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charts/chart24.xml" ContentType="application/vnd.openxmlformats-officedocument.drawingml.chart+xml"/>
  <Override PartName="/ppt/tags/tag339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comments/modernComment_107_813EA5AE.xml" ContentType="application/vnd.ms-powerpoint.comment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charts/chart18.xml" ContentType="application/vnd.openxmlformats-officedocument.drawingml.chart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Default Extension="svg" ContentType="image/svg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charts/chart15.xml" ContentType="application/vnd.openxmlformats-officedocument.drawingml.chart+xml"/>
  <Override PartName="/ppt/tags/tag232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377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notesSlides/notesSlide9.xml" ContentType="application/vnd.openxmlformats-officedocument.presentationml.notesSlide+xml"/>
  <Override PartName="/ppt/tags/tag194.xml" ContentType="application/vnd.openxmlformats-officedocument.presentationml.tags+xml"/>
  <Override PartName="/ppt/tags/tag344.xml" ContentType="application/vnd.openxmlformats-officedocument.presentationml.tags+xml"/>
  <Override PartName="/ppt/tags/tag32.xml" ContentType="application/vnd.openxmlformats-officedocument.presentationml.tags+xml"/>
  <Override PartName="/ppt/charts/chart5.xml" ContentType="application/vnd.openxmlformats-officedocument.drawingml.chart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notesSlides/notesSlide10.xml" ContentType="application/vnd.openxmlformats-officedocument.presentationml.notesSlide+xml"/>
  <Override PartName="/ppt/tags/tag32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charts/chart34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charts/chart23.xml" ContentType="application/vnd.openxmlformats-officedocument.drawingml.chart+xml"/>
  <Override PartName="/ppt/tags/tag251.xml" ContentType="application/vnd.openxmlformats-officedocument.presentationml.tags+xml"/>
  <Override PartName="/ppt/notesSlides/notesSlide15.xml" ContentType="application/vnd.openxmlformats-officedocument.presentationml.notesSlide+xml"/>
  <Override PartName="/ppt/tags/tag338.xml" ContentType="application/vnd.openxmlformats-officedocument.presentationml.tags+xml"/>
  <Override PartName="/ppt/tags/tag349.xml" ContentType="application/vnd.openxmlformats-officedocument.presentationml.tags+xml"/>
  <Override PartName="/ppt/authors.xml" ContentType="application/vnd.ms-powerpoint.author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charts/chart12.xml" ContentType="application/vnd.openxmlformats-officedocument.drawingml.chart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352.xml" ContentType="application/vnd.openxmlformats-officedocument.presentationml.tags+xml"/>
  <Override PartName="/ppt/charts/chart2.xml" ContentType="application/vnd.openxmlformats-officedocument.drawingml.chart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charts/chart28.xml" ContentType="application/vnd.openxmlformats-officedocument.drawingml.chart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charts/chart17.xml" ContentType="application/vnd.openxmlformats-officedocument.drawingml.chart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68.xml" ContentType="application/vnd.openxmlformats-officedocument.presentationml.tags+xml"/>
  <Override PartName="/ppt/tags/tag379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charts/chart31.xml" ContentType="application/vnd.openxmlformats-officedocument.drawingml.chart+xml"/>
  <Override PartName="/ppt/tags/tag346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charts/chart7.xml" ContentType="application/vnd.openxmlformats-officedocument.drawingml.chart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371.xml" ContentType="application/vnd.openxmlformats-officedocument.presentationml.tags+xml"/>
  <Override PartName="/ppt/tags/tag38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charts/chart25.xml" ContentType="application/vnd.openxmlformats-officedocument.drawingml.chart+xml"/>
  <Override PartName="/ppt/tags/tag253.xml" ContentType="application/vnd.openxmlformats-officedocument.presentationml.tags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charts/chart14.xml" ContentType="application/vnd.openxmlformats-officedocument.drawingml.chart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notesSlides/notesSlide20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comments/modernComment_7FFFEAE3_5A32C12B.xml" ContentType="application/vnd.ms-powerpoint.comment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comments/modernComment_108_B2A8D982.xml" ContentType="application/vnd.ms-powerpoint.comment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charts/chart19.xml" ContentType="application/vnd.openxmlformats-officedocument.drawingml.chart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charts/chart33.xml" ContentType="application/vnd.openxmlformats-officedocument.drawingml.chart+xml"/>
  <Override PartName="/ppt/tags/tag348.xml" ContentType="application/vnd.openxmlformats-officedocument.presentationml.tags+xml"/>
  <Override PartName="/ppt/comments/modernComment_7FFFEAE4_5120D5EB.xml" ContentType="application/vnd.ms-powerpoint.comment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187.xml" ContentType="application/vnd.openxmlformats-officedocument.presentationml.tags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tags/tag33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comments/modernComment_7FFFEAF8_1016711.xml" ContentType="application/vnd.ms-powerpoint.comment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charts/chart27.xml" ContentType="application/vnd.openxmlformats-officedocument.drawingml.chart+xml"/>
  <Override PartName="/ppt/notesSlides/notesSlide19.xml" ContentType="application/vnd.openxmlformats-officedocument.presentationml.notesSlide+xml"/>
  <Override PartName="/ppt/tags/tag3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charts/chart16.xml" ContentType="application/vnd.openxmlformats-officedocument.drawingml.chart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19.xml" ContentType="application/vnd.openxmlformats-officedocument.presentationml.tags+xml"/>
  <Default Extension="xlsb" ContentType="application/vnd.ms-excel.sheet.binary.macroEnabled.12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charts/chart30.xml" ContentType="application/vnd.openxmlformats-officedocument.drawingml.chart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comments/modernComment_7FFFEAFF_CD7C5747.xml" ContentType="application/vnd.ms-powerpoint.comment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charts/chart6.xml" ContentType="application/vnd.openxmlformats-officedocument.drawingml.chart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notesSlides/notesSlide11.xml" ContentType="application/vnd.openxmlformats-officedocument.presentationml.notesSlide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comments/modernComment_7FFFEAEE_2A96797D.xml" ContentType="application/vnd.ms-powerpoint.comment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comments/modernComment_7FFFEAE0_B81A0718.xml" ContentType="application/vnd.ms-powerpoint.comment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charts/chart29.xml" ContentType="application/vnd.openxmlformats-officedocument.drawingml.chart+xml"/>
  <Override PartName="/ppt/comments/modernComment_7FFFEB00_6655E855.xml" ContentType="application/vnd.ms-powerpoint.comment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ppt/charts/chart32.xml" ContentType="application/vnd.openxmlformats-officedocument.drawingml.chart+xml"/>
  <Override PartName="/ppt/tags/tag34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charts/chart8.xml" ContentType="application/vnd.openxmlformats-officedocument.drawingml.chart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charts/chart10.xml" ContentType="application/vnd.openxmlformats-officedocument.drawingml.chart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charts/chart26.xml" ContentType="application/vnd.openxmlformats-officedocument.drawingml.chart+xml"/>
  <Override PartName="/ppt/tags/tag290.xml" ContentType="application/vnd.openxmlformats-officedocument.presentationml.tags+xml"/>
  <Override PartName="/ppt/notesSlides/notesSlide1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5"/>
  </p:notesMasterIdLst>
  <p:sldIdLst>
    <p:sldId id="257" r:id="rId5"/>
    <p:sldId id="2147478240" r:id="rId6"/>
    <p:sldId id="258" r:id="rId7"/>
    <p:sldId id="2147478243" r:id="rId8"/>
    <p:sldId id="2147478244" r:id="rId9"/>
    <p:sldId id="2147478245" r:id="rId10"/>
    <p:sldId id="2147478248" r:id="rId11"/>
    <p:sldId id="2147478249" r:id="rId12"/>
    <p:sldId id="263" r:id="rId13"/>
    <p:sldId id="2147478253" r:id="rId14"/>
    <p:sldId id="2147478254" r:id="rId15"/>
    <p:sldId id="2147478255" r:id="rId16"/>
    <p:sldId id="2147478257" r:id="rId17"/>
    <p:sldId id="264" r:id="rId18"/>
    <p:sldId id="2147478259" r:id="rId19"/>
    <p:sldId id="2147478260" r:id="rId20"/>
    <p:sldId id="2147478264" r:id="rId21"/>
    <p:sldId id="2147478272" r:id="rId22"/>
    <p:sldId id="2147478271" r:id="rId23"/>
    <p:sldId id="2145706893" r:id="rId24"/>
  </p:sldIdLst>
  <p:sldSz cx="12192000" cy="6858000"/>
  <p:notesSz cx="6858000" cy="9144000"/>
  <p:custDataLst>
    <p:tags r:id="rId2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5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C97E11-4168-2545-EC9E-D1AA33CF5582}" name="Agapi Papadamou" initials="AP" userId="S::agapi.papadamou@afry.com::2bb35c06-52a4-403a-8a14-0c95b78e8004" providerId="AD"/>
  <p188:author id="{EF1A8681-215B-F3DE-ADD3-16138DFEDB20}" name="Angelos Alexandropoulos" initials="AA" userId="S::angelos.alexandropoulos@afry.com::dc4e9021-435c-4bbe-aff6-2c8aa359df1c" providerId="AD"/>
  <p188:author id="{6B0D1E86-D3BD-0F15-A442-A5AF62D902C6}" name="Asimina Karakyriakou" initials="AK" userId="S::asimina.karakyriakou@afry.com::ff9545ea-5118-4383-9257-48c0a97375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04" y="-96"/>
      </p:cViewPr>
      <p:guideLst>
        <p:guide orient="horz" pos="25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1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10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11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12.xlsb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13.xlsb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14.xlsb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15.xlsb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16.xlsb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17.xlsb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18.xlsb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19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2.xlsb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20.xlsb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21.xlsb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22.xlsb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23.xlsb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24.xlsb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25.xlsb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26.xlsb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27.xlsb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28.xlsb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29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3.xlsb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30.xlsb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31.xlsb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32.xlsb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33.xlsb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34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4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5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6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7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8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Binary_Worksheet9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41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24F-49FB-A03C-FB42F0536B47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6.4606741573033727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24F-49FB-A03C-FB42F0536B47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12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4F-49FB-A03C-FB42F0536B47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val>
            <c:numRef>
              <c:f>Sheet1!$A$2:$B$2</c:f>
              <c:numCache>
                <c:formatCode>General</c:formatCode>
                <c:ptCount val="2"/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4F-49FB-A03C-FB42F0536B47}"/>
            </c:ext>
          </c:extLst>
        </c:ser>
        <c:dLbls/>
        <c:gapWidth val="80"/>
        <c:overlap val="100"/>
        <c:axId val="59181312"/>
        <c:axId val="78340864"/>
      </c:barChart>
      <c:catAx>
        <c:axId val="59181312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78340864"/>
        <c:crosses val="min"/>
        <c:lblAlgn val="ctr"/>
        <c:lblOffset val="100"/>
      </c:catAx>
      <c:valAx>
        <c:axId val="78340864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59181312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0.1080246913580247"/>
          <c:y val="0.15730337078651688"/>
          <c:w val="0.78456790123456777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A3F-44B4-907D-1E3509637B1B}"/>
              </c:ext>
            </c:extLst>
          </c:dPt>
          <c:dLbls>
            <c:dLbl>
              <c:idx val="0"/>
              <c:layout>
                <c:manualLayout>
                  <c:x val="0"/>
                  <c:y val="-0.3426966292134832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A3F-44B4-907D-1E3509637B1B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16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3F-44B4-907D-1E3509637B1B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dLbls>
            <c:dLbl>
              <c:idx val="1"/>
              <c:layout>
                <c:manualLayout>
                  <c:x val="0"/>
                  <c:y val="-1.87265917602996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A3F-44B4-907D-1E3509637B1B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1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3F-44B4-907D-1E3509637B1B}"/>
            </c:ext>
          </c:extLst>
        </c:ser>
        <c:dLbls/>
        <c:gapWidth val="80"/>
        <c:overlap val="100"/>
        <c:axId val="108095744"/>
        <c:axId val="108113920"/>
      </c:barChart>
      <c:catAx>
        <c:axId val="108095744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08113920"/>
        <c:crosses val="min"/>
        <c:lblAlgn val="ctr"/>
        <c:lblOffset val="100"/>
      </c:catAx>
      <c:valAx>
        <c:axId val="108113920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8095744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596-4E84-A0CC-9D0706B77B43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6.460674157303371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596-4E84-A0CC-9D0706B77B43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12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96-4E84-A0CC-9D0706B77B43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val>
            <c:numRef>
              <c:f>Sheet1!$A$2:$B$2</c:f>
              <c:numCache>
                <c:formatCode>General</c:formatCode>
                <c:ptCount val="2"/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96-4E84-A0CC-9D0706B77B43}"/>
            </c:ext>
          </c:extLst>
        </c:ser>
        <c:dLbls/>
        <c:gapWidth val="80"/>
        <c:overlap val="100"/>
        <c:axId val="108212224"/>
        <c:axId val="108213760"/>
      </c:barChart>
      <c:catAx>
        <c:axId val="108212224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08213760"/>
        <c:crosses val="min"/>
        <c:lblAlgn val="ctr"/>
        <c:lblOffset val="100"/>
      </c:catAx>
      <c:valAx>
        <c:axId val="108213760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8212224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71E-4D6A-B218-836B6D0F4159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6.460674157303371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71E-4D6A-B218-836B6D0F4159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12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1E-4D6A-B218-836B6D0F4159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val>
            <c:numRef>
              <c:f>Sheet1!$A$2:$B$2</c:f>
              <c:numCache>
                <c:formatCode>General</c:formatCode>
                <c:ptCount val="2"/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1E-4D6A-B218-836B6D0F4159}"/>
            </c:ext>
          </c:extLst>
        </c:ser>
        <c:dLbls/>
        <c:gapWidth val="80"/>
        <c:overlap val="100"/>
        <c:axId val="108354176"/>
        <c:axId val="108360064"/>
      </c:barChart>
      <c:catAx>
        <c:axId val="108354176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08360064"/>
        <c:crosses val="min"/>
        <c:lblAlgn val="ctr"/>
        <c:lblOffset val="100"/>
      </c:catAx>
      <c:valAx>
        <c:axId val="108360064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8354176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AAB-4F1C-8301-FE9C18086BDE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6.460674157303371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AAB-4F1C-8301-FE9C18086BDE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14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AB-4F1C-8301-FE9C18086BDE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val>
            <c:numRef>
              <c:f>Sheet1!$A$2:$B$2</c:f>
              <c:numCache>
                <c:formatCode>General</c:formatCode>
                <c:ptCount val="2"/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AB-4F1C-8301-FE9C18086BDE}"/>
            </c:ext>
          </c:extLst>
        </c:ser>
        <c:dLbls/>
        <c:gapWidth val="80"/>
        <c:overlap val="100"/>
        <c:axId val="108526976"/>
        <c:axId val="108532864"/>
      </c:barChart>
      <c:catAx>
        <c:axId val="108526976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08532864"/>
        <c:crosses val="min"/>
        <c:lblAlgn val="ctr"/>
        <c:lblOffset val="100"/>
      </c:catAx>
      <c:valAx>
        <c:axId val="108532864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8526976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E01-4823-912B-C6E33D067BD5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4.775280898876404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E01-4823-912B-C6E33D067BD5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14</c:v>
                </c:pt>
                <c:pt idx="1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01-4823-912B-C6E33D067BD5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dLbls>
            <c:dLbl>
              <c:idx val="1"/>
              <c:layout>
                <c:manualLayout>
                  <c:x val="0"/>
                  <c:y val="-1.87265917602996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E01-4823-912B-C6E33D067BD5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E01-4823-912B-C6E33D067BD5}"/>
            </c:ext>
          </c:extLst>
        </c:ser>
        <c:dLbls/>
        <c:gapWidth val="80"/>
        <c:overlap val="100"/>
        <c:axId val="108742528"/>
        <c:axId val="108744064"/>
      </c:barChart>
      <c:catAx>
        <c:axId val="108742528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08744064"/>
        <c:crosses val="min"/>
        <c:lblAlgn val="ctr"/>
        <c:lblOffset val="100"/>
      </c:catAx>
      <c:valAx>
        <c:axId val="108744064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8742528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0.1080246913580247"/>
          <c:y val="0.15730337078651688"/>
          <c:w val="0.78456790123456777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4D1-4559-AFF3-5A28BBB374C4}"/>
              </c:ext>
            </c:extLst>
          </c:dPt>
          <c:dLbls>
            <c:dLbl>
              <c:idx val="0"/>
              <c:layout>
                <c:manualLayout>
                  <c:x val="0"/>
                  <c:y val="-0.3426966292134832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4D1-4559-AFF3-5A28BBB374C4}"/>
                </c:ext>
              </c:extLst>
            </c:dLbl>
            <c:dLbl>
              <c:idx val="1"/>
              <c:layout>
                <c:manualLayout>
                  <c:x val="0.17654320987654323"/>
                  <c:y val="-4.775280898876404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4D1-4559-AFF3-5A28BBB374C4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16</c:v>
                </c:pt>
                <c:pt idx="1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D1-4559-AFF3-5A28BBB374C4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dLbls>
            <c:dLbl>
              <c:idx val="1"/>
              <c:layout>
                <c:manualLayout>
                  <c:x val="0"/>
                  <c:y val="-1.87265917602996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94D1-4559-AFF3-5A28BBB374C4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D1-4559-AFF3-5A28BBB374C4}"/>
            </c:ext>
          </c:extLst>
        </c:ser>
        <c:dLbls/>
        <c:gapWidth val="80"/>
        <c:overlap val="100"/>
        <c:axId val="108717568"/>
        <c:axId val="108719104"/>
      </c:barChart>
      <c:catAx>
        <c:axId val="108717568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08719104"/>
        <c:crosses val="min"/>
        <c:lblAlgn val="ctr"/>
        <c:lblOffset val="100"/>
      </c:catAx>
      <c:valAx>
        <c:axId val="108719104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8717568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0.1080246913580247"/>
          <c:y val="0.15730337078651688"/>
          <c:w val="0.78456790123456777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72E-43A0-83B0-21C0EC24FF0B}"/>
              </c:ext>
            </c:extLst>
          </c:dPt>
          <c:dLbls>
            <c:dLbl>
              <c:idx val="0"/>
              <c:layout>
                <c:manualLayout>
                  <c:x val="0"/>
                  <c:y val="-0.3426966292134832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72E-43A0-83B0-21C0EC24FF0B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16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2E-43A0-83B0-21C0EC24FF0B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dLbls>
            <c:dLbl>
              <c:idx val="1"/>
              <c:layout>
                <c:manualLayout>
                  <c:x val="0"/>
                  <c:y val="-1.87265917602996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72E-43A0-83B0-21C0EC24FF0B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1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2E-43A0-83B0-21C0EC24FF0B}"/>
            </c:ext>
          </c:extLst>
        </c:ser>
        <c:dLbls/>
        <c:gapWidth val="80"/>
        <c:overlap val="100"/>
        <c:axId val="109019520"/>
        <c:axId val="109021056"/>
      </c:barChart>
      <c:catAx>
        <c:axId val="109019520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09021056"/>
        <c:crosses val="min"/>
        <c:lblAlgn val="ctr"/>
        <c:lblOffset val="100"/>
      </c:catAx>
      <c:valAx>
        <c:axId val="109021056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9019520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9A2-4C63-A5C8-D52A715E3422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6.460674157303371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9A2-4C63-A5C8-D52A715E3422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12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A2-4C63-A5C8-D52A715E3422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val>
            <c:numRef>
              <c:f>Sheet1!$A$2:$B$2</c:f>
              <c:numCache>
                <c:formatCode>General</c:formatCode>
                <c:ptCount val="2"/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A2-4C63-A5C8-D52A715E3422}"/>
            </c:ext>
          </c:extLst>
        </c:ser>
        <c:dLbls/>
        <c:gapWidth val="80"/>
        <c:overlap val="100"/>
        <c:axId val="109183744"/>
        <c:axId val="109185280"/>
      </c:barChart>
      <c:catAx>
        <c:axId val="109183744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09185280"/>
        <c:crosses val="min"/>
        <c:lblAlgn val="ctr"/>
        <c:lblOffset val="100"/>
      </c:catAx>
      <c:valAx>
        <c:axId val="109185280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9183744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83A-460E-B858-14EE11CD56AB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6.460674157303371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83A-460E-B858-14EE11CD56AB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14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3A-460E-B858-14EE11CD56AB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val>
            <c:numRef>
              <c:f>Sheet1!$A$2:$B$2</c:f>
              <c:numCache>
                <c:formatCode>General</c:formatCode>
                <c:ptCount val="2"/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3A-460E-B858-14EE11CD56AB}"/>
            </c:ext>
          </c:extLst>
        </c:ser>
        <c:dLbls/>
        <c:gapWidth val="80"/>
        <c:overlap val="100"/>
        <c:axId val="109452672"/>
        <c:axId val="109462656"/>
      </c:barChart>
      <c:catAx>
        <c:axId val="109452672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09462656"/>
        <c:crosses val="min"/>
        <c:lblAlgn val="ctr"/>
        <c:lblOffset val="100"/>
      </c:catAx>
      <c:valAx>
        <c:axId val="109462656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9452672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88C-4AE6-9EC3-FE75AB49C74E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6.460674157303371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88C-4AE6-9EC3-FE75AB49C74E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12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8C-4AE6-9EC3-FE75AB49C74E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val>
            <c:numRef>
              <c:f>Sheet1!$A$2:$B$2</c:f>
              <c:numCache>
                <c:formatCode>General</c:formatCode>
                <c:ptCount val="2"/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8C-4AE6-9EC3-FE75AB49C74E}"/>
            </c:ext>
          </c:extLst>
        </c:ser>
        <c:dLbls/>
        <c:gapWidth val="80"/>
        <c:overlap val="100"/>
        <c:axId val="109573632"/>
        <c:axId val="109575168"/>
      </c:barChart>
      <c:catAx>
        <c:axId val="109573632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09575168"/>
        <c:crosses val="min"/>
        <c:lblAlgn val="ctr"/>
        <c:lblOffset val="100"/>
      </c:catAx>
      <c:valAx>
        <c:axId val="109575168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9573632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E56-4F06-ABA4-E38BA26F735A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6.460674157303371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E56-4F06-ABA4-E38BA26F735A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14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56-4F06-ABA4-E38BA26F735A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val>
            <c:numRef>
              <c:f>Sheet1!$A$2:$B$2</c:f>
              <c:numCache>
                <c:formatCode>General</c:formatCode>
                <c:ptCount val="2"/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56-4F06-ABA4-E38BA26F735A}"/>
            </c:ext>
          </c:extLst>
        </c:ser>
        <c:dLbls/>
        <c:gapWidth val="80"/>
        <c:overlap val="100"/>
        <c:axId val="109709184"/>
        <c:axId val="109710720"/>
      </c:barChart>
      <c:catAx>
        <c:axId val="109709184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09710720"/>
        <c:crosses val="min"/>
        <c:lblAlgn val="ctr"/>
        <c:lblOffset val="100"/>
      </c:catAx>
      <c:valAx>
        <c:axId val="109710720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9709184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3DC-46E5-B414-54C4C632B9F2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6.460674157303371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3DC-46E5-B414-54C4C632B9F2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14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DC-46E5-B414-54C4C632B9F2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val>
            <c:numRef>
              <c:f>Sheet1!$A$2:$B$2</c:f>
              <c:numCache>
                <c:formatCode>General</c:formatCode>
                <c:ptCount val="2"/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DC-46E5-B414-54C4C632B9F2}"/>
            </c:ext>
          </c:extLst>
        </c:ser>
        <c:dLbls/>
        <c:gapWidth val="80"/>
        <c:overlap val="100"/>
        <c:axId val="113333376"/>
        <c:axId val="113334912"/>
      </c:barChart>
      <c:catAx>
        <c:axId val="113333376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13334912"/>
        <c:crosses val="min"/>
        <c:lblAlgn val="ctr"/>
        <c:lblOffset val="100"/>
      </c:catAx>
      <c:valAx>
        <c:axId val="113334912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3333376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427-48F7-BA39-CB9BFEEB923C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4.775280898876404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427-48F7-BA39-CB9BFEEB923C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14</c:v>
                </c:pt>
                <c:pt idx="1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27-48F7-BA39-CB9BFEEB923C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dLbls>
            <c:dLbl>
              <c:idx val="1"/>
              <c:layout>
                <c:manualLayout>
                  <c:x val="0"/>
                  <c:y val="-1.87265917602996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427-48F7-BA39-CB9BFEEB923C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427-48F7-BA39-CB9BFEEB923C}"/>
            </c:ext>
          </c:extLst>
        </c:ser>
        <c:dLbls/>
        <c:gapWidth val="80"/>
        <c:overlap val="100"/>
        <c:axId val="113302144"/>
        <c:axId val="113385856"/>
      </c:barChart>
      <c:catAx>
        <c:axId val="113302144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13385856"/>
        <c:crosses val="min"/>
        <c:lblAlgn val="ctr"/>
        <c:lblOffset val="100"/>
      </c:catAx>
      <c:valAx>
        <c:axId val="113385856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3302144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950-4EA3-B501-35AB5A86BA8E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6.460674157303371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950-4EA3-B501-35AB5A86BA8E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12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50-4EA3-B501-35AB5A86BA8E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val>
            <c:numRef>
              <c:f>Sheet1!$A$2:$B$2</c:f>
              <c:numCache>
                <c:formatCode>General</c:formatCode>
                <c:ptCount val="2"/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50-4EA3-B501-35AB5A86BA8E}"/>
            </c:ext>
          </c:extLst>
        </c:ser>
        <c:dLbls/>
        <c:gapWidth val="80"/>
        <c:overlap val="100"/>
        <c:axId val="113563520"/>
        <c:axId val="113565056"/>
      </c:barChart>
      <c:catAx>
        <c:axId val="113563520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13565056"/>
        <c:crosses val="min"/>
        <c:lblAlgn val="ctr"/>
        <c:lblOffset val="100"/>
      </c:catAx>
      <c:valAx>
        <c:axId val="113565056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3563520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B1D-40D0-A715-2F399A92D583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6.460674157303371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B1D-40D0-A715-2F399A92D583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14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1D-40D0-A715-2F399A92D583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val>
            <c:numRef>
              <c:f>Sheet1!$A$2:$B$2</c:f>
              <c:numCache>
                <c:formatCode>General</c:formatCode>
                <c:ptCount val="2"/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1D-40D0-A715-2F399A92D583}"/>
            </c:ext>
          </c:extLst>
        </c:ser>
        <c:dLbls/>
        <c:gapWidth val="80"/>
        <c:overlap val="100"/>
        <c:axId val="113849472"/>
        <c:axId val="113851008"/>
      </c:barChart>
      <c:catAx>
        <c:axId val="113849472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13851008"/>
        <c:crosses val="min"/>
        <c:lblAlgn val="ctr"/>
        <c:lblOffset val="100"/>
      </c:catAx>
      <c:valAx>
        <c:axId val="113851008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3849472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7A8-4423-AEA1-FD6C13D2B18E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4.775280898876404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7A8-4423-AEA1-FD6C13D2B18E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14</c:v>
                </c:pt>
                <c:pt idx="1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A8-4423-AEA1-FD6C13D2B18E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dLbls>
            <c:dLbl>
              <c:idx val="1"/>
              <c:layout>
                <c:manualLayout>
                  <c:x val="0"/>
                  <c:y val="-1.87265917602996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7A8-4423-AEA1-FD6C13D2B18E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A8-4423-AEA1-FD6C13D2B18E}"/>
            </c:ext>
          </c:extLst>
        </c:ser>
        <c:dLbls/>
        <c:gapWidth val="80"/>
        <c:overlap val="100"/>
        <c:axId val="113830528"/>
        <c:axId val="113910144"/>
      </c:barChart>
      <c:catAx>
        <c:axId val="113830528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13910144"/>
        <c:crosses val="min"/>
        <c:lblAlgn val="ctr"/>
        <c:lblOffset val="100"/>
      </c:catAx>
      <c:valAx>
        <c:axId val="113910144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3830528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0.1080246913580247"/>
          <c:y val="0.15730337078651688"/>
          <c:w val="0.78456790123456777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32C-4138-8BCA-C723D201F742}"/>
              </c:ext>
            </c:extLst>
          </c:dPt>
          <c:dLbls>
            <c:dLbl>
              <c:idx val="0"/>
              <c:layout>
                <c:manualLayout>
                  <c:x val="0"/>
                  <c:y val="-0.3426966292134832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32C-4138-8BCA-C723D201F742}"/>
                </c:ext>
              </c:extLst>
            </c:dLbl>
            <c:dLbl>
              <c:idx val="1"/>
              <c:layout>
                <c:manualLayout>
                  <c:x val="0.17654320987654323"/>
                  <c:y val="-4.775280898876404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32C-4138-8BCA-C723D201F742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16</c:v>
                </c:pt>
                <c:pt idx="1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2C-4138-8BCA-C723D201F742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dLbls>
            <c:dLbl>
              <c:idx val="1"/>
              <c:layout>
                <c:manualLayout>
                  <c:x val="0"/>
                  <c:y val="-1.87265917602996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532C-4138-8BCA-C723D201F742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2C-4138-8BCA-C723D201F742}"/>
            </c:ext>
          </c:extLst>
        </c:ser>
        <c:dLbls/>
        <c:gapWidth val="80"/>
        <c:overlap val="100"/>
        <c:axId val="114050944"/>
        <c:axId val="114052480"/>
      </c:barChart>
      <c:catAx>
        <c:axId val="114050944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14052480"/>
        <c:crosses val="min"/>
        <c:lblAlgn val="ctr"/>
        <c:lblOffset val="100"/>
      </c:catAx>
      <c:valAx>
        <c:axId val="114052480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4050944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9D1-406C-A125-86F6D89C3A6C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6.460674157303371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9D1-406C-A125-86F6D89C3A6C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12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D1-406C-A125-86F6D89C3A6C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val>
            <c:numRef>
              <c:f>Sheet1!$A$2:$B$2</c:f>
              <c:numCache>
                <c:formatCode>General</c:formatCode>
                <c:ptCount val="2"/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D1-406C-A125-86F6D89C3A6C}"/>
            </c:ext>
          </c:extLst>
        </c:ser>
        <c:dLbls/>
        <c:gapWidth val="80"/>
        <c:overlap val="100"/>
        <c:axId val="114252032"/>
        <c:axId val="114270208"/>
      </c:barChart>
      <c:catAx>
        <c:axId val="114252032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14270208"/>
        <c:crosses val="min"/>
        <c:lblAlgn val="ctr"/>
        <c:lblOffset val="100"/>
      </c:catAx>
      <c:valAx>
        <c:axId val="114270208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4252032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3FE-4EBB-827E-2F2F4D5FCF52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6.460674157303371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3FE-4EBB-827E-2F2F4D5FCF52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14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FE-4EBB-827E-2F2F4D5FCF52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val>
            <c:numRef>
              <c:f>Sheet1!$A$2:$B$2</c:f>
              <c:numCache>
                <c:formatCode>General</c:formatCode>
                <c:ptCount val="2"/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FE-4EBB-827E-2F2F4D5FCF52}"/>
            </c:ext>
          </c:extLst>
        </c:ser>
        <c:dLbls/>
        <c:gapWidth val="80"/>
        <c:overlap val="100"/>
        <c:axId val="113767168"/>
        <c:axId val="113768704"/>
      </c:barChart>
      <c:catAx>
        <c:axId val="113767168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13768704"/>
        <c:crosses val="min"/>
        <c:lblAlgn val="ctr"/>
        <c:lblOffset val="100"/>
      </c:catAx>
      <c:valAx>
        <c:axId val="113768704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3767168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88B-4127-8855-1C60F2891C1A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4.775280898876404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88B-4127-8855-1C60F2891C1A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14</c:v>
                </c:pt>
                <c:pt idx="1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8B-4127-8855-1C60F2891C1A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dLbls>
            <c:dLbl>
              <c:idx val="1"/>
              <c:layout>
                <c:manualLayout>
                  <c:x val="0"/>
                  <c:y val="-1.87265917602996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88B-4127-8855-1C60F2891C1A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88B-4127-8855-1C60F2891C1A}"/>
            </c:ext>
          </c:extLst>
        </c:ser>
        <c:dLbls/>
        <c:gapWidth val="80"/>
        <c:overlap val="100"/>
        <c:axId val="114530560"/>
        <c:axId val="114536448"/>
      </c:barChart>
      <c:catAx>
        <c:axId val="114530560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14536448"/>
        <c:crosses val="min"/>
        <c:lblAlgn val="ctr"/>
        <c:lblOffset val="100"/>
      </c:catAx>
      <c:valAx>
        <c:axId val="114536448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4530560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0.1080246913580247"/>
          <c:y val="0.15730337078651688"/>
          <c:w val="0.78456790123456777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4A3-4518-B7DE-DDFCF76BE4B0}"/>
              </c:ext>
            </c:extLst>
          </c:dPt>
          <c:dLbls>
            <c:dLbl>
              <c:idx val="0"/>
              <c:layout>
                <c:manualLayout>
                  <c:x val="0"/>
                  <c:y val="-0.3426966292134832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4A3-4518-B7DE-DDFCF76BE4B0}"/>
                </c:ext>
              </c:extLst>
            </c:dLbl>
            <c:dLbl>
              <c:idx val="1"/>
              <c:layout>
                <c:manualLayout>
                  <c:x val="0.17654320987654323"/>
                  <c:y val="-4.775280898876404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4A3-4518-B7DE-DDFCF76BE4B0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16</c:v>
                </c:pt>
                <c:pt idx="1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A3-4518-B7DE-DDFCF76BE4B0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dLbls>
            <c:dLbl>
              <c:idx val="1"/>
              <c:layout>
                <c:manualLayout>
                  <c:x val="0"/>
                  <c:y val="-1.87265917602996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4A3-4518-B7DE-DDFCF76BE4B0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4A3-4518-B7DE-DDFCF76BE4B0}"/>
            </c:ext>
          </c:extLst>
        </c:ser>
        <c:dLbls/>
        <c:gapWidth val="80"/>
        <c:overlap val="100"/>
        <c:axId val="114624000"/>
        <c:axId val="114625536"/>
      </c:barChart>
      <c:catAx>
        <c:axId val="114624000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14625536"/>
        <c:crosses val="min"/>
        <c:lblAlgn val="ctr"/>
        <c:lblOffset val="100"/>
      </c:catAx>
      <c:valAx>
        <c:axId val="114625536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4624000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CE2-4ACD-8F72-F5CA39594541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6.460674157303371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CE2-4ACD-8F72-F5CA39594541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12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E2-4ACD-8F72-F5CA39594541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val>
            <c:numRef>
              <c:f>Sheet1!$A$2:$B$2</c:f>
              <c:numCache>
                <c:formatCode>General</c:formatCode>
                <c:ptCount val="2"/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E2-4ACD-8F72-F5CA39594541}"/>
            </c:ext>
          </c:extLst>
        </c:ser>
        <c:dLbls/>
        <c:gapWidth val="80"/>
        <c:overlap val="100"/>
        <c:axId val="110746240"/>
        <c:axId val="110625152"/>
      </c:barChart>
      <c:catAx>
        <c:axId val="110746240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10625152"/>
        <c:crosses val="min"/>
        <c:lblAlgn val="ctr"/>
        <c:lblOffset val="100"/>
      </c:catAx>
      <c:valAx>
        <c:axId val="110625152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0746240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0.1080246913580247"/>
          <c:y val="0.15730337078651688"/>
          <c:w val="0.78456790123456777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FC3-4DDB-9236-E5E300FDDCA2}"/>
              </c:ext>
            </c:extLst>
          </c:dPt>
          <c:dLbls>
            <c:dLbl>
              <c:idx val="0"/>
              <c:layout>
                <c:manualLayout>
                  <c:x val="0"/>
                  <c:y val="-0.3426966292134832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FC3-4DDB-9236-E5E300FDDCA2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16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C3-4DDB-9236-E5E300FDDCA2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dLbls>
            <c:dLbl>
              <c:idx val="1"/>
              <c:layout>
                <c:manualLayout>
                  <c:x val="0"/>
                  <c:y val="-1.87265917602996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9FC3-4DDB-9236-E5E300FDDCA2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1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C3-4DDB-9236-E5E300FDDCA2}"/>
            </c:ext>
          </c:extLst>
        </c:ser>
        <c:dLbls/>
        <c:gapWidth val="80"/>
        <c:overlap val="100"/>
        <c:axId val="114732416"/>
        <c:axId val="114742400"/>
      </c:barChart>
      <c:catAx>
        <c:axId val="114732416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14742400"/>
        <c:crosses val="min"/>
        <c:lblAlgn val="ctr"/>
        <c:lblOffset val="100"/>
      </c:catAx>
      <c:valAx>
        <c:axId val="114742400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4732416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50E-4277-9A5F-B67B100095F8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6.460674157303371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50E-4277-9A5F-B67B100095F8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12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0E-4277-9A5F-B67B100095F8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val>
            <c:numRef>
              <c:f>Sheet1!$A$2:$B$2</c:f>
              <c:numCache>
                <c:formatCode>General</c:formatCode>
                <c:ptCount val="2"/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0E-4277-9A5F-B67B100095F8}"/>
            </c:ext>
          </c:extLst>
        </c:ser>
        <c:dLbls/>
        <c:gapWidth val="80"/>
        <c:overlap val="100"/>
        <c:axId val="115061504"/>
        <c:axId val="115063040"/>
      </c:barChart>
      <c:catAx>
        <c:axId val="115061504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15063040"/>
        <c:crosses val="min"/>
        <c:lblAlgn val="ctr"/>
        <c:lblOffset val="100"/>
      </c:catAx>
      <c:valAx>
        <c:axId val="115063040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5061504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9.6153846153846211E-3"/>
          <c:y val="2.9197080291970798E-2"/>
          <c:w val="0.98076923076923062"/>
          <c:h val="0.94160583941605847"/>
        </c:manualLayout>
      </c:layout>
      <c:scatterChart>
        <c:scatterStyle val="lineMarker"/>
        <c:ser>
          <c:idx val="0"/>
          <c:order val="0"/>
          <c:spPr>
            <a:ln w="19050" cmpd="sng" algn="ctr">
              <a:solidFill>
                <a:srgbClr val="405070"/>
              </a:solidFill>
              <a:prstDash val="solid"/>
            </a:ln>
          </c:spPr>
          <c:marker>
            <c:symbol val="none"/>
          </c:marker>
          <c:xVal>
            <c:numRef>
              <c:f>Sheet1!$A$1:$J$1</c:f>
              <c:numCache>
                <c:formatCode>General</c:formatCode>
                <c:ptCount val="10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</c:numCache>
            </c:numRef>
          </c:xVal>
          <c:yVal>
            <c:numRef>
              <c:f>Sheet1!$A$2:$J$2</c:f>
              <c:numCache>
                <c:formatCode>General</c:formatCode>
                <c:ptCount val="10"/>
                <c:pt idx="9">
                  <c:v>6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41A6-40DB-873C-775F4CE4C105}"/>
            </c:ext>
          </c:extLst>
        </c:ser>
        <c:ser>
          <c:idx val="1"/>
          <c:order val="1"/>
          <c:spPr>
            <a:ln w="19050" cmpd="sng" algn="ctr">
              <a:solidFill>
                <a:srgbClr val="E19F36"/>
              </a:solidFill>
              <a:prstDash val="solid"/>
            </a:ln>
          </c:spPr>
          <c:marker>
            <c:symbol val="none"/>
          </c:marker>
          <c:xVal>
            <c:numRef>
              <c:f>Sheet1!$A$1:$J$1</c:f>
              <c:numCache>
                <c:formatCode>General</c:formatCode>
                <c:ptCount val="10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</c:numCache>
            </c:numRef>
          </c:xVal>
          <c:yVal>
            <c:numRef>
              <c:f>Sheet1!$A$3:$J$3</c:f>
              <c:numCache>
                <c:formatCode>General</c:formatCode>
                <c:ptCount val="10"/>
                <c:pt idx="9">
                  <c:v>6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41A6-40DB-873C-775F4CE4C105}"/>
            </c:ext>
          </c:extLst>
        </c:ser>
        <c:dLbls/>
        <c:axId val="115300608"/>
        <c:axId val="115306496"/>
      </c:scatterChart>
      <c:valAx>
        <c:axId val="115300608"/>
        <c:scaling>
          <c:orientation val="minMax"/>
          <c:max val="1.8"/>
          <c:min val="0"/>
        </c:scaling>
        <c:axPos val="b"/>
        <c:majorGridlines>
          <c:spPr>
            <a:ln>
              <a:noFill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b="1" kern="120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5306496"/>
        <c:crosses val="min"/>
        <c:crossBetween val="midCat"/>
        <c:majorUnit val="0.2"/>
      </c:valAx>
      <c:valAx>
        <c:axId val="115306496"/>
        <c:scaling>
          <c:orientation val="minMax"/>
          <c:max val="12"/>
          <c:min val="5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0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5300608"/>
        <c:crosses val="min"/>
        <c:crossBetween val="midCat"/>
        <c:majorUnit val="1"/>
      </c:valAx>
    </c:plotArea>
    <c:dispBlanksAs val="gap"/>
    <c:showDLblsOverMax val="1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9.6153846153846211E-3"/>
          <c:y val="2.9197080291970798E-2"/>
          <c:w val="0.98076923076923062"/>
          <c:h val="0.94160583941605847"/>
        </c:manualLayout>
      </c:layout>
      <c:scatterChart>
        <c:scatterStyle val="lineMarker"/>
        <c:ser>
          <c:idx val="0"/>
          <c:order val="0"/>
          <c:spPr>
            <a:ln w="19050" cmpd="sng" algn="ctr">
              <a:solidFill>
                <a:srgbClr val="405070"/>
              </a:solidFill>
              <a:prstDash val="solid"/>
            </a:ln>
          </c:spPr>
          <c:marker>
            <c:symbol val="none"/>
          </c:marker>
          <c:xVal>
            <c:numRef>
              <c:f>Sheet1!$A$1:$J$1</c:f>
              <c:numCache>
                <c:formatCode>General</c:formatCode>
                <c:ptCount val="10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</c:numCache>
            </c:numRef>
          </c:xVal>
          <c:yVal>
            <c:numRef>
              <c:f>Sheet1!$A$2:$J$2</c:f>
              <c:numCache>
                <c:formatCode>General</c:formatCode>
                <c:ptCount val="10"/>
                <c:pt idx="1">
                  <c:v>5.6000000000000005</c:v>
                </c:pt>
                <c:pt idx="2">
                  <c:v>9.9</c:v>
                </c:pt>
                <c:pt idx="3">
                  <c:v>9.5</c:v>
                </c:pt>
                <c:pt idx="4">
                  <c:v>8.8000000000000025</c:v>
                </c:pt>
                <c:pt idx="5">
                  <c:v>8.1</c:v>
                </c:pt>
                <c:pt idx="6">
                  <c:v>7.5</c:v>
                </c:pt>
                <c:pt idx="7">
                  <c:v>6.9</c:v>
                </c:pt>
                <c:pt idx="8">
                  <c:v>6.3</c:v>
                </c:pt>
                <c:pt idx="9">
                  <c:v>5.8000000000000007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5DB-42F4-A0E8-383AF11EAE87}"/>
            </c:ext>
          </c:extLst>
        </c:ser>
        <c:ser>
          <c:idx val="1"/>
          <c:order val="1"/>
          <c:spPr>
            <a:ln w="19050" cmpd="sng" algn="ctr">
              <a:solidFill>
                <a:srgbClr val="E19F36"/>
              </a:solidFill>
              <a:prstDash val="solid"/>
            </a:ln>
          </c:spPr>
          <c:marker>
            <c:symbol val="none"/>
          </c:marker>
          <c:xVal>
            <c:numRef>
              <c:f>Sheet1!$A$1:$J$1</c:f>
              <c:numCache>
                <c:formatCode>General</c:formatCode>
                <c:ptCount val="10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</c:numCache>
            </c:numRef>
          </c:xVal>
          <c:yVal>
            <c:numRef>
              <c:f>Sheet1!$A$3:$J$3</c:f>
              <c:numCache>
                <c:formatCode>General</c:formatCode>
                <c:ptCount val="10"/>
                <c:pt idx="1">
                  <c:v>5.8999999999999995</c:v>
                </c:pt>
                <c:pt idx="2">
                  <c:v>10.5</c:v>
                </c:pt>
                <c:pt idx="3">
                  <c:v>10.4</c:v>
                </c:pt>
                <c:pt idx="4">
                  <c:v>10.166666666666668</c:v>
                </c:pt>
                <c:pt idx="5">
                  <c:v>9.9333333333333336</c:v>
                </c:pt>
                <c:pt idx="6">
                  <c:v>9.7000000000000011</c:v>
                </c:pt>
                <c:pt idx="7">
                  <c:v>9.4666666666666721</c:v>
                </c:pt>
                <c:pt idx="8">
                  <c:v>9.2333333333333325</c:v>
                </c:pt>
                <c:pt idx="9">
                  <c:v>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25DB-42F4-A0E8-383AF11EAE87}"/>
            </c:ext>
          </c:extLst>
        </c:ser>
        <c:dLbls/>
        <c:axId val="115583616"/>
        <c:axId val="115597696"/>
      </c:scatterChart>
      <c:valAx>
        <c:axId val="115583616"/>
        <c:scaling>
          <c:orientation val="minMax"/>
          <c:max val="1.8"/>
          <c:min val="0"/>
        </c:scaling>
        <c:axPos val="b"/>
        <c:majorGridlines>
          <c:spPr>
            <a:ln>
              <a:noFill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b="1" kern="120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5597696"/>
        <c:crosses val="min"/>
        <c:crossBetween val="midCat"/>
        <c:majorUnit val="0.2"/>
      </c:valAx>
      <c:valAx>
        <c:axId val="115597696"/>
        <c:scaling>
          <c:orientation val="minMax"/>
          <c:max val="12"/>
          <c:min val="5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0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5583616"/>
        <c:crosses val="min"/>
        <c:crossBetween val="midCat"/>
        <c:majorUnit val="1"/>
      </c:valAx>
    </c:plotArea>
    <c:dispBlanksAs val="gap"/>
    <c:showDLblsOverMax val="1"/>
  </c:chart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9.6153846153846211E-3"/>
          <c:y val="2.9197080291970798E-2"/>
          <c:w val="0.98076923076923062"/>
          <c:h val="0.94160583941605847"/>
        </c:manualLayout>
      </c:layout>
      <c:scatterChart>
        <c:scatterStyle val="lineMarker"/>
        <c:ser>
          <c:idx val="0"/>
          <c:order val="0"/>
          <c:spPr>
            <a:ln w="19050" cmpd="sng" algn="ctr">
              <a:solidFill>
                <a:srgbClr val="405070"/>
              </a:solidFill>
              <a:prstDash val="solid"/>
            </a:ln>
          </c:spPr>
          <c:marker>
            <c:symbol val="none"/>
          </c:marker>
          <c:xVal>
            <c:numRef>
              <c:f>Sheet1!$A$1:$J$1</c:f>
              <c:numCache>
                <c:formatCode>General</c:formatCode>
                <c:ptCount val="10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</c:numCache>
            </c:numRef>
          </c:xVal>
          <c:yVal>
            <c:numRef>
              <c:f>Sheet1!$A$2:$J$2</c:f>
              <c:numCache>
                <c:formatCode>General</c:formatCode>
                <c:ptCount val="10"/>
                <c:pt idx="1">
                  <c:v>5.6000000000000005</c:v>
                </c:pt>
                <c:pt idx="2">
                  <c:v>9.9</c:v>
                </c:pt>
                <c:pt idx="3">
                  <c:v>9.5</c:v>
                </c:pt>
                <c:pt idx="4">
                  <c:v>8.8000000000000025</c:v>
                </c:pt>
                <c:pt idx="5">
                  <c:v>8.1</c:v>
                </c:pt>
                <c:pt idx="6">
                  <c:v>7.5</c:v>
                </c:pt>
                <c:pt idx="7">
                  <c:v>6.9</c:v>
                </c:pt>
                <c:pt idx="8">
                  <c:v>6.3</c:v>
                </c:pt>
                <c:pt idx="9">
                  <c:v>5.8000000000000007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BB3-4699-A336-70A5317CD519}"/>
            </c:ext>
          </c:extLst>
        </c:ser>
        <c:ser>
          <c:idx val="1"/>
          <c:order val="1"/>
          <c:spPr>
            <a:ln w="19050" cmpd="sng" algn="ctr">
              <a:solidFill>
                <a:srgbClr val="E19F36"/>
              </a:solidFill>
              <a:prstDash val="solid"/>
            </a:ln>
          </c:spPr>
          <c:marker>
            <c:symbol val="none"/>
          </c:marker>
          <c:xVal>
            <c:numRef>
              <c:f>Sheet1!$A$1:$J$1</c:f>
              <c:numCache>
                <c:formatCode>General</c:formatCode>
                <c:ptCount val="10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</c:numCache>
            </c:numRef>
          </c:xVal>
          <c:yVal>
            <c:numRef>
              <c:f>Sheet1!$A$3:$J$3</c:f>
              <c:numCache>
                <c:formatCode>General</c:formatCode>
                <c:ptCount val="10"/>
                <c:pt idx="1">
                  <c:v>5.8999999999999995</c:v>
                </c:pt>
                <c:pt idx="2">
                  <c:v>10.5</c:v>
                </c:pt>
                <c:pt idx="3">
                  <c:v>10.4</c:v>
                </c:pt>
                <c:pt idx="4">
                  <c:v>10.166666666666668</c:v>
                </c:pt>
                <c:pt idx="5">
                  <c:v>9.9333333333333336</c:v>
                </c:pt>
                <c:pt idx="6">
                  <c:v>9.7000000000000011</c:v>
                </c:pt>
                <c:pt idx="7">
                  <c:v>9.4666666666666721</c:v>
                </c:pt>
                <c:pt idx="8">
                  <c:v>9.2333333333333325</c:v>
                </c:pt>
                <c:pt idx="9">
                  <c:v>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BB3-4699-A336-70A5317CD519}"/>
            </c:ext>
          </c:extLst>
        </c:ser>
        <c:dLbls/>
        <c:axId val="107806080"/>
        <c:axId val="116200576"/>
      </c:scatterChart>
      <c:valAx>
        <c:axId val="107806080"/>
        <c:scaling>
          <c:orientation val="minMax"/>
          <c:max val="1.8"/>
          <c:min val="0"/>
        </c:scaling>
        <c:axPos val="b"/>
        <c:majorGridlines>
          <c:spPr>
            <a:ln>
              <a:noFill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b="1" kern="120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6200576"/>
        <c:crosses val="min"/>
        <c:crossBetween val="midCat"/>
        <c:majorUnit val="0.2"/>
      </c:valAx>
      <c:valAx>
        <c:axId val="116200576"/>
        <c:scaling>
          <c:orientation val="minMax"/>
          <c:max val="12"/>
          <c:min val="5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0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7806080"/>
        <c:crosses val="min"/>
        <c:crossBetween val="midCat"/>
        <c:majorUnit val="1"/>
      </c:valAx>
    </c:plotArea>
    <c:dispBlanksAs val="gap"/>
    <c:showDLblsOverMax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165-4694-9B6C-C0AC9030C223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6.460674157303371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165-4694-9B6C-C0AC9030C223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14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65-4694-9B6C-C0AC9030C223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val>
            <c:numRef>
              <c:f>Sheet1!$A$2:$B$2</c:f>
              <c:numCache>
                <c:formatCode>General</c:formatCode>
                <c:ptCount val="2"/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65-4694-9B6C-C0AC9030C223}"/>
            </c:ext>
          </c:extLst>
        </c:ser>
        <c:dLbls/>
        <c:gapWidth val="80"/>
        <c:overlap val="100"/>
        <c:axId val="111053056"/>
        <c:axId val="111071616"/>
      </c:barChart>
      <c:catAx>
        <c:axId val="111053056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11071616"/>
        <c:crosses val="min"/>
        <c:lblAlgn val="ctr"/>
        <c:lblOffset val="100"/>
      </c:catAx>
      <c:valAx>
        <c:axId val="111071616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1053056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5DF-44C1-A457-C2566401DE30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4.775280898876404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5DF-44C1-A457-C2566401DE30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14</c:v>
                </c:pt>
                <c:pt idx="1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DF-44C1-A457-C2566401DE30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dLbls>
            <c:dLbl>
              <c:idx val="1"/>
              <c:layout>
                <c:manualLayout>
                  <c:x val="0"/>
                  <c:y val="-1.87265917602996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5DF-44C1-A457-C2566401DE30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5DF-44C1-A457-C2566401DE30}"/>
            </c:ext>
          </c:extLst>
        </c:ser>
        <c:dLbls/>
        <c:gapWidth val="80"/>
        <c:overlap val="100"/>
        <c:axId val="111502848"/>
        <c:axId val="111504384"/>
      </c:barChart>
      <c:catAx>
        <c:axId val="111502848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11504384"/>
        <c:crosses val="min"/>
        <c:lblAlgn val="ctr"/>
        <c:lblOffset val="100"/>
      </c:catAx>
      <c:valAx>
        <c:axId val="111504384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1502848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B4C-45DF-9695-8D45F7F7A84C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6.460674157303371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B4C-45DF-9695-8D45F7F7A84C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12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4C-45DF-9695-8D45F7F7A84C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val>
            <c:numRef>
              <c:f>Sheet1!$A$2:$B$2</c:f>
              <c:numCache>
                <c:formatCode>General</c:formatCode>
                <c:ptCount val="2"/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4C-45DF-9695-8D45F7F7A84C}"/>
            </c:ext>
          </c:extLst>
        </c:ser>
        <c:dLbls/>
        <c:gapWidth val="80"/>
        <c:overlap val="100"/>
        <c:axId val="111471232"/>
        <c:axId val="111612288"/>
      </c:barChart>
      <c:catAx>
        <c:axId val="111471232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11612288"/>
        <c:crosses val="min"/>
        <c:lblAlgn val="ctr"/>
        <c:lblOffset val="100"/>
      </c:catAx>
      <c:valAx>
        <c:axId val="111612288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1471232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4D9-4766-BD58-86B646E73ECC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6.460674157303371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4D9-4766-BD58-86B646E73ECC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14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D9-4766-BD58-86B646E73ECC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val>
            <c:numRef>
              <c:f>Sheet1!$A$2:$B$2</c:f>
              <c:numCache>
                <c:formatCode>General</c:formatCode>
                <c:ptCount val="2"/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D9-4766-BD58-86B646E73ECC}"/>
            </c:ext>
          </c:extLst>
        </c:ser>
        <c:dLbls/>
        <c:gapWidth val="80"/>
        <c:overlap val="100"/>
        <c:axId val="105797504"/>
        <c:axId val="107191296"/>
      </c:barChart>
      <c:catAx>
        <c:axId val="105797504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07191296"/>
        <c:crosses val="min"/>
        <c:lblAlgn val="ctr"/>
        <c:lblOffset val="100"/>
      </c:catAx>
      <c:valAx>
        <c:axId val="107191296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5797504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3.7037037037037042E-2"/>
          <c:y val="0.15730337078651688"/>
          <c:w val="0.90527065527065531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8E5-4618-84B5-CE573415C683}"/>
              </c:ext>
            </c:extLst>
          </c:dPt>
          <c:dLbls>
            <c:dLbl>
              <c:idx val="1"/>
              <c:layout>
                <c:manualLayout>
                  <c:x val="0.20370370370370369"/>
                  <c:y val="-4.775280898876404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8E5-4618-84B5-CE573415C683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14</c:v>
                </c:pt>
                <c:pt idx="1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E5-4618-84B5-CE573415C683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dLbls>
            <c:dLbl>
              <c:idx val="1"/>
              <c:layout>
                <c:manualLayout>
                  <c:x val="0"/>
                  <c:y val="-1.87265917602996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8E5-4618-84B5-CE573415C683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E5-4618-84B5-CE573415C683}"/>
            </c:ext>
          </c:extLst>
        </c:ser>
        <c:dLbls/>
        <c:gapWidth val="80"/>
        <c:overlap val="100"/>
        <c:axId val="107975040"/>
        <c:axId val="107976576"/>
      </c:barChart>
      <c:catAx>
        <c:axId val="107975040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07976576"/>
        <c:crosses val="min"/>
        <c:lblAlgn val="ctr"/>
        <c:lblOffset val="100"/>
      </c:catAx>
      <c:valAx>
        <c:axId val="107976576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7975040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0.1080246913580247"/>
          <c:y val="0.15730337078651688"/>
          <c:w val="0.78456790123456777"/>
          <c:h val="0.685393258426966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E19F36"/>
            </a:solidFill>
            <a:ln>
              <a:noFill/>
            </a:ln>
          </c:spPr>
          <c:dPt>
            <c:idx val="1"/>
            <c:spPr>
              <a:solidFill>
                <a:srgbClr val="4050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BBE-45D6-9A39-EC50A1CE3294}"/>
              </c:ext>
            </c:extLst>
          </c:dPt>
          <c:dLbls>
            <c:dLbl>
              <c:idx val="0"/>
              <c:layout>
                <c:manualLayout>
                  <c:x val="0"/>
                  <c:y val="-0.3426966292134832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BBE-45D6-9A39-EC50A1CE3294}"/>
                </c:ext>
              </c:extLst>
            </c:dLbl>
            <c:dLbl>
              <c:idx val="1"/>
              <c:layout>
                <c:manualLayout>
                  <c:x val="0.17654320987654323"/>
                  <c:y val="-4.775280898876404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BBE-45D6-9A39-EC50A1CE3294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16</c:v>
                </c:pt>
                <c:pt idx="1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BBE-45D6-9A39-EC50A1CE3294}"/>
            </c:ext>
          </c:extLst>
        </c:ser>
        <c:ser>
          <c:idx val="1"/>
          <c:order val="1"/>
          <c:spPr>
            <a:solidFill>
              <a:srgbClr val="859D85"/>
            </a:solidFill>
            <a:ln>
              <a:noFill/>
            </a:ln>
          </c:spPr>
          <c:dLbls>
            <c:dLbl>
              <c:idx val="1"/>
              <c:layout>
                <c:manualLayout>
                  <c:x val="0"/>
                  <c:y val="-1.87265917602996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 spc="4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BBE-45D6-9A39-EC50A1CE3294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BBE-45D6-9A39-EC50A1CE3294}"/>
            </c:ext>
          </c:extLst>
        </c:ser>
        <c:dLbls/>
        <c:gapWidth val="80"/>
        <c:overlap val="100"/>
        <c:axId val="108007424"/>
        <c:axId val="108008960"/>
      </c:barChart>
      <c:catAx>
        <c:axId val="108007424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crossAx val="108008960"/>
        <c:crosses val="min"/>
        <c:lblAlgn val="ctr"/>
        <c:lblOffset val="100"/>
      </c:catAx>
      <c:valAx>
        <c:axId val="108008960"/>
        <c:scaling>
          <c:orientation val="minMax"/>
          <c:max val="20"/>
          <c:min val="0"/>
        </c:scaling>
        <c:axPos val="l"/>
        <c:majorGridlines>
          <c:spPr>
            <a:ln w="3175" cmpd="sng" algn="ctr">
              <a:solidFill>
                <a:srgbClr val="D0D0D0"/>
              </a:solidFill>
              <a:prstDash val="solid"/>
            </a:ln>
          </c:spPr>
        </c:majorGridlines>
        <c:numFmt formatCode="General" sourceLinked="1"/>
        <c:tickLblPos val="none"/>
        <c:spPr>
          <a:ln w="9525" cmpd="sng" algn="ctr">
            <a:solidFill>
              <a:srgbClr val="D0D0D0"/>
            </a:solidFill>
            <a:prstDash val="solid"/>
          </a:ln>
        </c:spPr>
        <c:txPr>
          <a:bodyPr wrap="none"/>
          <a:lstStyle/>
          <a:p>
            <a:pPr>
              <a:defRPr sz="1200" kern="1200" spc="40"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8007424"/>
        <c:crosses val="min"/>
        <c:crossBetween val="between"/>
        <c:majorUnit val="5"/>
      </c:valAx>
    </c:plotArea>
    <c:dispBlanksAs val="gap"/>
    <c:showDLblsOverMax val="1"/>
  </c:chart>
  <c:externalData r:id="rId1"/>
</c:chartSpace>
</file>

<file path=ppt/comments/modernComment_107_813EA5A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57F0CE5-A802-4825-BB8B-2EBBC4A4C7DB}" authorId="{6B0D1E86-D3BD-0F15-A442-A5AF62D902C6}" status="resolved" created="2024-10-29T16:49:32.23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68366510" sldId="263"/>
      <ac:spMk id="6" creationId="{9C33F3C8-7A71-4F47-BDF3-93D084C99E3C}"/>
      <ac:txMk cp="80" len="16">
        <ac:context len="126" hash="1680568373"/>
      </ac:txMk>
    </ac:txMkLst>
    <p188:pos x="2878805" y="581302"/>
    <p188:txBody>
      <a:bodyPr/>
      <a:lstStyle/>
      <a:p>
        <a:r>
          <a:rPr lang="en-US"/>
          <a:t>I guess the point is not what rate you used / assumed but they may still ask right? And it can be relevant</a:t>
        </a:r>
      </a:p>
    </p188:txBody>
  </p188:cm>
</p188:cmLst>
</file>

<file path=ppt/comments/modernComment_108_B2A8D98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5665233-11B8-44C9-8EAE-7597061ADB61}" authorId="{EF1A8681-215B-F3DE-ADD3-16138DFEDB20}" status="resolved" created="2024-10-21T16:01:29.77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97410178" sldId="264"/>
      <ac:spMk id="6" creationId="{F02C218F-4B95-4EFB-934B-04BA7A705050}"/>
      <ac:txMk cp="0">
        <ac:context len="84" hash="2433360950"/>
      </ac:txMk>
    </ac:txMkLst>
    <p188:pos x="5665935" y="253372"/>
    <p188:replyLst>
      <p188:reply id="{23699D53-7078-4226-BAA8-2E70FF4611DB}" authorId="{6B0D1E86-D3BD-0F15-A442-A5AF62D902C6}" created="2024-10-29T16:54:54.967">
        <p188:txBody>
          <a:bodyPr/>
          <a:lstStyle/>
          <a:p>
            <a:r>
              <a:rPr lang="en-US"/>
              <a:t>You mean go straight to the next one? I like it as placeholder because if you go straight into the next one maybe some people will stop listening and start taking photos / look at the numbers ☺️ So this works if you want to make an intro</a:t>
            </a:r>
          </a:p>
        </p188:txBody>
      </p188:reply>
      <p188:reply id="{8EAA6368-5821-4E72-851B-55188A68CFDF}" authorId="{BAC97E11-4168-2545-EC9E-D1AA33CF5582}" created="2024-10-29T18:59:28.288">
        <p188:txBody>
          <a:bodyPr/>
          <a:lstStyle/>
          <a:p>
            <a:r>
              <a:rPr lang="en-US"/>
              <a:t>Agree</a:t>
            </a:r>
          </a:p>
        </p188:txBody>
      </p188:reply>
    </p188:replyLst>
    <p188:txBody>
      <a:bodyPr/>
      <a:lstStyle/>
      <a:p>
        <a:r>
          <a:rPr lang="en-US"/>
          <a:t>Maybe take this off</a:t>
        </a:r>
      </a:p>
    </p188:txBody>
  </p188:cm>
</p188:cmLst>
</file>

<file path=ppt/comments/modernComment_7FFFEAE0_B81A071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01CEB83-4061-4159-A56E-AD8D66C66366}" authorId="{BAC97E11-4168-2545-EC9E-D1AA33CF5582}" status="resolved" created="2024-10-29T18:40:04.322" complete="100000">
    <pc:sldMkLst xmlns:pc="http://schemas.microsoft.com/office/powerpoint/2013/main/command">
      <pc:docMk/>
      <pc:sldMk cId="3088713496" sldId="2147478240"/>
    </pc:sldMkLst>
    <p188:txBody>
      <a:bodyPr/>
      <a:lstStyle/>
      <a:p>
        <a:r>
          <a:rPr lang="en-GB"/>
          <a:t>Can we change to a more recent one that shows 2023 numbers for Revenue and in Euros? I think I have it somewhere. I will check it tomorrow</a:t>
        </a:r>
      </a:p>
    </p188:txBody>
  </p188:cm>
</p188:cmLst>
</file>

<file path=ppt/comments/modernComment_7FFFEAE3_5A32C12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CBF9EED-604E-4CCF-864C-7C48AF84E214}" authorId="{BAC97E11-4168-2545-EC9E-D1AA33CF5582}" status="resolved" created="2024-10-29T18:56:38.146" complete="100000">
    <pc:sldMkLst xmlns:pc="http://schemas.microsoft.com/office/powerpoint/2013/main/command">
      <pc:docMk/>
      <pc:sldMk cId="1513275691" sldId="2147478243"/>
    </pc:sldMkLst>
    <p188:txBody>
      <a:bodyPr/>
      <a:lstStyle/>
      <a:p>
        <a:r>
          <a:rPr lang="en-US"/>
          <a:t>What is the actual 2030 target for solar? 13GW? Is 12GW ‘rather conservative’? And is 16GW realistic?</a:t>
        </a:r>
      </a:p>
    </p188:txBody>
  </p188:cm>
</p188:cmLst>
</file>

<file path=ppt/comments/modernComment_7FFFEAE4_5120D5E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5AE3AE5-9469-4188-8B7C-79C284510F7B}" authorId="{6B0D1E86-D3BD-0F15-A442-A5AF62D902C6}" status="resolved" created="2024-10-29T16:51:31.67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61106411" sldId="2147478244"/>
      <ac:spMk id="8" creationId="{A81E4B22-96CE-4778-8941-7D38497DB565}"/>
      <ac:txMk cp="0" len="20">
        <ac:context len="21" hash="3979289724"/>
      </ac:txMk>
    </ac:txMkLst>
    <p188:pos x="1603458" y="583153"/>
    <p188:txBody>
      <a:bodyPr/>
      <a:lstStyle/>
      <a:p>
        <a:r>
          <a:rPr lang="en-US"/>
          <a:t>Is this the right titles to have? If they all say sensitivity analysis? </a:t>
        </a:r>
      </a:p>
    </p188:txBody>
  </p188:cm>
</p188:cmLst>
</file>

<file path=ppt/comments/modernComment_7FFFEAEE_2A96797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0D36BE2-9284-4E9A-B1DC-C6F0E8D07D6F}" authorId="{EF1A8681-215B-F3DE-ADD3-16138DFEDB20}" status="resolved" created="2024-10-21T12:40:44.40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14504573" sldId="2147478254"/>
      <ac:spMk id="6" creationId="{9C33F3C8-7A71-4F47-BDF3-93D084C99E3C}"/>
      <ac:txMk cp="1" len="105">
        <ac:context len="133" hash="3047471012"/>
      </ac:txMk>
    </ac:txMkLst>
    <p188:pos x="10408056" y="253372"/>
    <p188:txBody>
      <a:bodyPr/>
      <a:lstStyle/>
      <a:p>
        <a:r>
          <a:rPr lang="en-US"/>
          <a:t>Check if there time and mention that gap widens between durations as not balanced capacity addition</a:t>
        </a:r>
      </a:p>
    </p188:txBody>
  </p188:cm>
</p188:cmLst>
</file>

<file path=ppt/comments/modernComment_7FFFEAF8_101671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B317C26-4E09-4967-BCE4-C8849D4D7D17}" authorId="{6B0D1E86-D3BD-0F15-A442-A5AF62D902C6}" created="2024-10-29T16:57:48.09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869137" sldId="2147478264"/>
      <ac:spMk id="9" creationId="{27BE1D77-EB83-1218-887D-B212FB88018B}"/>
      <ac:txMk cp="71" len="36">
        <ac:context len="178" hash="3786731720"/>
      </ac:txMk>
    </ac:txMkLst>
    <p188:pos x="3668386" y="461089"/>
    <p188:replyLst>
      <p188:reply id="{4C9A8ECE-2BA4-421D-8B1E-3391D73E3B40}" authorId="{6B0D1E86-D3BD-0F15-A442-A5AF62D902C6}" created="2024-10-29T17:01:34.785">
        <p188:txBody>
          <a:bodyPr/>
          <a:lstStyle/>
          <a:p>
            <a:r>
              <a:rPr lang="en-GB"/>
              <a:t>The storage capacity needed to fully offset solar PV cannibalisation is uneconomic (??)</a:t>
            </a:r>
          </a:p>
        </p188:txBody>
      </p188:reply>
    </p188:replyLst>
    <p188:txBody>
      <a:bodyPr/>
      <a:lstStyle/>
      <a:p>
        <a:r>
          <a:rPr lang="en-GB"/>
          <a:t>Re-phrase maybe? </a:t>
        </a:r>
      </a:p>
    </p188:txBody>
  </p188:cm>
</p188:cmLst>
</file>

<file path=ppt/comments/modernComment_7FFFEAFF_CD7C574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E8FC799-614F-49BA-A388-189512ABE3D0}" authorId="{6B0D1E86-D3BD-0F15-A442-A5AF62D902C6}" status="resolved" created="2024-10-29T17:02:46.20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47478087" sldId="2147478271"/>
      <ac:spMk id="74" creationId="{DF8181D0-D6EB-D348-0193-E47BEBE83B88}"/>
      <ac:txMk cp="0" len="27">
        <ac:context len="90" hash="3791345228"/>
      </ac:txMk>
    </ac:txMkLst>
    <p188:pos x="2610257" y="291875"/>
    <p188:replyLst>
      <p188:reply id="{66B04DE0-A648-450D-B882-E19B65E3C3CA}" authorId="{BAC97E11-4168-2545-EC9E-D1AA33CF5582}" created="2024-10-29T19:01:25.335">
        <p188:txBody>
          <a:bodyPr/>
          <a:lstStyle/>
          <a:p>
            <a:r>
              <a:rPr lang="en-GB"/>
              <a:t>I thought exactly the same, but I like it!</a:t>
            </a:r>
          </a:p>
        </p188:txBody>
      </p188:reply>
    </p188:replyLst>
    <p188:txBody>
      <a:bodyPr/>
      <a:lstStyle/>
      <a:p>
        <a:r>
          <a:rPr lang="en-GB"/>
          <a:t>This is a UK TV show :P but the crowd is greek so ok ☺️ </a:t>
        </a:r>
      </a:p>
    </p188:txBody>
  </p188:cm>
</p188:cmLst>
</file>

<file path=ppt/comments/modernComment_7FFFEB00_6655E85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789556B-01E5-4632-A744-31797150485E}" authorId="{6B0D1E86-D3BD-0F15-A442-A5AF62D902C6}" status="resolved" created="2024-10-29T17:02:15.82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16906069" sldId="2147478272"/>
      <ac:spMk id="73" creationId="{36B17178-B121-2E17-5348-1DF147D70C73}"/>
      <ac:txMk cp="110" len="1">
        <ac:context len="138" hash="2053697230"/>
      </ac:txMk>
    </ac:txMkLst>
    <p188:pos x="2640010" y="701336"/>
    <p188:txBody>
      <a:bodyPr/>
      <a:lstStyle/>
      <a:p>
        <a:r>
          <a:rPr lang="en-GB"/>
          <a:t>Results in?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3C419-E3C3-4BE5-AD9F-4569234A0932}" type="datetimeFigureOut">
              <a:rPr lang="en-GB"/>
              <a:pPr/>
              <a:t>31/10/2024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AF86D-21AF-476E-B7ED-61799633A1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195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AF86D-21AF-476E-B7ED-61799633A17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10333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AF86D-21AF-476E-B7ED-61799633A17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268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AF86D-21AF-476E-B7ED-61799633A17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27524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AF86D-21AF-476E-B7ED-61799633A17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24660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AF86D-21AF-476E-B7ED-61799633A17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07846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AF86D-21AF-476E-B7ED-61799633A17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71753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AF86D-21AF-476E-B7ED-61799633A17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43390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AF86D-21AF-476E-B7ED-61799633A17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3149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AF86D-21AF-476E-B7ED-61799633A17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99100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AF86D-21AF-476E-B7ED-61799633A17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7903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AF86D-21AF-476E-B7ED-61799633A17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848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AF86D-21AF-476E-B7ED-61799633A175}" type="slidenum">
              <a:rPr lang="en-GB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9773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AF86D-21AF-476E-B7ED-61799633A175}" type="slidenum">
              <a:rPr lang="en-GB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82082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AF86D-21AF-476E-B7ED-61799633A17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1297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AF86D-21AF-476E-B7ED-61799633A17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6005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AF86D-21AF-476E-B7ED-61799633A17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60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AF86D-21AF-476E-B7ED-61799633A17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2932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AF86D-21AF-476E-B7ED-61799633A17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79020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AF86D-21AF-476E-B7ED-61799633A17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54800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AF86D-21AF-476E-B7ED-61799633A17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490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lide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>
            <a:extLst>
              <a:ext uri="{FF2B5EF4-FFF2-40B4-BE49-F238E27FC236}">
                <a16:creationId xmlns:a16="http://schemas.microsoft.com/office/drawing/2014/main" xmlns="" id="{53F216B2-A2D5-9D4F-A0F8-663C9DFBD783}"/>
              </a:ext>
            </a:extLst>
          </p:cNvPr>
          <p:cNvGrpSpPr/>
          <p:nvPr userDrawn="1"/>
        </p:nvGrpSpPr>
        <p:grpSpPr>
          <a:xfrm>
            <a:off x="2671037" y="2315910"/>
            <a:ext cx="6849926" cy="1948441"/>
            <a:chOff x="2157473" y="2308603"/>
            <a:chExt cx="7872352" cy="2239267"/>
          </a:xfrm>
        </p:grpSpPr>
        <p:sp>
          <p:nvSpPr>
            <p:cNvPr id="14" name="Frihandsfigur 13">
              <a:extLst>
                <a:ext uri="{FF2B5EF4-FFF2-40B4-BE49-F238E27FC236}">
                  <a16:creationId xmlns:a16="http://schemas.microsoft.com/office/drawing/2014/main" xmlns="" id="{B5CEDDE6-6109-1847-B89F-271E45BBEE60}"/>
                </a:ext>
              </a:extLst>
            </p:cNvPr>
            <p:cNvSpPr/>
            <p:nvPr/>
          </p:nvSpPr>
          <p:spPr>
            <a:xfrm>
              <a:off x="6510020" y="2875915"/>
              <a:ext cx="857250" cy="1104900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 14">
              <a:extLst>
                <a:ext uri="{FF2B5EF4-FFF2-40B4-BE49-F238E27FC236}">
                  <a16:creationId xmlns:a16="http://schemas.microsoft.com/office/drawing/2014/main" xmlns="" id="{368AFB05-DE1F-9848-B99C-F26275134CA0}"/>
                </a:ext>
              </a:extLst>
            </p:cNvPr>
            <p:cNvSpPr/>
            <p:nvPr/>
          </p:nvSpPr>
          <p:spPr>
            <a:xfrm>
              <a:off x="5033645" y="2875915"/>
              <a:ext cx="1149350" cy="1104900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 15">
              <a:extLst>
                <a:ext uri="{FF2B5EF4-FFF2-40B4-BE49-F238E27FC236}">
                  <a16:creationId xmlns:a16="http://schemas.microsoft.com/office/drawing/2014/main" xmlns="" id="{1F91EE22-0FE4-F84E-89AD-4527D4554045}"/>
                </a:ext>
              </a:extLst>
            </p:cNvPr>
            <p:cNvSpPr/>
            <p:nvPr/>
          </p:nvSpPr>
          <p:spPr>
            <a:xfrm>
              <a:off x="7737475" y="2875915"/>
              <a:ext cx="1028700" cy="1104900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 16">
              <a:extLst>
                <a:ext uri="{FF2B5EF4-FFF2-40B4-BE49-F238E27FC236}">
                  <a16:creationId xmlns:a16="http://schemas.microsoft.com/office/drawing/2014/main" xmlns="" id="{EF8E823A-9294-194B-922C-EFE1ACA8AD8C}"/>
                </a:ext>
              </a:extLst>
            </p:cNvPr>
            <p:cNvSpPr/>
            <p:nvPr/>
          </p:nvSpPr>
          <p:spPr>
            <a:xfrm>
              <a:off x="8982075" y="2875915"/>
              <a:ext cx="1047750" cy="1104900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 17">
              <a:extLst>
                <a:ext uri="{FF2B5EF4-FFF2-40B4-BE49-F238E27FC236}">
                  <a16:creationId xmlns:a16="http://schemas.microsoft.com/office/drawing/2014/main" xmlns="" id="{A393D66D-A6A8-104D-A5DF-62B85257E901}"/>
                </a:ext>
              </a:extLst>
            </p:cNvPr>
            <p:cNvSpPr/>
            <p:nvPr/>
          </p:nvSpPr>
          <p:spPr>
            <a:xfrm>
              <a:off x="6498590" y="4333240"/>
              <a:ext cx="215900" cy="209550"/>
            </a:xfrm>
            <a:custGeom>
              <a:avLst/>
              <a:gdLst>
                <a:gd name="connsiteX0" fmla="*/ 159385 w 215900"/>
                <a:gd name="connsiteY0" fmla="*/ 164465 h 209550"/>
                <a:gd name="connsiteX1" fmla="*/ 59690 w 215900"/>
                <a:gd name="connsiteY1" fmla="*/ 164465 h 209550"/>
                <a:gd name="connsiteX2" fmla="*/ 40005 w 215900"/>
                <a:gd name="connsiteY2" fmla="*/ 210820 h 209550"/>
                <a:gd name="connsiteX3" fmla="*/ 0 w 215900"/>
                <a:gd name="connsiteY3" fmla="*/ 210820 h 209550"/>
                <a:gd name="connsiteX4" fmla="*/ 92075 w 215900"/>
                <a:gd name="connsiteY4" fmla="*/ 0 h 209550"/>
                <a:gd name="connsiteX5" fmla="*/ 127000 w 215900"/>
                <a:gd name="connsiteY5" fmla="*/ 0 h 209550"/>
                <a:gd name="connsiteX6" fmla="*/ 218440 w 215900"/>
                <a:gd name="connsiteY6" fmla="*/ 210820 h 209550"/>
                <a:gd name="connsiteX7" fmla="*/ 179070 w 215900"/>
                <a:gd name="connsiteY7" fmla="*/ 210820 h 209550"/>
                <a:gd name="connsiteX8" fmla="*/ 159385 w 215900"/>
                <a:gd name="connsiteY8" fmla="*/ 164465 h 209550"/>
                <a:gd name="connsiteX9" fmla="*/ 144780 w 215900"/>
                <a:gd name="connsiteY9" fmla="*/ 130175 h 209550"/>
                <a:gd name="connsiteX10" fmla="*/ 109220 w 215900"/>
                <a:gd name="connsiteY10" fmla="*/ 45085 h 209550"/>
                <a:gd name="connsiteX11" fmla="*/ 73660 w 215900"/>
                <a:gd name="connsiteY11" fmla="*/ 130175 h 209550"/>
                <a:gd name="connsiteX12" fmla="*/ 144780 w 215900"/>
                <a:gd name="connsiteY12" fmla="*/ 1301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900" h="209550">
                  <a:moveTo>
                    <a:pt x="159385" y="164465"/>
                  </a:moveTo>
                  <a:lnTo>
                    <a:pt x="59690" y="164465"/>
                  </a:lnTo>
                  <a:lnTo>
                    <a:pt x="40005" y="210820"/>
                  </a:lnTo>
                  <a:lnTo>
                    <a:pt x="0" y="210820"/>
                  </a:lnTo>
                  <a:lnTo>
                    <a:pt x="92075" y="0"/>
                  </a:lnTo>
                  <a:lnTo>
                    <a:pt x="127000" y="0"/>
                  </a:lnTo>
                  <a:lnTo>
                    <a:pt x="218440" y="210820"/>
                  </a:lnTo>
                  <a:lnTo>
                    <a:pt x="179070" y="210820"/>
                  </a:lnTo>
                  <a:lnTo>
                    <a:pt x="159385" y="164465"/>
                  </a:lnTo>
                  <a:close/>
                  <a:moveTo>
                    <a:pt x="144780" y="130175"/>
                  </a:moveTo>
                  <a:lnTo>
                    <a:pt x="109220" y="45085"/>
                  </a:lnTo>
                  <a:lnTo>
                    <a:pt x="73660" y="130175"/>
                  </a:lnTo>
                  <a:lnTo>
                    <a:pt x="144780" y="130175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 18">
              <a:extLst>
                <a:ext uri="{FF2B5EF4-FFF2-40B4-BE49-F238E27FC236}">
                  <a16:creationId xmlns:a16="http://schemas.microsoft.com/office/drawing/2014/main" xmlns="" id="{47B068D3-810E-F24C-87EE-33EDA00670A6}"/>
                </a:ext>
              </a:extLst>
            </p:cNvPr>
            <p:cNvSpPr/>
            <p:nvPr/>
          </p:nvSpPr>
          <p:spPr>
            <a:xfrm>
              <a:off x="6824345" y="4334510"/>
              <a:ext cx="146050" cy="209550"/>
            </a:xfrm>
            <a:custGeom>
              <a:avLst/>
              <a:gdLst>
                <a:gd name="connsiteX0" fmla="*/ 36830 w 146050"/>
                <a:gd name="connsiteY0" fmla="*/ 34290 h 209550"/>
                <a:gd name="connsiteX1" fmla="*/ 36830 w 146050"/>
                <a:gd name="connsiteY1" fmla="*/ 94615 h 209550"/>
                <a:gd name="connsiteX2" fmla="*/ 135890 w 146050"/>
                <a:gd name="connsiteY2" fmla="*/ 94615 h 209550"/>
                <a:gd name="connsiteX3" fmla="*/ 135890 w 146050"/>
                <a:gd name="connsiteY3" fmla="*/ 128905 h 209550"/>
                <a:gd name="connsiteX4" fmla="*/ 36830 w 146050"/>
                <a:gd name="connsiteY4" fmla="*/ 128905 h 209550"/>
                <a:gd name="connsiteX5" fmla="*/ 36830 w 146050"/>
                <a:gd name="connsiteY5" fmla="*/ 209550 h 209550"/>
                <a:gd name="connsiteX6" fmla="*/ 0 w 146050"/>
                <a:gd name="connsiteY6" fmla="*/ 209550 h 209550"/>
                <a:gd name="connsiteX7" fmla="*/ 0 w 146050"/>
                <a:gd name="connsiteY7" fmla="*/ 0 h 209550"/>
                <a:gd name="connsiteX8" fmla="*/ 149861 w 146050"/>
                <a:gd name="connsiteY8" fmla="*/ 0 h 209550"/>
                <a:gd name="connsiteX9" fmla="*/ 149861 w 146050"/>
                <a:gd name="connsiteY9" fmla="*/ 34290 h 209550"/>
                <a:gd name="connsiteX10" fmla="*/ 36830 w 146050"/>
                <a:gd name="connsiteY10" fmla="*/ 3429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050" h="209550">
                  <a:moveTo>
                    <a:pt x="36830" y="34290"/>
                  </a:moveTo>
                  <a:lnTo>
                    <a:pt x="36830" y="94615"/>
                  </a:lnTo>
                  <a:lnTo>
                    <a:pt x="135890" y="94615"/>
                  </a:lnTo>
                  <a:lnTo>
                    <a:pt x="135890" y="128905"/>
                  </a:lnTo>
                  <a:lnTo>
                    <a:pt x="36830" y="128905"/>
                  </a:lnTo>
                  <a:lnTo>
                    <a:pt x="36830" y="209550"/>
                  </a:lnTo>
                  <a:lnTo>
                    <a:pt x="0" y="209550"/>
                  </a:lnTo>
                  <a:lnTo>
                    <a:pt x="0" y="0"/>
                  </a:lnTo>
                  <a:lnTo>
                    <a:pt x="149861" y="0"/>
                  </a:lnTo>
                  <a:lnTo>
                    <a:pt x="149861" y="34290"/>
                  </a:lnTo>
                  <a:lnTo>
                    <a:pt x="36830" y="3429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 19">
              <a:extLst>
                <a:ext uri="{FF2B5EF4-FFF2-40B4-BE49-F238E27FC236}">
                  <a16:creationId xmlns:a16="http://schemas.microsoft.com/office/drawing/2014/main" xmlns="" id="{B7B5C4CE-DD13-1741-B0B2-DF23B526ED86}"/>
                </a:ext>
              </a:extLst>
            </p:cNvPr>
            <p:cNvSpPr/>
            <p:nvPr/>
          </p:nvSpPr>
          <p:spPr>
            <a:xfrm>
              <a:off x="7240905" y="4334510"/>
              <a:ext cx="158750" cy="209550"/>
            </a:xfrm>
            <a:custGeom>
              <a:avLst/>
              <a:gdLst>
                <a:gd name="connsiteX0" fmla="*/ 0 w 158750"/>
                <a:gd name="connsiteY0" fmla="*/ 0 h 209550"/>
                <a:gd name="connsiteX1" fmla="*/ 78739 w 158750"/>
                <a:gd name="connsiteY1" fmla="*/ 0 h 209550"/>
                <a:gd name="connsiteX2" fmla="*/ 139064 w 158750"/>
                <a:gd name="connsiteY2" fmla="*/ 20320 h 209550"/>
                <a:gd name="connsiteX3" fmla="*/ 161925 w 158750"/>
                <a:gd name="connsiteY3" fmla="*/ 73025 h 209550"/>
                <a:gd name="connsiteX4" fmla="*/ 137795 w 158750"/>
                <a:gd name="connsiteY4" fmla="*/ 128270 h 209550"/>
                <a:gd name="connsiteX5" fmla="*/ 73660 w 158750"/>
                <a:gd name="connsiteY5" fmla="*/ 149225 h 209550"/>
                <a:gd name="connsiteX6" fmla="*/ 36830 w 158750"/>
                <a:gd name="connsiteY6" fmla="*/ 149225 h 209550"/>
                <a:gd name="connsiteX7" fmla="*/ 36830 w 158750"/>
                <a:gd name="connsiteY7" fmla="*/ 210820 h 209550"/>
                <a:gd name="connsiteX8" fmla="*/ 0 w 158750"/>
                <a:gd name="connsiteY8" fmla="*/ 210820 h 209550"/>
                <a:gd name="connsiteX9" fmla="*/ 0 w 158750"/>
                <a:gd name="connsiteY9" fmla="*/ 0 h 209550"/>
                <a:gd name="connsiteX10" fmla="*/ 36830 w 158750"/>
                <a:gd name="connsiteY10" fmla="*/ 114300 h 209550"/>
                <a:gd name="connsiteX11" fmla="*/ 77470 w 158750"/>
                <a:gd name="connsiteY11" fmla="*/ 114300 h 209550"/>
                <a:gd name="connsiteX12" fmla="*/ 111760 w 158750"/>
                <a:gd name="connsiteY12" fmla="*/ 102870 h 209550"/>
                <a:gd name="connsiteX13" fmla="*/ 125095 w 158750"/>
                <a:gd name="connsiteY13" fmla="*/ 72390 h 209550"/>
                <a:gd name="connsiteX14" fmla="*/ 111760 w 158750"/>
                <a:gd name="connsiteY14" fmla="*/ 44450 h 209550"/>
                <a:gd name="connsiteX15" fmla="*/ 77470 w 158750"/>
                <a:gd name="connsiteY15" fmla="*/ 33655 h 209550"/>
                <a:gd name="connsiteX16" fmla="*/ 36830 w 158750"/>
                <a:gd name="connsiteY16" fmla="*/ 33655 h 209550"/>
                <a:gd name="connsiteX17" fmla="*/ 36830 w 158750"/>
                <a:gd name="connsiteY17" fmla="*/ 11430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8750" h="209550">
                  <a:moveTo>
                    <a:pt x="0" y="0"/>
                  </a:moveTo>
                  <a:lnTo>
                    <a:pt x="78739" y="0"/>
                  </a:lnTo>
                  <a:cubicBezTo>
                    <a:pt x="103505" y="0"/>
                    <a:pt x="123825" y="6985"/>
                    <a:pt x="139064" y="20320"/>
                  </a:cubicBezTo>
                  <a:cubicBezTo>
                    <a:pt x="154305" y="33655"/>
                    <a:pt x="161925" y="51435"/>
                    <a:pt x="161925" y="73025"/>
                  </a:cubicBezTo>
                  <a:cubicBezTo>
                    <a:pt x="161925" y="95885"/>
                    <a:pt x="153670" y="114300"/>
                    <a:pt x="137795" y="128270"/>
                  </a:cubicBezTo>
                  <a:cubicBezTo>
                    <a:pt x="121920" y="142240"/>
                    <a:pt x="100964" y="149225"/>
                    <a:pt x="73660" y="149225"/>
                  </a:cubicBezTo>
                  <a:lnTo>
                    <a:pt x="36830" y="149225"/>
                  </a:lnTo>
                  <a:lnTo>
                    <a:pt x="36830" y="210820"/>
                  </a:lnTo>
                  <a:lnTo>
                    <a:pt x="0" y="210820"/>
                  </a:lnTo>
                  <a:lnTo>
                    <a:pt x="0" y="0"/>
                  </a:lnTo>
                  <a:close/>
                  <a:moveTo>
                    <a:pt x="36830" y="114300"/>
                  </a:moveTo>
                  <a:lnTo>
                    <a:pt x="77470" y="114300"/>
                  </a:lnTo>
                  <a:cubicBezTo>
                    <a:pt x="91439" y="114300"/>
                    <a:pt x="102870" y="110490"/>
                    <a:pt x="111760" y="102870"/>
                  </a:cubicBezTo>
                  <a:cubicBezTo>
                    <a:pt x="120650" y="95250"/>
                    <a:pt x="125095" y="85090"/>
                    <a:pt x="125095" y="72390"/>
                  </a:cubicBezTo>
                  <a:cubicBezTo>
                    <a:pt x="125095" y="60960"/>
                    <a:pt x="120650" y="51435"/>
                    <a:pt x="111760" y="44450"/>
                  </a:cubicBezTo>
                  <a:cubicBezTo>
                    <a:pt x="102870" y="37465"/>
                    <a:pt x="91439" y="33655"/>
                    <a:pt x="77470" y="33655"/>
                  </a:cubicBezTo>
                  <a:lnTo>
                    <a:pt x="36830" y="33655"/>
                  </a:lnTo>
                  <a:lnTo>
                    <a:pt x="36830" y="11430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 20">
              <a:extLst>
                <a:ext uri="{FF2B5EF4-FFF2-40B4-BE49-F238E27FC236}">
                  <a16:creationId xmlns:a16="http://schemas.microsoft.com/office/drawing/2014/main" xmlns="" id="{91A67424-3441-0542-8282-47B96A485FD9}"/>
                </a:ext>
              </a:extLst>
            </p:cNvPr>
            <p:cNvSpPr/>
            <p:nvPr/>
          </p:nvSpPr>
          <p:spPr>
            <a:xfrm>
              <a:off x="7499350" y="4268470"/>
              <a:ext cx="215900" cy="279400"/>
            </a:xfrm>
            <a:custGeom>
              <a:avLst/>
              <a:gdLst>
                <a:gd name="connsiteX0" fmla="*/ 31750 w 215900"/>
                <a:gd name="connsiteY0" fmla="*/ 93345 h 279400"/>
                <a:gd name="connsiteX1" fmla="*/ 109220 w 215900"/>
                <a:gd name="connsiteY1" fmla="*/ 60960 h 279400"/>
                <a:gd name="connsiteX2" fmla="*/ 186055 w 215900"/>
                <a:gd name="connsiteY2" fmla="*/ 93345 h 279400"/>
                <a:gd name="connsiteX3" fmla="*/ 218440 w 215900"/>
                <a:gd name="connsiteY3" fmla="*/ 170180 h 279400"/>
                <a:gd name="connsiteX4" fmla="*/ 186055 w 215900"/>
                <a:gd name="connsiteY4" fmla="*/ 247650 h 279400"/>
                <a:gd name="connsiteX5" fmla="*/ 109220 w 215900"/>
                <a:gd name="connsiteY5" fmla="*/ 279400 h 279400"/>
                <a:gd name="connsiteX6" fmla="*/ 31750 w 215900"/>
                <a:gd name="connsiteY6" fmla="*/ 247650 h 279400"/>
                <a:gd name="connsiteX7" fmla="*/ 0 w 215900"/>
                <a:gd name="connsiteY7" fmla="*/ 170180 h 279400"/>
                <a:gd name="connsiteX8" fmla="*/ 31750 w 215900"/>
                <a:gd name="connsiteY8" fmla="*/ 93345 h 279400"/>
                <a:gd name="connsiteX9" fmla="*/ 109855 w 215900"/>
                <a:gd name="connsiteY9" fmla="*/ 245745 h 279400"/>
                <a:gd name="connsiteX10" fmla="*/ 160655 w 215900"/>
                <a:gd name="connsiteY10" fmla="*/ 224155 h 279400"/>
                <a:gd name="connsiteX11" fmla="*/ 181610 w 215900"/>
                <a:gd name="connsiteY11" fmla="*/ 170815 h 279400"/>
                <a:gd name="connsiteX12" fmla="*/ 160655 w 215900"/>
                <a:gd name="connsiteY12" fmla="*/ 118110 h 279400"/>
                <a:gd name="connsiteX13" fmla="*/ 109855 w 215900"/>
                <a:gd name="connsiteY13" fmla="*/ 95885 h 279400"/>
                <a:gd name="connsiteX14" fmla="*/ 58420 w 215900"/>
                <a:gd name="connsiteY14" fmla="*/ 118110 h 279400"/>
                <a:gd name="connsiteX15" fmla="*/ 37465 w 215900"/>
                <a:gd name="connsiteY15" fmla="*/ 170815 h 279400"/>
                <a:gd name="connsiteX16" fmla="*/ 58420 w 215900"/>
                <a:gd name="connsiteY16" fmla="*/ 224155 h 279400"/>
                <a:gd name="connsiteX17" fmla="*/ 109855 w 215900"/>
                <a:gd name="connsiteY17" fmla="*/ 245745 h 279400"/>
                <a:gd name="connsiteX18" fmla="*/ 76835 w 215900"/>
                <a:gd name="connsiteY18" fmla="*/ 0 h 279400"/>
                <a:gd name="connsiteX19" fmla="*/ 92710 w 215900"/>
                <a:gd name="connsiteY19" fmla="*/ 6350 h 279400"/>
                <a:gd name="connsiteX20" fmla="*/ 99060 w 215900"/>
                <a:gd name="connsiteY20" fmla="*/ 21590 h 279400"/>
                <a:gd name="connsiteX21" fmla="*/ 92710 w 215900"/>
                <a:gd name="connsiteY21" fmla="*/ 36830 h 279400"/>
                <a:gd name="connsiteX22" fmla="*/ 76835 w 215900"/>
                <a:gd name="connsiteY22" fmla="*/ 43180 h 279400"/>
                <a:gd name="connsiteX23" fmla="*/ 60960 w 215900"/>
                <a:gd name="connsiteY23" fmla="*/ 36830 h 279400"/>
                <a:gd name="connsiteX24" fmla="*/ 54610 w 215900"/>
                <a:gd name="connsiteY24" fmla="*/ 21590 h 279400"/>
                <a:gd name="connsiteX25" fmla="*/ 60960 w 215900"/>
                <a:gd name="connsiteY25" fmla="*/ 6350 h 279400"/>
                <a:gd name="connsiteX26" fmla="*/ 76835 w 215900"/>
                <a:gd name="connsiteY26" fmla="*/ 0 h 279400"/>
                <a:gd name="connsiteX27" fmla="*/ 140970 w 215900"/>
                <a:gd name="connsiteY27" fmla="*/ 0 h 279400"/>
                <a:gd name="connsiteX28" fmla="*/ 156845 w 215900"/>
                <a:gd name="connsiteY28" fmla="*/ 6350 h 279400"/>
                <a:gd name="connsiteX29" fmla="*/ 163195 w 215900"/>
                <a:gd name="connsiteY29" fmla="*/ 21590 h 279400"/>
                <a:gd name="connsiteX30" fmla="*/ 156845 w 215900"/>
                <a:gd name="connsiteY30" fmla="*/ 36830 h 279400"/>
                <a:gd name="connsiteX31" fmla="*/ 140970 w 215900"/>
                <a:gd name="connsiteY31" fmla="*/ 43180 h 279400"/>
                <a:gd name="connsiteX32" fmla="*/ 125095 w 215900"/>
                <a:gd name="connsiteY32" fmla="*/ 36830 h 279400"/>
                <a:gd name="connsiteX33" fmla="*/ 118745 w 215900"/>
                <a:gd name="connsiteY33" fmla="*/ 21590 h 279400"/>
                <a:gd name="connsiteX34" fmla="*/ 125095 w 215900"/>
                <a:gd name="connsiteY34" fmla="*/ 6350 h 279400"/>
                <a:gd name="connsiteX35" fmla="*/ 140970 w 215900"/>
                <a:gd name="connsiteY35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5900" h="279400">
                  <a:moveTo>
                    <a:pt x="31750" y="93345"/>
                  </a:moveTo>
                  <a:cubicBezTo>
                    <a:pt x="53340" y="71755"/>
                    <a:pt x="78740" y="60960"/>
                    <a:pt x="109220" y="60960"/>
                  </a:cubicBezTo>
                  <a:cubicBezTo>
                    <a:pt x="139065" y="60960"/>
                    <a:pt x="165100" y="71755"/>
                    <a:pt x="186055" y="93345"/>
                  </a:cubicBezTo>
                  <a:cubicBezTo>
                    <a:pt x="207645" y="114935"/>
                    <a:pt x="218440" y="140335"/>
                    <a:pt x="218440" y="170180"/>
                  </a:cubicBezTo>
                  <a:cubicBezTo>
                    <a:pt x="218440" y="200660"/>
                    <a:pt x="207645" y="226060"/>
                    <a:pt x="186055" y="247650"/>
                  </a:cubicBezTo>
                  <a:cubicBezTo>
                    <a:pt x="165100" y="268605"/>
                    <a:pt x="139065" y="279400"/>
                    <a:pt x="109220" y="279400"/>
                  </a:cubicBezTo>
                  <a:cubicBezTo>
                    <a:pt x="78740" y="279400"/>
                    <a:pt x="52705" y="268605"/>
                    <a:pt x="31750" y="247650"/>
                  </a:cubicBezTo>
                  <a:cubicBezTo>
                    <a:pt x="10795" y="226695"/>
                    <a:pt x="0" y="200660"/>
                    <a:pt x="0" y="170180"/>
                  </a:cubicBezTo>
                  <a:cubicBezTo>
                    <a:pt x="0" y="140335"/>
                    <a:pt x="10795" y="114935"/>
                    <a:pt x="31750" y="93345"/>
                  </a:cubicBezTo>
                  <a:close/>
                  <a:moveTo>
                    <a:pt x="109855" y="245745"/>
                  </a:moveTo>
                  <a:cubicBezTo>
                    <a:pt x="130175" y="245745"/>
                    <a:pt x="146685" y="238760"/>
                    <a:pt x="160655" y="224155"/>
                  </a:cubicBezTo>
                  <a:cubicBezTo>
                    <a:pt x="174625" y="209550"/>
                    <a:pt x="181610" y="191770"/>
                    <a:pt x="181610" y="170815"/>
                  </a:cubicBezTo>
                  <a:cubicBezTo>
                    <a:pt x="181610" y="149860"/>
                    <a:pt x="174625" y="132715"/>
                    <a:pt x="160655" y="118110"/>
                  </a:cubicBezTo>
                  <a:cubicBezTo>
                    <a:pt x="146685" y="103505"/>
                    <a:pt x="129540" y="95885"/>
                    <a:pt x="109855" y="95885"/>
                  </a:cubicBezTo>
                  <a:cubicBezTo>
                    <a:pt x="89535" y="95885"/>
                    <a:pt x="72390" y="103505"/>
                    <a:pt x="58420" y="118110"/>
                  </a:cubicBezTo>
                  <a:cubicBezTo>
                    <a:pt x="44450" y="132715"/>
                    <a:pt x="37465" y="149860"/>
                    <a:pt x="37465" y="170815"/>
                  </a:cubicBezTo>
                  <a:cubicBezTo>
                    <a:pt x="37465" y="191770"/>
                    <a:pt x="44450" y="209550"/>
                    <a:pt x="58420" y="224155"/>
                  </a:cubicBezTo>
                  <a:cubicBezTo>
                    <a:pt x="72390" y="238125"/>
                    <a:pt x="89535" y="245745"/>
                    <a:pt x="109855" y="245745"/>
                  </a:cubicBezTo>
                  <a:close/>
                  <a:moveTo>
                    <a:pt x="76835" y="0"/>
                  </a:moveTo>
                  <a:cubicBezTo>
                    <a:pt x="83185" y="0"/>
                    <a:pt x="88265" y="1905"/>
                    <a:pt x="92710" y="6350"/>
                  </a:cubicBezTo>
                  <a:cubicBezTo>
                    <a:pt x="97155" y="10160"/>
                    <a:pt x="99060" y="15875"/>
                    <a:pt x="99060" y="21590"/>
                  </a:cubicBezTo>
                  <a:cubicBezTo>
                    <a:pt x="99060" y="27305"/>
                    <a:pt x="97155" y="33020"/>
                    <a:pt x="92710" y="36830"/>
                  </a:cubicBezTo>
                  <a:cubicBezTo>
                    <a:pt x="88265" y="40640"/>
                    <a:pt x="83185" y="43180"/>
                    <a:pt x="76835" y="43180"/>
                  </a:cubicBezTo>
                  <a:cubicBezTo>
                    <a:pt x="70485" y="43180"/>
                    <a:pt x="65405" y="41275"/>
                    <a:pt x="60960" y="36830"/>
                  </a:cubicBezTo>
                  <a:cubicBezTo>
                    <a:pt x="56515" y="33020"/>
                    <a:pt x="54610" y="27305"/>
                    <a:pt x="54610" y="21590"/>
                  </a:cubicBezTo>
                  <a:cubicBezTo>
                    <a:pt x="54610" y="15875"/>
                    <a:pt x="56515" y="10160"/>
                    <a:pt x="60960" y="6350"/>
                  </a:cubicBezTo>
                  <a:cubicBezTo>
                    <a:pt x="65405" y="1905"/>
                    <a:pt x="70485" y="0"/>
                    <a:pt x="76835" y="0"/>
                  </a:cubicBezTo>
                  <a:close/>
                  <a:moveTo>
                    <a:pt x="140970" y="0"/>
                  </a:moveTo>
                  <a:cubicBezTo>
                    <a:pt x="147320" y="0"/>
                    <a:pt x="152400" y="1905"/>
                    <a:pt x="156845" y="6350"/>
                  </a:cubicBezTo>
                  <a:cubicBezTo>
                    <a:pt x="161290" y="10160"/>
                    <a:pt x="163195" y="15875"/>
                    <a:pt x="163195" y="21590"/>
                  </a:cubicBezTo>
                  <a:cubicBezTo>
                    <a:pt x="163195" y="27305"/>
                    <a:pt x="161290" y="33020"/>
                    <a:pt x="156845" y="36830"/>
                  </a:cubicBezTo>
                  <a:cubicBezTo>
                    <a:pt x="152400" y="40640"/>
                    <a:pt x="147320" y="43180"/>
                    <a:pt x="140970" y="43180"/>
                  </a:cubicBezTo>
                  <a:cubicBezTo>
                    <a:pt x="134620" y="43180"/>
                    <a:pt x="129540" y="41275"/>
                    <a:pt x="125095" y="36830"/>
                  </a:cubicBezTo>
                  <a:cubicBezTo>
                    <a:pt x="120650" y="33020"/>
                    <a:pt x="118745" y="27305"/>
                    <a:pt x="118745" y="21590"/>
                  </a:cubicBezTo>
                  <a:cubicBezTo>
                    <a:pt x="118745" y="15875"/>
                    <a:pt x="120650" y="10160"/>
                    <a:pt x="125095" y="6350"/>
                  </a:cubicBezTo>
                  <a:cubicBezTo>
                    <a:pt x="129540" y="1905"/>
                    <a:pt x="135255" y="0"/>
                    <a:pt x="140970" y="0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 21">
              <a:extLst>
                <a:ext uri="{FF2B5EF4-FFF2-40B4-BE49-F238E27FC236}">
                  <a16:creationId xmlns:a16="http://schemas.microsoft.com/office/drawing/2014/main" xmlns="" id="{09B932D9-DFC1-3F4D-9BE7-F590D509C8AA}"/>
                </a:ext>
              </a:extLst>
            </p:cNvPr>
            <p:cNvSpPr/>
            <p:nvPr/>
          </p:nvSpPr>
          <p:spPr>
            <a:xfrm>
              <a:off x="7792720" y="4334510"/>
              <a:ext cx="203200" cy="209550"/>
            </a:xfrm>
            <a:custGeom>
              <a:avLst/>
              <a:gdLst>
                <a:gd name="connsiteX0" fmla="*/ 205740 w 203200"/>
                <a:gd name="connsiteY0" fmla="*/ 0 h 209550"/>
                <a:gd name="connsiteX1" fmla="*/ 121920 w 203200"/>
                <a:gd name="connsiteY1" fmla="*/ 139065 h 209550"/>
                <a:gd name="connsiteX2" fmla="*/ 121920 w 203200"/>
                <a:gd name="connsiteY2" fmla="*/ 209550 h 209550"/>
                <a:gd name="connsiteX3" fmla="*/ 84455 w 203200"/>
                <a:gd name="connsiteY3" fmla="*/ 209550 h 209550"/>
                <a:gd name="connsiteX4" fmla="*/ 84455 w 203200"/>
                <a:gd name="connsiteY4" fmla="*/ 139065 h 209550"/>
                <a:gd name="connsiteX5" fmla="*/ 0 w 203200"/>
                <a:gd name="connsiteY5" fmla="*/ 0 h 209550"/>
                <a:gd name="connsiteX6" fmla="*/ 41275 w 203200"/>
                <a:gd name="connsiteY6" fmla="*/ 0 h 209550"/>
                <a:gd name="connsiteX7" fmla="*/ 102870 w 203200"/>
                <a:gd name="connsiteY7" fmla="*/ 102870 h 209550"/>
                <a:gd name="connsiteX8" fmla="*/ 165100 w 203200"/>
                <a:gd name="connsiteY8" fmla="*/ 0 h 209550"/>
                <a:gd name="connsiteX9" fmla="*/ 205740 w 203200"/>
                <a:gd name="connsiteY9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200" h="209550">
                  <a:moveTo>
                    <a:pt x="205740" y="0"/>
                  </a:moveTo>
                  <a:lnTo>
                    <a:pt x="121920" y="139065"/>
                  </a:lnTo>
                  <a:lnTo>
                    <a:pt x="121920" y="209550"/>
                  </a:lnTo>
                  <a:lnTo>
                    <a:pt x="84455" y="209550"/>
                  </a:lnTo>
                  <a:lnTo>
                    <a:pt x="84455" y="139065"/>
                  </a:lnTo>
                  <a:lnTo>
                    <a:pt x="0" y="0"/>
                  </a:lnTo>
                  <a:lnTo>
                    <a:pt x="41275" y="0"/>
                  </a:lnTo>
                  <a:lnTo>
                    <a:pt x="102870" y="102870"/>
                  </a:lnTo>
                  <a:lnTo>
                    <a:pt x="165100" y="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andsfigur 22">
              <a:extLst>
                <a:ext uri="{FF2B5EF4-FFF2-40B4-BE49-F238E27FC236}">
                  <a16:creationId xmlns:a16="http://schemas.microsoft.com/office/drawing/2014/main" xmlns="" id="{FD8B9F5C-B3D2-0548-931D-7E134DCDCC6C}"/>
                </a:ext>
              </a:extLst>
            </p:cNvPr>
            <p:cNvSpPr/>
            <p:nvPr/>
          </p:nvSpPr>
          <p:spPr>
            <a:xfrm>
              <a:off x="8102600" y="4334510"/>
              <a:ext cx="177800" cy="209550"/>
            </a:xfrm>
            <a:custGeom>
              <a:avLst/>
              <a:gdLst>
                <a:gd name="connsiteX0" fmla="*/ 78105 w 177800"/>
                <a:gd name="connsiteY0" fmla="*/ 140335 h 209550"/>
                <a:gd name="connsiteX1" fmla="*/ 36830 w 177800"/>
                <a:gd name="connsiteY1" fmla="*/ 140335 h 209550"/>
                <a:gd name="connsiteX2" fmla="*/ 36830 w 177800"/>
                <a:gd name="connsiteY2" fmla="*/ 209550 h 209550"/>
                <a:gd name="connsiteX3" fmla="*/ 0 w 177800"/>
                <a:gd name="connsiteY3" fmla="*/ 209550 h 209550"/>
                <a:gd name="connsiteX4" fmla="*/ 0 w 177800"/>
                <a:gd name="connsiteY4" fmla="*/ 0 h 209550"/>
                <a:gd name="connsiteX5" fmla="*/ 86360 w 177800"/>
                <a:gd name="connsiteY5" fmla="*/ 0 h 209550"/>
                <a:gd name="connsiteX6" fmla="*/ 144780 w 177800"/>
                <a:gd name="connsiteY6" fmla="*/ 19685 h 209550"/>
                <a:gd name="connsiteX7" fmla="*/ 167640 w 177800"/>
                <a:gd name="connsiteY7" fmla="*/ 70485 h 209550"/>
                <a:gd name="connsiteX8" fmla="*/ 154940 w 177800"/>
                <a:gd name="connsiteY8" fmla="*/ 111125 h 209550"/>
                <a:gd name="connsiteX9" fmla="*/ 119380 w 177800"/>
                <a:gd name="connsiteY9" fmla="*/ 135890 h 209550"/>
                <a:gd name="connsiteX10" fmla="*/ 180340 w 177800"/>
                <a:gd name="connsiteY10" fmla="*/ 210185 h 209550"/>
                <a:gd name="connsiteX11" fmla="*/ 135255 w 177800"/>
                <a:gd name="connsiteY11" fmla="*/ 210185 h 209550"/>
                <a:gd name="connsiteX12" fmla="*/ 78105 w 177800"/>
                <a:gd name="connsiteY12" fmla="*/ 140335 h 209550"/>
                <a:gd name="connsiteX13" fmla="*/ 36830 w 177800"/>
                <a:gd name="connsiteY13" fmla="*/ 106045 h 209550"/>
                <a:gd name="connsiteX14" fmla="*/ 84455 w 177800"/>
                <a:gd name="connsiteY14" fmla="*/ 106045 h 209550"/>
                <a:gd name="connsiteX15" fmla="*/ 117475 w 177800"/>
                <a:gd name="connsiteY15" fmla="*/ 95885 h 209550"/>
                <a:gd name="connsiteX16" fmla="*/ 130175 w 177800"/>
                <a:gd name="connsiteY16" fmla="*/ 69850 h 209550"/>
                <a:gd name="connsiteX17" fmla="*/ 117475 w 177800"/>
                <a:gd name="connsiteY17" fmla="*/ 43815 h 209550"/>
                <a:gd name="connsiteX18" fmla="*/ 84455 w 177800"/>
                <a:gd name="connsiteY18" fmla="*/ 33655 h 209550"/>
                <a:gd name="connsiteX19" fmla="*/ 36830 w 177800"/>
                <a:gd name="connsiteY19" fmla="*/ 33655 h 209550"/>
                <a:gd name="connsiteX20" fmla="*/ 36830 w 177800"/>
                <a:gd name="connsiteY20" fmla="*/ 10604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7800" h="209550">
                  <a:moveTo>
                    <a:pt x="78105" y="140335"/>
                  </a:moveTo>
                  <a:lnTo>
                    <a:pt x="36830" y="140335"/>
                  </a:lnTo>
                  <a:lnTo>
                    <a:pt x="36830" y="209550"/>
                  </a:lnTo>
                  <a:lnTo>
                    <a:pt x="0" y="209550"/>
                  </a:lnTo>
                  <a:lnTo>
                    <a:pt x="0" y="0"/>
                  </a:lnTo>
                  <a:lnTo>
                    <a:pt x="86360" y="0"/>
                  </a:lnTo>
                  <a:cubicBezTo>
                    <a:pt x="110490" y="0"/>
                    <a:pt x="130175" y="6350"/>
                    <a:pt x="144780" y="19685"/>
                  </a:cubicBezTo>
                  <a:cubicBezTo>
                    <a:pt x="160020" y="32385"/>
                    <a:pt x="167640" y="49530"/>
                    <a:pt x="167640" y="70485"/>
                  </a:cubicBezTo>
                  <a:cubicBezTo>
                    <a:pt x="167640" y="85725"/>
                    <a:pt x="163195" y="99695"/>
                    <a:pt x="154940" y="111125"/>
                  </a:cubicBezTo>
                  <a:cubicBezTo>
                    <a:pt x="146685" y="122555"/>
                    <a:pt x="134620" y="130810"/>
                    <a:pt x="119380" y="135890"/>
                  </a:cubicBezTo>
                  <a:lnTo>
                    <a:pt x="180340" y="210185"/>
                  </a:lnTo>
                  <a:lnTo>
                    <a:pt x="135255" y="210185"/>
                  </a:lnTo>
                  <a:lnTo>
                    <a:pt x="78105" y="140335"/>
                  </a:lnTo>
                  <a:close/>
                  <a:moveTo>
                    <a:pt x="36830" y="106045"/>
                  </a:moveTo>
                  <a:lnTo>
                    <a:pt x="84455" y="106045"/>
                  </a:lnTo>
                  <a:cubicBezTo>
                    <a:pt x="97790" y="106045"/>
                    <a:pt x="109220" y="102870"/>
                    <a:pt x="117475" y="95885"/>
                  </a:cubicBezTo>
                  <a:cubicBezTo>
                    <a:pt x="126365" y="89535"/>
                    <a:pt x="130175" y="80645"/>
                    <a:pt x="130175" y="69850"/>
                  </a:cubicBezTo>
                  <a:cubicBezTo>
                    <a:pt x="130175" y="59055"/>
                    <a:pt x="125730" y="50165"/>
                    <a:pt x="117475" y="43815"/>
                  </a:cubicBezTo>
                  <a:cubicBezTo>
                    <a:pt x="108585" y="37465"/>
                    <a:pt x="97790" y="33655"/>
                    <a:pt x="84455" y="33655"/>
                  </a:cubicBezTo>
                  <a:lnTo>
                    <a:pt x="36830" y="33655"/>
                  </a:lnTo>
                  <a:lnTo>
                    <a:pt x="36830" y="106045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 23">
              <a:extLst>
                <a:ext uri="{FF2B5EF4-FFF2-40B4-BE49-F238E27FC236}">
                  <a16:creationId xmlns:a16="http://schemas.microsoft.com/office/drawing/2014/main" xmlns="" id="{6A650E55-08B3-684B-9B20-02F580C29AC8}"/>
                </a:ext>
              </a:extLst>
            </p:cNvPr>
            <p:cNvSpPr/>
            <p:nvPr/>
          </p:nvSpPr>
          <p:spPr>
            <a:xfrm>
              <a:off x="8365490" y="4334510"/>
              <a:ext cx="203200" cy="209550"/>
            </a:xfrm>
            <a:custGeom>
              <a:avLst/>
              <a:gdLst>
                <a:gd name="connsiteX0" fmla="*/ 205740 w 203200"/>
                <a:gd name="connsiteY0" fmla="*/ 0 h 209550"/>
                <a:gd name="connsiteX1" fmla="*/ 121920 w 203200"/>
                <a:gd name="connsiteY1" fmla="*/ 139065 h 209550"/>
                <a:gd name="connsiteX2" fmla="*/ 121920 w 203200"/>
                <a:gd name="connsiteY2" fmla="*/ 209550 h 209550"/>
                <a:gd name="connsiteX3" fmla="*/ 84455 w 203200"/>
                <a:gd name="connsiteY3" fmla="*/ 209550 h 209550"/>
                <a:gd name="connsiteX4" fmla="*/ 84455 w 203200"/>
                <a:gd name="connsiteY4" fmla="*/ 139065 h 209550"/>
                <a:gd name="connsiteX5" fmla="*/ 0 w 203200"/>
                <a:gd name="connsiteY5" fmla="*/ 0 h 209550"/>
                <a:gd name="connsiteX6" fmla="*/ 41275 w 203200"/>
                <a:gd name="connsiteY6" fmla="*/ 0 h 209550"/>
                <a:gd name="connsiteX7" fmla="*/ 102870 w 203200"/>
                <a:gd name="connsiteY7" fmla="*/ 102870 h 209550"/>
                <a:gd name="connsiteX8" fmla="*/ 165100 w 203200"/>
                <a:gd name="connsiteY8" fmla="*/ 0 h 209550"/>
                <a:gd name="connsiteX9" fmla="*/ 205740 w 203200"/>
                <a:gd name="connsiteY9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200" h="209550">
                  <a:moveTo>
                    <a:pt x="205740" y="0"/>
                  </a:moveTo>
                  <a:lnTo>
                    <a:pt x="121920" y="139065"/>
                  </a:lnTo>
                  <a:lnTo>
                    <a:pt x="121920" y="209550"/>
                  </a:lnTo>
                  <a:lnTo>
                    <a:pt x="84455" y="209550"/>
                  </a:lnTo>
                  <a:lnTo>
                    <a:pt x="84455" y="139065"/>
                  </a:lnTo>
                  <a:lnTo>
                    <a:pt x="0" y="0"/>
                  </a:lnTo>
                  <a:lnTo>
                    <a:pt x="41275" y="0"/>
                  </a:lnTo>
                  <a:lnTo>
                    <a:pt x="102870" y="102870"/>
                  </a:lnTo>
                  <a:lnTo>
                    <a:pt x="165100" y="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 24">
              <a:extLst>
                <a:ext uri="{FF2B5EF4-FFF2-40B4-BE49-F238E27FC236}">
                  <a16:creationId xmlns:a16="http://schemas.microsoft.com/office/drawing/2014/main" xmlns="" id="{F9CB4736-491D-E847-A258-8F72FBBA23B9}"/>
                </a:ext>
              </a:extLst>
            </p:cNvPr>
            <p:cNvSpPr/>
            <p:nvPr/>
          </p:nvSpPr>
          <p:spPr>
            <a:xfrm>
              <a:off x="6573520" y="4272280"/>
              <a:ext cx="63500" cy="63500"/>
            </a:xfrm>
            <a:custGeom>
              <a:avLst/>
              <a:gdLst>
                <a:gd name="connsiteX0" fmla="*/ 59055 w 63500"/>
                <a:gd name="connsiteY0" fmla="*/ 8890 h 63500"/>
                <a:gd name="connsiteX1" fmla="*/ 34290 w 63500"/>
                <a:gd name="connsiteY1" fmla="*/ 0 h 63500"/>
                <a:gd name="connsiteX2" fmla="*/ 9525 w 63500"/>
                <a:gd name="connsiteY2" fmla="*/ 8890 h 63500"/>
                <a:gd name="connsiteX3" fmla="*/ 0 w 63500"/>
                <a:gd name="connsiteY3" fmla="*/ 32385 h 63500"/>
                <a:gd name="connsiteX4" fmla="*/ 9525 w 63500"/>
                <a:gd name="connsiteY4" fmla="*/ 55880 h 63500"/>
                <a:gd name="connsiteX5" fmla="*/ 34290 w 63500"/>
                <a:gd name="connsiteY5" fmla="*/ 64770 h 63500"/>
                <a:gd name="connsiteX6" fmla="*/ 59055 w 63500"/>
                <a:gd name="connsiteY6" fmla="*/ 55880 h 63500"/>
                <a:gd name="connsiteX7" fmla="*/ 68580 w 63500"/>
                <a:gd name="connsiteY7" fmla="*/ 32385 h 63500"/>
                <a:gd name="connsiteX8" fmla="*/ 59055 w 63500"/>
                <a:gd name="connsiteY8" fmla="*/ 8890 h 63500"/>
                <a:gd name="connsiteX9" fmla="*/ 46990 w 63500"/>
                <a:gd name="connsiteY9" fmla="*/ 40005 h 63500"/>
                <a:gd name="connsiteX10" fmla="*/ 34290 w 63500"/>
                <a:gd name="connsiteY10" fmla="*/ 46990 h 63500"/>
                <a:gd name="connsiteX11" fmla="*/ 22225 w 63500"/>
                <a:gd name="connsiteY11" fmla="*/ 40005 h 63500"/>
                <a:gd name="connsiteX12" fmla="*/ 22225 w 63500"/>
                <a:gd name="connsiteY12" fmla="*/ 25400 h 63500"/>
                <a:gd name="connsiteX13" fmla="*/ 34290 w 63500"/>
                <a:gd name="connsiteY13" fmla="*/ 18415 h 63500"/>
                <a:gd name="connsiteX14" fmla="*/ 46990 w 63500"/>
                <a:gd name="connsiteY14" fmla="*/ 25400 h 63500"/>
                <a:gd name="connsiteX15" fmla="*/ 46990 w 63500"/>
                <a:gd name="connsiteY15" fmla="*/ 40005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500" h="63500">
                  <a:moveTo>
                    <a:pt x="59055" y="8890"/>
                  </a:moveTo>
                  <a:cubicBezTo>
                    <a:pt x="52705" y="3175"/>
                    <a:pt x="44450" y="0"/>
                    <a:pt x="34290" y="0"/>
                  </a:cubicBezTo>
                  <a:cubicBezTo>
                    <a:pt x="24130" y="0"/>
                    <a:pt x="15875" y="3175"/>
                    <a:pt x="9525" y="8890"/>
                  </a:cubicBezTo>
                  <a:cubicBezTo>
                    <a:pt x="3175" y="14605"/>
                    <a:pt x="0" y="22225"/>
                    <a:pt x="0" y="32385"/>
                  </a:cubicBezTo>
                  <a:cubicBezTo>
                    <a:pt x="0" y="41910"/>
                    <a:pt x="3175" y="50165"/>
                    <a:pt x="9525" y="55880"/>
                  </a:cubicBezTo>
                  <a:cubicBezTo>
                    <a:pt x="15875" y="61595"/>
                    <a:pt x="24130" y="64770"/>
                    <a:pt x="34290" y="64770"/>
                  </a:cubicBezTo>
                  <a:cubicBezTo>
                    <a:pt x="44450" y="64770"/>
                    <a:pt x="52705" y="61595"/>
                    <a:pt x="59055" y="55880"/>
                  </a:cubicBezTo>
                  <a:cubicBezTo>
                    <a:pt x="65405" y="50165"/>
                    <a:pt x="68580" y="42545"/>
                    <a:pt x="68580" y="32385"/>
                  </a:cubicBezTo>
                  <a:cubicBezTo>
                    <a:pt x="68580" y="22225"/>
                    <a:pt x="65405" y="14605"/>
                    <a:pt x="59055" y="8890"/>
                  </a:cubicBezTo>
                  <a:close/>
                  <a:moveTo>
                    <a:pt x="46990" y="40005"/>
                  </a:moveTo>
                  <a:cubicBezTo>
                    <a:pt x="44450" y="45085"/>
                    <a:pt x="40005" y="46990"/>
                    <a:pt x="34290" y="46990"/>
                  </a:cubicBezTo>
                  <a:cubicBezTo>
                    <a:pt x="28575" y="47625"/>
                    <a:pt x="24130" y="45085"/>
                    <a:pt x="22225" y="40005"/>
                  </a:cubicBezTo>
                  <a:cubicBezTo>
                    <a:pt x="19686" y="34925"/>
                    <a:pt x="19686" y="29845"/>
                    <a:pt x="22225" y="25400"/>
                  </a:cubicBezTo>
                  <a:cubicBezTo>
                    <a:pt x="24765" y="20320"/>
                    <a:pt x="28575" y="18415"/>
                    <a:pt x="34290" y="18415"/>
                  </a:cubicBezTo>
                  <a:cubicBezTo>
                    <a:pt x="40005" y="17780"/>
                    <a:pt x="44450" y="20320"/>
                    <a:pt x="46990" y="25400"/>
                  </a:cubicBezTo>
                  <a:cubicBezTo>
                    <a:pt x="49530" y="29845"/>
                    <a:pt x="49530" y="34925"/>
                    <a:pt x="46990" y="40005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 25">
              <a:extLst>
                <a:ext uri="{FF2B5EF4-FFF2-40B4-BE49-F238E27FC236}">
                  <a16:creationId xmlns:a16="http://schemas.microsoft.com/office/drawing/2014/main" xmlns="" id="{423E017C-C25F-9043-8AA2-2B36883FE050}"/>
                </a:ext>
              </a:extLst>
            </p:cNvPr>
            <p:cNvSpPr/>
            <p:nvPr/>
          </p:nvSpPr>
          <p:spPr>
            <a:xfrm>
              <a:off x="2157473" y="2308603"/>
              <a:ext cx="2235200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xmlns="" val="38860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 hidden="1">
            <a:extLst>
              <a:ext uri="{FF2B5EF4-FFF2-40B4-BE49-F238E27FC236}">
                <a16:creationId xmlns:a16="http://schemas.microsoft.com/office/drawing/2014/main" xmlns="" id="{2661576D-A3F7-4DBF-8F2D-48047D1DAD2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95D379EE-DB2B-4BEB-AAFA-F0891B963D0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F3951F5-4703-D44A-B115-272F5947A2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958740"/>
            <a:ext cx="5076825" cy="584775"/>
          </a:xfrm>
        </p:spPr>
        <p:txBody>
          <a:bodyPr wrap="square">
            <a:spAutoFit/>
          </a:bodyPr>
          <a:lstStyle/>
          <a:p>
            <a:r>
              <a:rPr lang="en-GB" noProof="0"/>
              <a:t>Click here to add a headline </a:t>
            </a:r>
            <a:br>
              <a:rPr lang="en-GB" noProof="0"/>
            </a:br>
            <a:r>
              <a:rPr lang="en-GB" noProof="0"/>
              <a:t>of maximum two lines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895D8BAF-C903-7640-A4DD-89C178A0C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463594"/>
            <a:ext cx="5076825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indicator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82F03808-5700-F64A-B0B7-5EC2FE9B66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3" y="1808163"/>
            <a:ext cx="5076825" cy="442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here to add text or click on icon to add content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F2A906EE-A52B-469E-A632-6634FF889C4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 noProof="0"/>
              <a:t>01/11/2024</a:t>
            </a:r>
            <a:endParaRPr lang="en-GB" noProof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9A830DA5-973F-41E3-A4BE-880B67064CE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0"/>
              <a:t>Copyright AFRY AB | RES &amp; Storage Forum, Athens</a:t>
            </a:r>
            <a:endParaRPr lang="en-GB" noProof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A5E314B8-D80C-4648-A773-F34BE5C63D5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B1617BE-BA58-4B59-88D5-A8C7B239E913}" type="slidenum">
              <a:rPr lang="en-GB" noProof="0"/>
              <a:pPr/>
              <a:t>‹#›</a:t>
            </a:fld>
            <a:endParaRPr lang="en-GB" noProof="0"/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xmlns="" id="{6C5E903C-92B5-4D75-88B3-8D2341F82A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6763" y="6278992"/>
            <a:ext cx="8852438" cy="10233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2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Placeholder for sources and footnotes: footnotes are numbered (no *)  |  Single-line </a:t>
            </a:r>
          </a:p>
        </p:txBody>
      </p:sp>
      <p:sp>
        <p:nvSpPr>
          <p:cNvPr id="13" name="Platshållare för bild 26">
            <a:extLst>
              <a:ext uri="{FF2B5EF4-FFF2-40B4-BE49-F238E27FC236}">
                <a16:creationId xmlns:a16="http://schemas.microsoft.com/office/drawing/2014/main" xmlns="" id="{65C06A9E-E2B7-4DB7-B182-53283D72487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3562" y="3"/>
            <a:ext cx="6098438" cy="6857998"/>
          </a:xfrm>
          <a:custGeom>
            <a:avLst/>
            <a:gdLst>
              <a:gd name="connsiteX0" fmla="*/ 5422404 w 6098438"/>
              <a:gd name="connsiteY0" fmla="*/ 6660309 h 6857998"/>
              <a:gd name="connsiteX1" fmla="*/ 5438149 w 6098438"/>
              <a:gd name="connsiteY1" fmla="*/ 6660711 h 6857998"/>
              <a:gd name="connsiteX2" fmla="*/ 5438149 w 6098438"/>
              <a:gd name="connsiteY2" fmla="*/ 6677416 h 6857998"/>
              <a:gd name="connsiteX3" fmla="*/ 5430116 w 6098438"/>
              <a:gd name="connsiteY3" fmla="*/ 6680824 h 6857998"/>
              <a:gd name="connsiteX4" fmla="*/ 5430146 w 6098438"/>
              <a:gd name="connsiteY4" fmla="*/ 6680774 h 6857998"/>
              <a:gd name="connsiteX5" fmla="*/ 5422002 w 6098438"/>
              <a:gd name="connsiteY5" fmla="*/ 6677416 h 6857998"/>
              <a:gd name="connsiteX6" fmla="*/ 5422002 w 6098438"/>
              <a:gd name="connsiteY6" fmla="*/ 6660711 h 6857998"/>
              <a:gd name="connsiteX7" fmla="*/ 5422404 w 6098438"/>
              <a:gd name="connsiteY7" fmla="*/ 6660309 h 6857998"/>
              <a:gd name="connsiteX8" fmla="*/ 5271809 w 6098438"/>
              <a:gd name="connsiteY8" fmla="*/ 6659397 h 6857998"/>
              <a:gd name="connsiteX9" fmla="*/ 5277462 w 6098438"/>
              <a:gd name="connsiteY9" fmla="*/ 6672786 h 6857998"/>
              <a:gd name="connsiteX10" fmla="*/ 5266195 w 6098438"/>
              <a:gd name="connsiteY10" fmla="*/ 6672786 h 6857998"/>
              <a:gd name="connsiteX11" fmla="*/ 5377758 w 6098438"/>
              <a:gd name="connsiteY11" fmla="*/ 6657854 h 6857998"/>
              <a:gd name="connsiteX12" fmla="*/ 5384205 w 6098438"/>
              <a:gd name="connsiteY12" fmla="*/ 6657854 h 6857998"/>
              <a:gd name="connsiteX13" fmla="*/ 5389638 w 6098438"/>
              <a:gd name="connsiteY13" fmla="*/ 6659508 h 6857998"/>
              <a:gd name="connsiteX14" fmla="*/ 5391716 w 6098438"/>
              <a:gd name="connsiteY14" fmla="*/ 6663887 h 6857998"/>
              <a:gd name="connsiteX15" fmla="*/ 5389618 w 6098438"/>
              <a:gd name="connsiteY15" fmla="*/ 6668647 h 6857998"/>
              <a:gd name="connsiteX16" fmla="*/ 5384185 w 6098438"/>
              <a:gd name="connsiteY16" fmla="*/ 6670471 h 6857998"/>
              <a:gd name="connsiteX17" fmla="*/ 5377738 w 6098438"/>
              <a:gd name="connsiteY17" fmla="*/ 6670471 h 6857998"/>
              <a:gd name="connsiteX18" fmla="*/ 5514025 w 6098438"/>
              <a:gd name="connsiteY18" fmla="*/ 6657844 h 6857998"/>
              <a:gd name="connsiteX19" fmla="*/ 5521597 w 6098438"/>
              <a:gd name="connsiteY19" fmla="*/ 6657844 h 6857998"/>
              <a:gd name="connsiteX20" fmla="*/ 5526858 w 6098438"/>
              <a:gd name="connsiteY20" fmla="*/ 6659397 h 6857998"/>
              <a:gd name="connsiteX21" fmla="*/ 5527833 w 6098438"/>
              <a:gd name="connsiteY21" fmla="*/ 6660369 h 6857998"/>
              <a:gd name="connsiteX22" fmla="*/ 5526858 w 6098438"/>
              <a:gd name="connsiteY22" fmla="*/ 6667675 h 6857998"/>
              <a:gd name="connsiteX23" fmla="*/ 5521597 w 6098438"/>
              <a:gd name="connsiteY23" fmla="*/ 6669238 h 6857998"/>
              <a:gd name="connsiteX24" fmla="*/ 5514025 w 6098438"/>
              <a:gd name="connsiteY24" fmla="*/ 6669238 h 6857998"/>
              <a:gd name="connsiteX25" fmla="*/ 5306011 w 6098438"/>
              <a:gd name="connsiteY25" fmla="*/ 6652513 h 6857998"/>
              <a:gd name="connsiteX26" fmla="*/ 5306011 w 6098438"/>
              <a:gd name="connsiteY26" fmla="*/ 6685583 h 6857998"/>
              <a:gd name="connsiteX27" fmla="*/ 5311865 w 6098438"/>
              <a:gd name="connsiteY27" fmla="*/ 6685583 h 6857998"/>
              <a:gd name="connsiteX28" fmla="*/ 5311865 w 6098438"/>
              <a:gd name="connsiteY28" fmla="*/ 6672816 h 6857998"/>
              <a:gd name="connsiteX29" fmla="*/ 5327581 w 6098438"/>
              <a:gd name="connsiteY29" fmla="*/ 6672816 h 6857998"/>
              <a:gd name="connsiteX30" fmla="*/ 5327581 w 6098438"/>
              <a:gd name="connsiteY30" fmla="*/ 6667415 h 6857998"/>
              <a:gd name="connsiteX31" fmla="*/ 5311865 w 6098438"/>
              <a:gd name="connsiteY31" fmla="*/ 6667415 h 6857998"/>
              <a:gd name="connsiteX32" fmla="*/ 5311865 w 6098438"/>
              <a:gd name="connsiteY32" fmla="*/ 6657874 h 6857998"/>
              <a:gd name="connsiteX33" fmla="*/ 5329729 w 6098438"/>
              <a:gd name="connsiteY33" fmla="*/ 6657874 h 6857998"/>
              <a:gd name="connsiteX34" fmla="*/ 5329729 w 6098438"/>
              <a:gd name="connsiteY34" fmla="*/ 6652513 h 6857998"/>
              <a:gd name="connsiteX35" fmla="*/ 5508201 w 6098438"/>
              <a:gd name="connsiteY35" fmla="*/ 6652483 h 6857998"/>
              <a:gd name="connsiteX36" fmla="*/ 5508201 w 6098438"/>
              <a:gd name="connsiteY36" fmla="*/ 6685553 h 6857998"/>
              <a:gd name="connsiteX37" fmla="*/ 5514025 w 6098438"/>
              <a:gd name="connsiteY37" fmla="*/ 6685553 h 6857998"/>
              <a:gd name="connsiteX38" fmla="*/ 5514025 w 6098438"/>
              <a:gd name="connsiteY38" fmla="*/ 6674640 h 6857998"/>
              <a:gd name="connsiteX39" fmla="*/ 5520572 w 6098438"/>
              <a:gd name="connsiteY39" fmla="*/ 6674640 h 6857998"/>
              <a:gd name="connsiteX40" fmla="*/ 5529600 w 6098438"/>
              <a:gd name="connsiteY40" fmla="*/ 6685583 h 6857998"/>
              <a:gd name="connsiteX41" fmla="*/ 5536719 w 6098438"/>
              <a:gd name="connsiteY41" fmla="*/ 6685583 h 6857998"/>
              <a:gd name="connsiteX42" fmla="*/ 5527109 w 6098438"/>
              <a:gd name="connsiteY42" fmla="*/ 6673838 h 6857998"/>
              <a:gd name="connsiteX43" fmla="*/ 5532693 w 6098438"/>
              <a:gd name="connsiteY43" fmla="*/ 6669950 h 6857998"/>
              <a:gd name="connsiteX44" fmla="*/ 5534701 w 6098438"/>
              <a:gd name="connsiteY44" fmla="*/ 6663566 h 6857998"/>
              <a:gd name="connsiteX45" fmla="*/ 5531086 w 6098438"/>
              <a:gd name="connsiteY45" fmla="*/ 6655549 h 6857998"/>
              <a:gd name="connsiteX46" fmla="*/ 5521818 w 6098438"/>
              <a:gd name="connsiteY46" fmla="*/ 6652483 h 6857998"/>
              <a:gd name="connsiteX47" fmla="*/ 5549743 w 6098438"/>
              <a:gd name="connsiteY47" fmla="*/ 6652433 h 6857998"/>
              <a:gd name="connsiteX48" fmla="*/ 5563068 w 6098438"/>
              <a:gd name="connsiteY48" fmla="*/ 6674400 h 6857998"/>
              <a:gd name="connsiteX49" fmla="*/ 5563068 w 6098438"/>
              <a:gd name="connsiteY49" fmla="*/ 6685553 h 6857998"/>
              <a:gd name="connsiteX50" fmla="*/ 5569023 w 6098438"/>
              <a:gd name="connsiteY50" fmla="*/ 6685553 h 6857998"/>
              <a:gd name="connsiteX51" fmla="*/ 5569023 w 6098438"/>
              <a:gd name="connsiteY51" fmla="*/ 6674400 h 6857998"/>
              <a:gd name="connsiteX52" fmla="*/ 5582298 w 6098438"/>
              <a:gd name="connsiteY52" fmla="*/ 6652433 h 6857998"/>
              <a:gd name="connsiteX53" fmla="*/ 5575801 w 6098438"/>
              <a:gd name="connsiteY53" fmla="*/ 6652433 h 6857998"/>
              <a:gd name="connsiteX54" fmla="*/ 5565991 w 6098438"/>
              <a:gd name="connsiteY54" fmla="*/ 6668648 h 6857998"/>
              <a:gd name="connsiteX55" fmla="*/ 5556240 w 6098438"/>
              <a:gd name="connsiteY55" fmla="*/ 6652433 h 6857998"/>
              <a:gd name="connsiteX56" fmla="*/ 5459177 w 6098438"/>
              <a:gd name="connsiteY56" fmla="*/ 6652433 h 6857998"/>
              <a:gd name="connsiteX57" fmla="*/ 5472502 w 6098438"/>
              <a:gd name="connsiteY57" fmla="*/ 6674400 h 6857998"/>
              <a:gd name="connsiteX58" fmla="*/ 5472502 w 6098438"/>
              <a:gd name="connsiteY58" fmla="*/ 6685553 h 6857998"/>
              <a:gd name="connsiteX59" fmla="*/ 5478457 w 6098438"/>
              <a:gd name="connsiteY59" fmla="*/ 6685553 h 6857998"/>
              <a:gd name="connsiteX60" fmla="*/ 5478457 w 6098438"/>
              <a:gd name="connsiteY60" fmla="*/ 6674400 h 6857998"/>
              <a:gd name="connsiteX61" fmla="*/ 5491732 w 6098438"/>
              <a:gd name="connsiteY61" fmla="*/ 6652433 h 6857998"/>
              <a:gd name="connsiteX62" fmla="*/ 5485235 w 6098438"/>
              <a:gd name="connsiteY62" fmla="*/ 6652433 h 6857998"/>
              <a:gd name="connsiteX63" fmla="*/ 5475434 w 6098438"/>
              <a:gd name="connsiteY63" fmla="*/ 6668648 h 6857998"/>
              <a:gd name="connsiteX64" fmla="*/ 5465674 w 6098438"/>
              <a:gd name="connsiteY64" fmla="*/ 6652433 h 6857998"/>
              <a:gd name="connsiteX65" fmla="*/ 5371884 w 6098438"/>
              <a:gd name="connsiteY65" fmla="*/ 6652433 h 6857998"/>
              <a:gd name="connsiteX66" fmla="*/ 5371884 w 6098438"/>
              <a:gd name="connsiteY66" fmla="*/ 6685553 h 6857998"/>
              <a:gd name="connsiteX67" fmla="*/ 5377738 w 6098438"/>
              <a:gd name="connsiteY67" fmla="*/ 6685553 h 6857998"/>
              <a:gd name="connsiteX68" fmla="*/ 5377738 w 6098438"/>
              <a:gd name="connsiteY68" fmla="*/ 6675863 h 6857998"/>
              <a:gd name="connsiteX69" fmla="*/ 5383552 w 6098438"/>
              <a:gd name="connsiteY69" fmla="*/ 6675863 h 6857998"/>
              <a:gd name="connsiteX70" fmla="*/ 5393644 w 6098438"/>
              <a:gd name="connsiteY70" fmla="*/ 6672596 h 6857998"/>
              <a:gd name="connsiteX71" fmla="*/ 5397500 w 6098438"/>
              <a:gd name="connsiteY71" fmla="*/ 6663877 h 6857998"/>
              <a:gd name="connsiteX72" fmla="*/ 5393895 w 6098438"/>
              <a:gd name="connsiteY72" fmla="*/ 6655600 h 6857998"/>
              <a:gd name="connsiteX73" fmla="*/ 5384376 w 6098438"/>
              <a:gd name="connsiteY73" fmla="*/ 6652433 h 6857998"/>
              <a:gd name="connsiteX74" fmla="*/ 5269077 w 6098438"/>
              <a:gd name="connsiteY74" fmla="*/ 6652242 h 6857998"/>
              <a:gd name="connsiteX75" fmla="*/ 5254537 w 6098438"/>
              <a:gd name="connsiteY75" fmla="*/ 6685553 h 6857998"/>
              <a:gd name="connsiteX76" fmla="*/ 5260823 w 6098438"/>
              <a:gd name="connsiteY76" fmla="*/ 6685553 h 6857998"/>
              <a:gd name="connsiteX77" fmla="*/ 5263906 w 6098438"/>
              <a:gd name="connsiteY77" fmla="*/ 6678197 h 6857998"/>
              <a:gd name="connsiteX78" fmla="*/ 5279711 w 6098438"/>
              <a:gd name="connsiteY78" fmla="*/ 6678197 h 6857998"/>
              <a:gd name="connsiteX79" fmla="*/ 5282834 w 6098438"/>
              <a:gd name="connsiteY79" fmla="*/ 6685553 h 6857998"/>
              <a:gd name="connsiteX80" fmla="*/ 5289080 w 6098438"/>
              <a:gd name="connsiteY80" fmla="*/ 6685553 h 6857998"/>
              <a:gd name="connsiteX81" fmla="*/ 5274590 w 6098438"/>
              <a:gd name="connsiteY81" fmla="*/ 6652242 h 6857998"/>
              <a:gd name="connsiteX82" fmla="*/ 5430074 w 6098438"/>
              <a:gd name="connsiteY82" fmla="*/ 6651733 h 6857998"/>
              <a:gd name="connsiteX83" fmla="*/ 5417825 w 6098438"/>
              <a:gd name="connsiteY83" fmla="*/ 6656873 h 6857998"/>
              <a:gd name="connsiteX84" fmla="*/ 5412804 w 6098438"/>
              <a:gd name="connsiteY84" fmla="*/ 6669039 h 6857998"/>
              <a:gd name="connsiteX85" fmla="*/ 5417955 w 6098438"/>
              <a:gd name="connsiteY85" fmla="*/ 6681376 h 6857998"/>
              <a:gd name="connsiteX86" fmla="*/ 5442507 w 6098438"/>
              <a:gd name="connsiteY86" fmla="*/ 6681248 h 6857998"/>
              <a:gd name="connsiteX87" fmla="*/ 5442377 w 6098438"/>
              <a:gd name="connsiteY87" fmla="*/ 6656743 h 6857998"/>
              <a:gd name="connsiteX88" fmla="*/ 5430074 w 6098438"/>
              <a:gd name="connsiteY88" fmla="*/ 6651733 h 6857998"/>
              <a:gd name="connsiteX89" fmla="*/ 5271819 w 6098438"/>
              <a:gd name="connsiteY89" fmla="*/ 6645509 h 6857998"/>
              <a:gd name="connsiteX90" fmla="*/ 5273827 w 6098438"/>
              <a:gd name="connsiteY90" fmla="*/ 6646581 h 6857998"/>
              <a:gd name="connsiteX91" fmla="*/ 5273827 w 6098438"/>
              <a:gd name="connsiteY91" fmla="*/ 6648916 h 6857998"/>
              <a:gd name="connsiteX92" fmla="*/ 5271819 w 6098438"/>
              <a:gd name="connsiteY92" fmla="*/ 6649988 h 6857998"/>
              <a:gd name="connsiteX93" fmla="*/ 5269871 w 6098438"/>
              <a:gd name="connsiteY93" fmla="*/ 6648916 h 6857998"/>
              <a:gd name="connsiteX94" fmla="*/ 5269871 w 6098438"/>
              <a:gd name="connsiteY94" fmla="*/ 6646581 h 6857998"/>
              <a:gd name="connsiteX95" fmla="*/ 5271819 w 6098438"/>
              <a:gd name="connsiteY95" fmla="*/ 6645509 h 6857998"/>
              <a:gd name="connsiteX96" fmla="*/ 5267872 w 6098438"/>
              <a:gd name="connsiteY96" fmla="*/ 6644045 h 6857998"/>
              <a:gd name="connsiteX97" fmla="*/ 5266406 w 6098438"/>
              <a:gd name="connsiteY97" fmla="*/ 6647743 h 6857998"/>
              <a:gd name="connsiteX98" fmla="*/ 5267872 w 6098438"/>
              <a:gd name="connsiteY98" fmla="*/ 6651451 h 6857998"/>
              <a:gd name="connsiteX99" fmla="*/ 5275775 w 6098438"/>
              <a:gd name="connsiteY99" fmla="*/ 6651451 h 6857998"/>
              <a:gd name="connsiteX100" fmla="*/ 5275775 w 6098438"/>
              <a:gd name="connsiteY100" fmla="*/ 6644045 h 6857998"/>
              <a:gd name="connsiteX101" fmla="*/ 5267872 w 6098438"/>
              <a:gd name="connsiteY101" fmla="*/ 6644045 h 6857998"/>
              <a:gd name="connsiteX102" fmla="*/ 5435127 w 6098438"/>
              <a:gd name="connsiteY102" fmla="*/ 6642011 h 6857998"/>
              <a:gd name="connsiteX103" fmla="*/ 5432616 w 6098438"/>
              <a:gd name="connsiteY103" fmla="*/ 6643063 h 6857998"/>
              <a:gd name="connsiteX104" fmla="*/ 5432476 w 6098438"/>
              <a:gd name="connsiteY104" fmla="*/ 6643203 h 6857998"/>
              <a:gd name="connsiteX105" fmla="*/ 5432616 w 6098438"/>
              <a:gd name="connsiteY105" fmla="*/ 6647934 h 6857998"/>
              <a:gd name="connsiteX106" fmla="*/ 5437637 w 6098438"/>
              <a:gd name="connsiteY106" fmla="*/ 6647934 h 6857998"/>
              <a:gd name="connsiteX107" fmla="*/ 5437687 w 6098438"/>
              <a:gd name="connsiteY107" fmla="*/ 6647882 h 6857998"/>
              <a:gd name="connsiteX108" fmla="*/ 5437637 w 6098438"/>
              <a:gd name="connsiteY108" fmla="*/ 6643063 h 6857998"/>
              <a:gd name="connsiteX109" fmla="*/ 5435096 w 6098438"/>
              <a:gd name="connsiteY109" fmla="*/ 6642061 h 6857998"/>
              <a:gd name="connsiteX110" fmla="*/ 5424974 w 6098438"/>
              <a:gd name="connsiteY110" fmla="*/ 6642011 h 6857998"/>
              <a:gd name="connsiteX111" fmla="*/ 5422464 w 6098438"/>
              <a:gd name="connsiteY111" fmla="*/ 6643063 h 6857998"/>
              <a:gd name="connsiteX112" fmla="*/ 5422323 w 6098438"/>
              <a:gd name="connsiteY112" fmla="*/ 6643203 h 6857998"/>
              <a:gd name="connsiteX113" fmla="*/ 5422464 w 6098438"/>
              <a:gd name="connsiteY113" fmla="*/ 6647934 h 6857998"/>
              <a:gd name="connsiteX114" fmla="*/ 5427485 w 6098438"/>
              <a:gd name="connsiteY114" fmla="*/ 6647934 h 6857998"/>
              <a:gd name="connsiteX115" fmla="*/ 5427535 w 6098438"/>
              <a:gd name="connsiteY115" fmla="*/ 6647882 h 6857998"/>
              <a:gd name="connsiteX116" fmla="*/ 5427485 w 6098438"/>
              <a:gd name="connsiteY116" fmla="*/ 6643063 h 6857998"/>
              <a:gd name="connsiteX117" fmla="*/ 5424944 w 6098438"/>
              <a:gd name="connsiteY117" fmla="*/ 6642061 h 6857998"/>
              <a:gd name="connsiteX118" fmla="*/ 4882549 w 6098438"/>
              <a:gd name="connsiteY118" fmla="*/ 6427326 h 6857998"/>
              <a:gd name="connsiteX119" fmla="*/ 4850251 w 6098438"/>
              <a:gd name="connsiteY119" fmla="*/ 6630260 h 6857998"/>
              <a:gd name="connsiteX120" fmla="*/ 4772635 w 6098438"/>
              <a:gd name="connsiteY120" fmla="*/ 6665838 h 6857998"/>
              <a:gd name="connsiteX121" fmla="*/ 4862474 w 6098438"/>
              <a:gd name="connsiteY121" fmla="*/ 6423847 h 6857998"/>
              <a:gd name="connsiteX122" fmla="*/ 4864363 w 6098438"/>
              <a:gd name="connsiteY122" fmla="*/ 6426133 h 6857998"/>
              <a:gd name="connsiteX123" fmla="*/ 4757827 w 6098438"/>
              <a:gd name="connsiteY123" fmla="*/ 6657291 h 6857998"/>
              <a:gd name="connsiteX124" fmla="*/ 4754945 w 6098438"/>
              <a:gd name="connsiteY124" fmla="*/ 6657192 h 6857998"/>
              <a:gd name="connsiteX125" fmla="*/ 4714398 w 6098438"/>
              <a:gd name="connsiteY125" fmla="*/ 6549663 h 6857998"/>
              <a:gd name="connsiteX126" fmla="*/ 5641019 w 6098438"/>
              <a:gd name="connsiteY126" fmla="*/ 6423748 h 6857998"/>
              <a:gd name="connsiteX127" fmla="*/ 5712871 w 6098438"/>
              <a:gd name="connsiteY127" fmla="*/ 6526110 h 6857998"/>
              <a:gd name="connsiteX128" fmla="*/ 5712871 w 6098438"/>
              <a:gd name="connsiteY128" fmla="*/ 6596868 h 6857998"/>
              <a:gd name="connsiteX129" fmla="*/ 5734039 w 6098438"/>
              <a:gd name="connsiteY129" fmla="*/ 6596868 h 6857998"/>
              <a:gd name="connsiteX130" fmla="*/ 5734039 w 6098438"/>
              <a:gd name="connsiteY130" fmla="*/ 6526110 h 6857998"/>
              <a:gd name="connsiteX131" fmla="*/ 5805890 w 6098438"/>
              <a:gd name="connsiteY131" fmla="*/ 6423748 h 6857998"/>
              <a:gd name="connsiteX132" fmla="*/ 5781542 w 6098438"/>
              <a:gd name="connsiteY132" fmla="*/ 6423748 h 6857998"/>
              <a:gd name="connsiteX133" fmla="*/ 5725989 w 6098438"/>
              <a:gd name="connsiteY133" fmla="*/ 6503948 h 6857998"/>
              <a:gd name="connsiteX134" fmla="*/ 5721119 w 6098438"/>
              <a:gd name="connsiteY134" fmla="*/ 6503948 h 6857998"/>
              <a:gd name="connsiteX135" fmla="*/ 5665367 w 6098438"/>
              <a:gd name="connsiteY135" fmla="*/ 6423748 h 6857998"/>
              <a:gd name="connsiteX136" fmla="*/ 5446234 w 6098438"/>
              <a:gd name="connsiteY136" fmla="*/ 6423748 h 6857998"/>
              <a:gd name="connsiteX137" fmla="*/ 5446234 w 6098438"/>
              <a:gd name="connsiteY137" fmla="*/ 6596868 h 6857998"/>
              <a:gd name="connsiteX138" fmla="*/ 5467501 w 6098438"/>
              <a:gd name="connsiteY138" fmla="*/ 6596868 h 6857998"/>
              <a:gd name="connsiteX139" fmla="*/ 5467501 w 6098438"/>
              <a:gd name="connsiteY139" fmla="*/ 6446307 h 6857998"/>
              <a:gd name="connsiteX140" fmla="*/ 5471477 w 6098438"/>
              <a:gd name="connsiteY140" fmla="*/ 6442332 h 6857998"/>
              <a:gd name="connsiteX141" fmla="*/ 5540745 w 6098438"/>
              <a:gd name="connsiteY141" fmla="*/ 6442332 h 6857998"/>
              <a:gd name="connsiteX142" fmla="*/ 5572149 w 6098438"/>
              <a:gd name="connsiteY142" fmla="*/ 6453264 h 6857998"/>
              <a:gd name="connsiteX143" fmla="*/ 5580596 w 6098438"/>
              <a:gd name="connsiteY143" fmla="*/ 6474034 h 6857998"/>
              <a:gd name="connsiteX144" fmla="*/ 5546509 w 6098438"/>
              <a:gd name="connsiteY144" fmla="*/ 6505935 h 6857998"/>
              <a:gd name="connsiteX145" fmla="*/ 5485986 w 6098438"/>
              <a:gd name="connsiteY145" fmla="*/ 6505935 h 6857998"/>
              <a:gd name="connsiteX146" fmla="*/ 5485986 w 6098438"/>
              <a:gd name="connsiteY146" fmla="*/ 6524519 h 6857998"/>
              <a:gd name="connsiteX147" fmla="*/ 5533788 w 6098438"/>
              <a:gd name="connsiteY147" fmla="*/ 6524519 h 6857998"/>
              <a:gd name="connsiteX148" fmla="*/ 5583279 w 6098438"/>
              <a:gd name="connsiteY148" fmla="*/ 6596868 h 6857998"/>
              <a:gd name="connsiteX149" fmla="*/ 5607528 w 6098438"/>
              <a:gd name="connsiteY149" fmla="*/ 6596868 h 6857998"/>
              <a:gd name="connsiteX150" fmla="*/ 5556049 w 6098438"/>
              <a:gd name="connsiteY150" fmla="*/ 6523029 h 6857998"/>
              <a:gd name="connsiteX151" fmla="*/ 5557440 w 6098438"/>
              <a:gd name="connsiteY151" fmla="*/ 6522731 h 6857998"/>
              <a:gd name="connsiteX152" fmla="*/ 5562012 w 6098438"/>
              <a:gd name="connsiteY152" fmla="*/ 6521637 h 6857998"/>
              <a:gd name="connsiteX153" fmla="*/ 5601665 w 6098438"/>
              <a:gd name="connsiteY153" fmla="*/ 6474233 h 6857998"/>
              <a:gd name="connsiteX154" fmla="*/ 5588646 w 6098438"/>
              <a:gd name="connsiteY154" fmla="*/ 6440941 h 6857998"/>
              <a:gd name="connsiteX155" fmla="*/ 5540745 w 6098438"/>
              <a:gd name="connsiteY155" fmla="*/ 6423748 h 6857998"/>
              <a:gd name="connsiteX156" fmla="*/ 5254132 w 6098438"/>
              <a:gd name="connsiteY156" fmla="*/ 6423748 h 6857998"/>
              <a:gd name="connsiteX157" fmla="*/ 5254132 w 6098438"/>
              <a:gd name="connsiteY157" fmla="*/ 6596868 h 6857998"/>
              <a:gd name="connsiteX158" fmla="*/ 5275399 w 6098438"/>
              <a:gd name="connsiteY158" fmla="*/ 6596868 h 6857998"/>
              <a:gd name="connsiteX159" fmla="*/ 5275399 w 6098438"/>
              <a:gd name="connsiteY159" fmla="*/ 6528395 h 6857998"/>
              <a:gd name="connsiteX160" fmla="*/ 5279375 w 6098438"/>
              <a:gd name="connsiteY160" fmla="*/ 6524420 h 6857998"/>
              <a:gd name="connsiteX161" fmla="*/ 5368121 w 6098438"/>
              <a:gd name="connsiteY161" fmla="*/ 6524420 h 6857998"/>
              <a:gd name="connsiteX162" fmla="*/ 5368121 w 6098438"/>
              <a:gd name="connsiteY162" fmla="*/ 6505836 h 6857998"/>
              <a:gd name="connsiteX163" fmla="*/ 5279375 w 6098438"/>
              <a:gd name="connsiteY163" fmla="*/ 6505836 h 6857998"/>
              <a:gd name="connsiteX164" fmla="*/ 5275399 w 6098438"/>
              <a:gd name="connsiteY164" fmla="*/ 6501861 h 6857998"/>
              <a:gd name="connsiteX165" fmla="*/ 5275399 w 6098438"/>
              <a:gd name="connsiteY165" fmla="*/ 6447798 h 6857998"/>
              <a:gd name="connsiteX166" fmla="*/ 5279375 w 6098438"/>
              <a:gd name="connsiteY166" fmla="*/ 6443823 h 6857998"/>
              <a:gd name="connsiteX167" fmla="*/ 5389090 w 6098438"/>
              <a:gd name="connsiteY167" fmla="*/ 6443823 h 6857998"/>
              <a:gd name="connsiteX168" fmla="*/ 5389090 w 6098438"/>
              <a:gd name="connsiteY168" fmla="*/ 6423748 h 6857998"/>
              <a:gd name="connsiteX169" fmla="*/ 5102776 w 6098438"/>
              <a:gd name="connsiteY169" fmla="*/ 6423748 h 6857998"/>
              <a:gd name="connsiteX170" fmla="*/ 5023073 w 6098438"/>
              <a:gd name="connsiteY170" fmla="*/ 6596868 h 6857998"/>
              <a:gd name="connsiteX171" fmla="*/ 5044937 w 6098438"/>
              <a:gd name="connsiteY171" fmla="*/ 6596868 h 6857998"/>
              <a:gd name="connsiteX172" fmla="*/ 5109335 w 6098438"/>
              <a:gd name="connsiteY172" fmla="*/ 6452370 h 6857998"/>
              <a:gd name="connsiteX173" fmla="*/ 5115198 w 6098438"/>
              <a:gd name="connsiteY173" fmla="*/ 6452370 h 6857998"/>
              <a:gd name="connsiteX174" fmla="*/ 5148689 w 6098438"/>
              <a:gd name="connsiteY174" fmla="*/ 6526308 h 6857998"/>
              <a:gd name="connsiteX175" fmla="*/ 5096714 w 6098438"/>
              <a:gd name="connsiteY175" fmla="*/ 6526308 h 6857998"/>
              <a:gd name="connsiteX176" fmla="*/ 5088465 w 6098438"/>
              <a:gd name="connsiteY176" fmla="*/ 6544892 h 6857998"/>
              <a:gd name="connsiteX177" fmla="*/ 5156839 w 6098438"/>
              <a:gd name="connsiteY177" fmla="*/ 6544892 h 6857998"/>
              <a:gd name="connsiteX178" fmla="*/ 5179795 w 6098438"/>
              <a:gd name="connsiteY178" fmla="*/ 6596868 h 6857998"/>
              <a:gd name="connsiteX179" fmla="*/ 5202951 w 6098438"/>
              <a:gd name="connsiteY179" fmla="*/ 6596868 h 6857998"/>
              <a:gd name="connsiteX180" fmla="*/ 5123348 w 6098438"/>
              <a:gd name="connsiteY180" fmla="*/ 6423748 h 6857998"/>
              <a:gd name="connsiteX181" fmla="*/ 4849555 w 6098438"/>
              <a:gd name="connsiteY181" fmla="*/ 6408543 h 6857998"/>
              <a:gd name="connsiteX182" fmla="*/ 4851443 w 6098438"/>
              <a:gd name="connsiteY182" fmla="*/ 6410828 h 6857998"/>
              <a:gd name="connsiteX183" fmla="*/ 4694323 w 6098438"/>
              <a:gd name="connsiteY183" fmla="*/ 6544396 h 6857998"/>
              <a:gd name="connsiteX184" fmla="*/ 4740734 w 6098438"/>
              <a:gd name="connsiteY184" fmla="*/ 6667627 h 6857998"/>
              <a:gd name="connsiteX185" fmla="*/ 4627639 w 6098438"/>
              <a:gd name="connsiteY185" fmla="*/ 6612272 h 6857998"/>
              <a:gd name="connsiteX186" fmla="*/ 4591167 w 6098438"/>
              <a:gd name="connsiteY186" fmla="*/ 6491724 h 6857998"/>
              <a:gd name="connsiteX187" fmla="*/ 4676336 w 6098438"/>
              <a:gd name="connsiteY187" fmla="*/ 6535252 h 6857998"/>
              <a:gd name="connsiteX188" fmla="*/ 4690149 w 6098438"/>
              <a:gd name="connsiteY188" fmla="*/ 6523526 h 6857998"/>
              <a:gd name="connsiteX189" fmla="*/ 4603788 w 6098438"/>
              <a:gd name="connsiteY189" fmla="*/ 6479401 h 6857998"/>
              <a:gd name="connsiteX190" fmla="*/ 4604186 w 6098438"/>
              <a:gd name="connsiteY190" fmla="*/ 6476519 h 6857998"/>
              <a:gd name="connsiteX191" fmla="*/ 4749169 w 6098438"/>
              <a:gd name="connsiteY191" fmla="*/ 6352120 h 6857998"/>
              <a:gd name="connsiteX192" fmla="*/ 4851145 w 6098438"/>
              <a:gd name="connsiteY192" fmla="*/ 6390456 h 6857998"/>
              <a:gd name="connsiteX193" fmla="*/ 4598024 w 6098438"/>
              <a:gd name="connsiteY193" fmla="*/ 6460519 h 6857998"/>
              <a:gd name="connsiteX194" fmla="*/ 4645627 w 6098438"/>
              <a:gd name="connsiteY194" fmla="*/ 6389661 h 6857998"/>
              <a:gd name="connsiteX195" fmla="*/ 4749169 w 6098438"/>
              <a:gd name="connsiteY195" fmla="*/ 6352120 h 6857998"/>
              <a:gd name="connsiteX196" fmla="*/ 4762063 w 6098438"/>
              <a:gd name="connsiteY196" fmla="*/ 6335536 h 6857998"/>
              <a:gd name="connsiteX197" fmla="*/ 4634596 w 6098438"/>
              <a:gd name="connsiteY197" fmla="*/ 6376642 h 6857998"/>
              <a:gd name="connsiteX198" fmla="*/ 4614620 w 6098438"/>
              <a:gd name="connsiteY198" fmla="*/ 6623303 h 6857998"/>
              <a:gd name="connsiteX199" fmla="*/ 4861282 w 6098438"/>
              <a:gd name="connsiteY199" fmla="*/ 6643279 h 6857998"/>
              <a:gd name="connsiteX200" fmla="*/ 4881257 w 6098438"/>
              <a:gd name="connsiteY200" fmla="*/ 6396617 h 6857998"/>
              <a:gd name="connsiteX201" fmla="*/ 4762063 w 6098438"/>
              <a:gd name="connsiteY201" fmla="*/ 6335536 h 6857998"/>
              <a:gd name="connsiteX202" fmla="*/ 0 w 6098438"/>
              <a:gd name="connsiteY202" fmla="*/ 0 h 6857998"/>
              <a:gd name="connsiteX203" fmla="*/ 6098438 w 6098438"/>
              <a:gd name="connsiteY203" fmla="*/ 0 h 6857998"/>
              <a:gd name="connsiteX204" fmla="*/ 6098438 w 6098438"/>
              <a:gd name="connsiteY204" fmla="*/ 6857998 h 6857998"/>
              <a:gd name="connsiteX205" fmla="*/ 0 w 6098438"/>
              <a:gd name="connsiteY20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6098438" h="6857998">
                <a:moveTo>
                  <a:pt x="5422404" y="6660309"/>
                </a:moveTo>
                <a:cubicBezTo>
                  <a:pt x="5426862" y="6656081"/>
                  <a:pt x="5433912" y="6656261"/>
                  <a:pt x="5438149" y="6660711"/>
                </a:cubicBezTo>
                <a:cubicBezTo>
                  <a:pt x="5442507" y="6665429"/>
                  <a:pt x="5442507" y="6672698"/>
                  <a:pt x="5438149" y="6677416"/>
                </a:cubicBezTo>
                <a:cubicBezTo>
                  <a:pt x="5436081" y="6679641"/>
                  <a:pt x="5433159" y="6680880"/>
                  <a:pt x="5430116" y="6680824"/>
                </a:cubicBezTo>
                <a:lnTo>
                  <a:pt x="5430146" y="6680774"/>
                </a:lnTo>
                <a:cubicBezTo>
                  <a:pt x="5427073" y="6680869"/>
                  <a:pt x="5424111" y="6679647"/>
                  <a:pt x="5422002" y="6677416"/>
                </a:cubicBezTo>
                <a:cubicBezTo>
                  <a:pt x="5417644" y="6672698"/>
                  <a:pt x="5417644" y="6665429"/>
                  <a:pt x="5422002" y="6660711"/>
                </a:cubicBezTo>
                <a:cubicBezTo>
                  <a:pt x="5422133" y="6660574"/>
                  <a:pt x="5422263" y="6660439"/>
                  <a:pt x="5422404" y="6660309"/>
                </a:cubicBezTo>
                <a:close/>
                <a:moveTo>
                  <a:pt x="5271809" y="6659397"/>
                </a:moveTo>
                <a:lnTo>
                  <a:pt x="5277462" y="6672786"/>
                </a:lnTo>
                <a:lnTo>
                  <a:pt x="5266195" y="6672786"/>
                </a:lnTo>
                <a:close/>
                <a:moveTo>
                  <a:pt x="5377758" y="6657854"/>
                </a:moveTo>
                <a:lnTo>
                  <a:pt x="5384205" y="6657854"/>
                </a:lnTo>
                <a:cubicBezTo>
                  <a:pt x="5386153" y="6657761"/>
                  <a:pt x="5388071" y="6658345"/>
                  <a:pt x="5389638" y="6659508"/>
                </a:cubicBezTo>
                <a:cubicBezTo>
                  <a:pt x="5390993" y="6660551"/>
                  <a:pt x="5391767" y="6662180"/>
                  <a:pt x="5391716" y="6663887"/>
                </a:cubicBezTo>
                <a:cubicBezTo>
                  <a:pt x="5391767" y="6665707"/>
                  <a:pt x="5390993" y="6667453"/>
                  <a:pt x="5389618" y="6668647"/>
                </a:cubicBezTo>
                <a:cubicBezTo>
                  <a:pt x="5388101" y="6669911"/>
                  <a:pt x="5386163" y="6670561"/>
                  <a:pt x="5384185" y="6670471"/>
                </a:cubicBezTo>
                <a:lnTo>
                  <a:pt x="5377738" y="6670471"/>
                </a:lnTo>
                <a:close/>
                <a:moveTo>
                  <a:pt x="5514025" y="6657844"/>
                </a:moveTo>
                <a:lnTo>
                  <a:pt x="5521597" y="6657844"/>
                </a:lnTo>
                <a:cubicBezTo>
                  <a:pt x="5523474" y="6657761"/>
                  <a:pt x="5525332" y="6658308"/>
                  <a:pt x="5526858" y="6659397"/>
                </a:cubicBezTo>
                <a:cubicBezTo>
                  <a:pt x="5527220" y="6659677"/>
                  <a:pt x="5527551" y="6660004"/>
                  <a:pt x="5527833" y="6660369"/>
                </a:cubicBezTo>
                <a:cubicBezTo>
                  <a:pt x="5529590" y="6662655"/>
                  <a:pt x="5529148" y="6665926"/>
                  <a:pt x="5526858" y="6667675"/>
                </a:cubicBezTo>
                <a:cubicBezTo>
                  <a:pt x="5525332" y="6668767"/>
                  <a:pt x="5523474" y="6669319"/>
                  <a:pt x="5521597" y="6669238"/>
                </a:cubicBezTo>
                <a:lnTo>
                  <a:pt x="5514025" y="6669238"/>
                </a:lnTo>
                <a:close/>
                <a:moveTo>
                  <a:pt x="5306011" y="6652513"/>
                </a:moveTo>
                <a:lnTo>
                  <a:pt x="5306011" y="6685583"/>
                </a:lnTo>
                <a:lnTo>
                  <a:pt x="5311865" y="6685583"/>
                </a:lnTo>
                <a:lnTo>
                  <a:pt x="5311865" y="6672816"/>
                </a:lnTo>
                <a:lnTo>
                  <a:pt x="5327581" y="6672816"/>
                </a:lnTo>
                <a:lnTo>
                  <a:pt x="5327581" y="6667415"/>
                </a:lnTo>
                <a:lnTo>
                  <a:pt x="5311865" y="6667415"/>
                </a:lnTo>
                <a:lnTo>
                  <a:pt x="5311865" y="6657874"/>
                </a:lnTo>
                <a:lnTo>
                  <a:pt x="5329729" y="6657874"/>
                </a:lnTo>
                <a:lnTo>
                  <a:pt x="5329729" y="6652513"/>
                </a:lnTo>
                <a:close/>
                <a:moveTo>
                  <a:pt x="5508201" y="6652483"/>
                </a:moveTo>
                <a:lnTo>
                  <a:pt x="5508201" y="6685553"/>
                </a:lnTo>
                <a:lnTo>
                  <a:pt x="5514025" y="6685553"/>
                </a:lnTo>
                <a:lnTo>
                  <a:pt x="5514025" y="6674640"/>
                </a:lnTo>
                <a:lnTo>
                  <a:pt x="5520572" y="6674640"/>
                </a:lnTo>
                <a:lnTo>
                  <a:pt x="5529600" y="6685583"/>
                </a:lnTo>
                <a:lnTo>
                  <a:pt x="5536719" y="6685583"/>
                </a:lnTo>
                <a:lnTo>
                  <a:pt x="5527109" y="6673838"/>
                </a:lnTo>
                <a:cubicBezTo>
                  <a:pt x="5529339" y="6673166"/>
                  <a:pt x="5531287" y="6671804"/>
                  <a:pt x="5532693" y="6669950"/>
                </a:cubicBezTo>
                <a:cubicBezTo>
                  <a:pt x="5534048" y="6668101"/>
                  <a:pt x="5534751" y="6665857"/>
                  <a:pt x="5534701" y="6663566"/>
                </a:cubicBezTo>
                <a:cubicBezTo>
                  <a:pt x="5534801" y="6660481"/>
                  <a:pt x="5533466" y="6657523"/>
                  <a:pt x="5531086" y="6655549"/>
                </a:cubicBezTo>
                <a:cubicBezTo>
                  <a:pt x="5528475" y="6653424"/>
                  <a:pt x="5525182" y="6652332"/>
                  <a:pt x="5521818" y="6652483"/>
                </a:cubicBezTo>
                <a:close/>
                <a:moveTo>
                  <a:pt x="5549743" y="6652433"/>
                </a:moveTo>
                <a:lnTo>
                  <a:pt x="5563068" y="6674400"/>
                </a:lnTo>
                <a:lnTo>
                  <a:pt x="5563068" y="6685553"/>
                </a:lnTo>
                <a:lnTo>
                  <a:pt x="5569023" y="6685553"/>
                </a:lnTo>
                <a:lnTo>
                  <a:pt x="5569023" y="6674400"/>
                </a:lnTo>
                <a:lnTo>
                  <a:pt x="5582298" y="6652433"/>
                </a:lnTo>
                <a:lnTo>
                  <a:pt x="5575801" y="6652433"/>
                </a:lnTo>
                <a:lnTo>
                  <a:pt x="5565991" y="6668648"/>
                </a:lnTo>
                <a:lnTo>
                  <a:pt x="5556240" y="6652433"/>
                </a:lnTo>
                <a:close/>
                <a:moveTo>
                  <a:pt x="5459177" y="6652433"/>
                </a:moveTo>
                <a:lnTo>
                  <a:pt x="5472502" y="6674400"/>
                </a:lnTo>
                <a:lnTo>
                  <a:pt x="5472502" y="6685553"/>
                </a:lnTo>
                <a:lnTo>
                  <a:pt x="5478457" y="6685553"/>
                </a:lnTo>
                <a:lnTo>
                  <a:pt x="5478457" y="6674400"/>
                </a:lnTo>
                <a:lnTo>
                  <a:pt x="5491732" y="6652433"/>
                </a:lnTo>
                <a:lnTo>
                  <a:pt x="5485235" y="6652433"/>
                </a:lnTo>
                <a:lnTo>
                  <a:pt x="5475434" y="6668648"/>
                </a:lnTo>
                <a:lnTo>
                  <a:pt x="5465674" y="6652433"/>
                </a:lnTo>
                <a:close/>
                <a:moveTo>
                  <a:pt x="5371884" y="6652433"/>
                </a:moveTo>
                <a:lnTo>
                  <a:pt x="5371884" y="6685553"/>
                </a:lnTo>
                <a:lnTo>
                  <a:pt x="5377738" y="6685553"/>
                </a:lnTo>
                <a:lnTo>
                  <a:pt x="5377738" y="6675863"/>
                </a:lnTo>
                <a:lnTo>
                  <a:pt x="5383552" y="6675863"/>
                </a:lnTo>
                <a:cubicBezTo>
                  <a:pt x="5387780" y="6675856"/>
                  <a:pt x="5391144" y="6674767"/>
                  <a:pt x="5393644" y="6672596"/>
                </a:cubicBezTo>
                <a:cubicBezTo>
                  <a:pt x="5396205" y="6670438"/>
                  <a:pt x="5397631" y="6667221"/>
                  <a:pt x="5397500" y="6663877"/>
                </a:cubicBezTo>
                <a:cubicBezTo>
                  <a:pt x="5397601" y="6660717"/>
                  <a:pt x="5396285" y="6657678"/>
                  <a:pt x="5393895" y="6655600"/>
                </a:cubicBezTo>
                <a:cubicBezTo>
                  <a:pt x="5391224" y="6653397"/>
                  <a:pt x="5387830" y="6652268"/>
                  <a:pt x="5384376" y="6652433"/>
                </a:cubicBezTo>
                <a:close/>
                <a:moveTo>
                  <a:pt x="5269077" y="6652242"/>
                </a:moveTo>
                <a:lnTo>
                  <a:pt x="5254537" y="6685553"/>
                </a:lnTo>
                <a:lnTo>
                  <a:pt x="5260823" y="6685553"/>
                </a:lnTo>
                <a:lnTo>
                  <a:pt x="5263906" y="6678197"/>
                </a:lnTo>
                <a:lnTo>
                  <a:pt x="5279711" y="6678197"/>
                </a:lnTo>
                <a:lnTo>
                  <a:pt x="5282834" y="6685553"/>
                </a:lnTo>
                <a:lnTo>
                  <a:pt x="5289080" y="6685553"/>
                </a:lnTo>
                <a:lnTo>
                  <a:pt x="5274590" y="6652242"/>
                </a:lnTo>
                <a:close/>
                <a:moveTo>
                  <a:pt x="5430074" y="6651733"/>
                </a:moveTo>
                <a:cubicBezTo>
                  <a:pt x="5425632" y="6651757"/>
                  <a:pt x="5421199" y="6653472"/>
                  <a:pt x="5417825" y="6656873"/>
                </a:cubicBezTo>
                <a:cubicBezTo>
                  <a:pt x="5414551" y="6660067"/>
                  <a:pt x="5412734" y="6664467"/>
                  <a:pt x="5412804" y="6669039"/>
                </a:cubicBezTo>
                <a:cubicBezTo>
                  <a:pt x="5412794" y="6673673"/>
                  <a:pt x="5414652" y="6678117"/>
                  <a:pt x="5417955" y="6681376"/>
                </a:cubicBezTo>
                <a:cubicBezTo>
                  <a:pt x="5424774" y="6688107"/>
                  <a:pt x="5435759" y="6688049"/>
                  <a:pt x="5442507" y="6681248"/>
                </a:cubicBezTo>
                <a:cubicBezTo>
                  <a:pt x="5449255" y="6674445"/>
                  <a:pt x="5449195" y="6663475"/>
                  <a:pt x="5442377" y="6656743"/>
                </a:cubicBezTo>
                <a:cubicBezTo>
                  <a:pt x="5438967" y="6653378"/>
                  <a:pt x="5434516" y="6651710"/>
                  <a:pt x="5430074" y="6651733"/>
                </a:cubicBezTo>
                <a:close/>
                <a:moveTo>
                  <a:pt x="5271819" y="6645509"/>
                </a:moveTo>
                <a:cubicBezTo>
                  <a:pt x="5272652" y="6645380"/>
                  <a:pt x="5273475" y="6645817"/>
                  <a:pt x="5273827" y="6646581"/>
                </a:cubicBezTo>
                <a:cubicBezTo>
                  <a:pt x="5274219" y="6647310"/>
                  <a:pt x="5274219" y="6648186"/>
                  <a:pt x="5273827" y="6648916"/>
                </a:cubicBezTo>
                <a:cubicBezTo>
                  <a:pt x="5273465" y="6649676"/>
                  <a:pt x="5272652" y="6650112"/>
                  <a:pt x="5271819" y="6649988"/>
                </a:cubicBezTo>
                <a:cubicBezTo>
                  <a:pt x="5271005" y="6650101"/>
                  <a:pt x="5270212" y="6649664"/>
                  <a:pt x="5269871" y="6648916"/>
                </a:cubicBezTo>
                <a:cubicBezTo>
                  <a:pt x="5269479" y="6648186"/>
                  <a:pt x="5269479" y="6647310"/>
                  <a:pt x="5269871" y="6646581"/>
                </a:cubicBezTo>
                <a:cubicBezTo>
                  <a:pt x="5270212" y="6645829"/>
                  <a:pt x="5271005" y="6645392"/>
                  <a:pt x="5271819" y="6645509"/>
                </a:cubicBezTo>
                <a:close/>
                <a:moveTo>
                  <a:pt x="5267872" y="6644045"/>
                </a:moveTo>
                <a:cubicBezTo>
                  <a:pt x="5266878" y="6645011"/>
                  <a:pt x="5266336" y="6646357"/>
                  <a:pt x="5266406" y="6647743"/>
                </a:cubicBezTo>
                <a:cubicBezTo>
                  <a:pt x="5266346" y="6649130"/>
                  <a:pt x="5266878" y="6650476"/>
                  <a:pt x="5267872" y="6651451"/>
                </a:cubicBezTo>
                <a:cubicBezTo>
                  <a:pt x="5270172" y="6653322"/>
                  <a:pt x="5273475" y="6653322"/>
                  <a:pt x="5275775" y="6651451"/>
                </a:cubicBezTo>
                <a:cubicBezTo>
                  <a:pt x="5277793" y="6649394"/>
                  <a:pt x="5277793" y="6646103"/>
                  <a:pt x="5275775" y="6644045"/>
                </a:cubicBezTo>
                <a:cubicBezTo>
                  <a:pt x="5273475" y="6642164"/>
                  <a:pt x="5270172" y="6642164"/>
                  <a:pt x="5267872" y="6644045"/>
                </a:cubicBezTo>
                <a:close/>
                <a:moveTo>
                  <a:pt x="5435127" y="6642011"/>
                </a:moveTo>
                <a:cubicBezTo>
                  <a:pt x="5434183" y="6642017"/>
                  <a:pt x="5433279" y="6642396"/>
                  <a:pt x="5432616" y="6643063"/>
                </a:cubicBezTo>
                <a:cubicBezTo>
                  <a:pt x="5432566" y="6643108"/>
                  <a:pt x="5432526" y="6643154"/>
                  <a:pt x="5432476" y="6643203"/>
                </a:cubicBezTo>
                <a:cubicBezTo>
                  <a:pt x="5431210" y="6644547"/>
                  <a:pt x="5431271" y="6646665"/>
                  <a:pt x="5432616" y="6647934"/>
                </a:cubicBezTo>
                <a:cubicBezTo>
                  <a:pt x="5434042" y="6649223"/>
                  <a:pt x="5436211" y="6649223"/>
                  <a:pt x="5437637" y="6647934"/>
                </a:cubicBezTo>
                <a:cubicBezTo>
                  <a:pt x="5437657" y="6647917"/>
                  <a:pt x="5437667" y="6647900"/>
                  <a:pt x="5437687" y="6647882"/>
                </a:cubicBezTo>
                <a:cubicBezTo>
                  <a:pt x="5439013" y="6646537"/>
                  <a:pt x="5438983" y="6644379"/>
                  <a:pt x="5437637" y="6643063"/>
                </a:cubicBezTo>
                <a:cubicBezTo>
                  <a:pt x="5436954" y="6642408"/>
                  <a:pt x="5436040" y="6642047"/>
                  <a:pt x="5435096" y="6642061"/>
                </a:cubicBezTo>
                <a:close/>
                <a:moveTo>
                  <a:pt x="5424974" y="6642011"/>
                </a:moveTo>
                <a:cubicBezTo>
                  <a:pt x="5424031" y="6642017"/>
                  <a:pt x="5423127" y="6642396"/>
                  <a:pt x="5422464" y="6643063"/>
                </a:cubicBezTo>
                <a:cubicBezTo>
                  <a:pt x="5422414" y="6643108"/>
                  <a:pt x="5422374" y="6643154"/>
                  <a:pt x="5422323" y="6643203"/>
                </a:cubicBezTo>
                <a:cubicBezTo>
                  <a:pt x="5421058" y="6644547"/>
                  <a:pt x="5421119" y="6646665"/>
                  <a:pt x="5422464" y="6647934"/>
                </a:cubicBezTo>
                <a:cubicBezTo>
                  <a:pt x="5423890" y="6649223"/>
                  <a:pt x="5426059" y="6649223"/>
                  <a:pt x="5427485" y="6647934"/>
                </a:cubicBezTo>
                <a:cubicBezTo>
                  <a:pt x="5427505" y="6647917"/>
                  <a:pt x="5427515" y="6647900"/>
                  <a:pt x="5427535" y="6647882"/>
                </a:cubicBezTo>
                <a:cubicBezTo>
                  <a:pt x="5428861" y="6646537"/>
                  <a:pt x="5428830" y="6644379"/>
                  <a:pt x="5427485" y="6643063"/>
                </a:cubicBezTo>
                <a:cubicBezTo>
                  <a:pt x="5426802" y="6642406"/>
                  <a:pt x="5425888" y="6642045"/>
                  <a:pt x="5424944" y="6642061"/>
                </a:cubicBezTo>
                <a:close/>
                <a:moveTo>
                  <a:pt x="4882549" y="6427326"/>
                </a:moveTo>
                <a:cubicBezTo>
                  <a:pt x="4922599" y="6492519"/>
                  <a:pt x="4910276" y="6579278"/>
                  <a:pt x="4850251" y="6630260"/>
                </a:cubicBezTo>
                <a:cubicBezTo>
                  <a:pt x="4827294" y="6649738"/>
                  <a:pt x="4800362" y="6661565"/>
                  <a:pt x="4772635" y="6665838"/>
                </a:cubicBezTo>
                <a:close/>
                <a:moveTo>
                  <a:pt x="4862474" y="6423847"/>
                </a:moveTo>
                <a:lnTo>
                  <a:pt x="4864363" y="6426133"/>
                </a:lnTo>
                <a:lnTo>
                  <a:pt x="4757827" y="6657291"/>
                </a:lnTo>
                <a:cubicBezTo>
                  <a:pt x="4756436" y="6657192"/>
                  <a:pt x="4756337" y="6657192"/>
                  <a:pt x="4754945" y="6657192"/>
                </a:cubicBezTo>
                <a:lnTo>
                  <a:pt x="4714398" y="6549663"/>
                </a:lnTo>
                <a:close/>
                <a:moveTo>
                  <a:pt x="5641019" y="6423748"/>
                </a:moveTo>
                <a:lnTo>
                  <a:pt x="5712871" y="6526110"/>
                </a:lnTo>
                <a:lnTo>
                  <a:pt x="5712871" y="6596868"/>
                </a:lnTo>
                <a:lnTo>
                  <a:pt x="5734039" y="6596868"/>
                </a:lnTo>
                <a:lnTo>
                  <a:pt x="5734039" y="6526110"/>
                </a:lnTo>
                <a:lnTo>
                  <a:pt x="5805890" y="6423748"/>
                </a:lnTo>
                <a:lnTo>
                  <a:pt x="5781542" y="6423748"/>
                </a:lnTo>
                <a:lnTo>
                  <a:pt x="5725989" y="6503948"/>
                </a:lnTo>
                <a:lnTo>
                  <a:pt x="5721119" y="6503948"/>
                </a:lnTo>
                <a:lnTo>
                  <a:pt x="5665367" y="6423748"/>
                </a:lnTo>
                <a:close/>
                <a:moveTo>
                  <a:pt x="5446234" y="6423748"/>
                </a:moveTo>
                <a:lnTo>
                  <a:pt x="5446234" y="6596868"/>
                </a:lnTo>
                <a:lnTo>
                  <a:pt x="5467501" y="6596868"/>
                </a:lnTo>
                <a:lnTo>
                  <a:pt x="5467501" y="6446307"/>
                </a:lnTo>
                <a:lnTo>
                  <a:pt x="5471477" y="6442332"/>
                </a:lnTo>
                <a:lnTo>
                  <a:pt x="5540745" y="6442332"/>
                </a:lnTo>
                <a:cubicBezTo>
                  <a:pt x="5550881" y="6442332"/>
                  <a:pt x="5562509" y="6443624"/>
                  <a:pt x="5572149" y="6453264"/>
                </a:cubicBezTo>
                <a:cubicBezTo>
                  <a:pt x="5577615" y="6459028"/>
                  <a:pt x="5580596" y="6466382"/>
                  <a:pt x="5580596" y="6474034"/>
                </a:cubicBezTo>
                <a:cubicBezTo>
                  <a:pt x="5580596" y="6491923"/>
                  <a:pt x="5565590" y="6505935"/>
                  <a:pt x="5546509" y="6505935"/>
                </a:cubicBezTo>
                <a:lnTo>
                  <a:pt x="5485986" y="6505935"/>
                </a:lnTo>
                <a:lnTo>
                  <a:pt x="5485986" y="6524519"/>
                </a:lnTo>
                <a:lnTo>
                  <a:pt x="5533788" y="6524519"/>
                </a:lnTo>
                <a:lnTo>
                  <a:pt x="5583279" y="6596868"/>
                </a:lnTo>
                <a:lnTo>
                  <a:pt x="5607528" y="6596868"/>
                </a:lnTo>
                <a:lnTo>
                  <a:pt x="5556049" y="6523029"/>
                </a:lnTo>
                <a:lnTo>
                  <a:pt x="5557440" y="6522731"/>
                </a:lnTo>
                <a:cubicBezTo>
                  <a:pt x="5559925" y="6522234"/>
                  <a:pt x="5561416" y="6521836"/>
                  <a:pt x="5562012" y="6521637"/>
                </a:cubicBezTo>
                <a:cubicBezTo>
                  <a:pt x="5586460" y="6514979"/>
                  <a:pt x="5601665" y="6496792"/>
                  <a:pt x="5601665" y="6474233"/>
                </a:cubicBezTo>
                <a:cubicBezTo>
                  <a:pt x="5601665" y="6461513"/>
                  <a:pt x="5597193" y="6449985"/>
                  <a:pt x="5588646" y="6440941"/>
                </a:cubicBezTo>
                <a:cubicBezTo>
                  <a:pt x="5577615" y="6429413"/>
                  <a:pt x="5561913" y="6423748"/>
                  <a:pt x="5540745" y="6423748"/>
                </a:cubicBezTo>
                <a:close/>
                <a:moveTo>
                  <a:pt x="5254132" y="6423748"/>
                </a:moveTo>
                <a:lnTo>
                  <a:pt x="5254132" y="6596868"/>
                </a:lnTo>
                <a:lnTo>
                  <a:pt x="5275399" y="6596868"/>
                </a:lnTo>
                <a:lnTo>
                  <a:pt x="5275399" y="6528395"/>
                </a:lnTo>
                <a:lnTo>
                  <a:pt x="5279375" y="6524420"/>
                </a:lnTo>
                <a:lnTo>
                  <a:pt x="5368121" y="6524420"/>
                </a:lnTo>
                <a:lnTo>
                  <a:pt x="5368121" y="6505836"/>
                </a:lnTo>
                <a:lnTo>
                  <a:pt x="5279375" y="6505836"/>
                </a:lnTo>
                <a:lnTo>
                  <a:pt x="5275399" y="6501861"/>
                </a:lnTo>
                <a:lnTo>
                  <a:pt x="5275399" y="6447798"/>
                </a:lnTo>
                <a:lnTo>
                  <a:pt x="5279375" y="6443823"/>
                </a:lnTo>
                <a:lnTo>
                  <a:pt x="5389090" y="6443823"/>
                </a:lnTo>
                <a:lnTo>
                  <a:pt x="5389090" y="6423748"/>
                </a:lnTo>
                <a:close/>
                <a:moveTo>
                  <a:pt x="5102776" y="6423748"/>
                </a:moveTo>
                <a:lnTo>
                  <a:pt x="5023073" y="6596868"/>
                </a:lnTo>
                <a:lnTo>
                  <a:pt x="5044937" y="6596868"/>
                </a:lnTo>
                <a:lnTo>
                  <a:pt x="5109335" y="6452370"/>
                </a:lnTo>
                <a:lnTo>
                  <a:pt x="5115198" y="6452370"/>
                </a:lnTo>
                <a:lnTo>
                  <a:pt x="5148689" y="6526308"/>
                </a:lnTo>
                <a:lnTo>
                  <a:pt x="5096714" y="6526308"/>
                </a:lnTo>
                <a:lnTo>
                  <a:pt x="5088465" y="6544892"/>
                </a:lnTo>
                <a:lnTo>
                  <a:pt x="5156839" y="6544892"/>
                </a:lnTo>
                <a:lnTo>
                  <a:pt x="5179795" y="6596868"/>
                </a:lnTo>
                <a:lnTo>
                  <a:pt x="5202951" y="6596868"/>
                </a:lnTo>
                <a:lnTo>
                  <a:pt x="5123348" y="6423748"/>
                </a:lnTo>
                <a:close/>
                <a:moveTo>
                  <a:pt x="4849555" y="6408543"/>
                </a:moveTo>
                <a:lnTo>
                  <a:pt x="4851443" y="6410828"/>
                </a:lnTo>
                <a:lnTo>
                  <a:pt x="4694323" y="6544396"/>
                </a:lnTo>
                <a:lnTo>
                  <a:pt x="4740734" y="6667627"/>
                </a:lnTo>
                <a:cubicBezTo>
                  <a:pt x="4698497" y="6665738"/>
                  <a:pt x="4657056" y="6646956"/>
                  <a:pt x="4627639" y="6612272"/>
                </a:cubicBezTo>
                <a:cubicBezTo>
                  <a:pt x="4598123" y="6577588"/>
                  <a:pt x="4586297" y="6533762"/>
                  <a:pt x="4591167" y="6491724"/>
                </a:cubicBezTo>
                <a:lnTo>
                  <a:pt x="4676336" y="6535252"/>
                </a:lnTo>
                <a:lnTo>
                  <a:pt x="4690149" y="6523526"/>
                </a:lnTo>
                <a:lnTo>
                  <a:pt x="4603788" y="6479401"/>
                </a:lnTo>
                <a:cubicBezTo>
                  <a:pt x="4603987" y="6478009"/>
                  <a:pt x="4603987" y="6477910"/>
                  <a:pt x="4604186" y="6476519"/>
                </a:cubicBezTo>
                <a:close/>
                <a:moveTo>
                  <a:pt x="4749169" y="6352120"/>
                </a:moveTo>
                <a:cubicBezTo>
                  <a:pt x="4785803" y="6352443"/>
                  <a:pt x="4822176" y="6365412"/>
                  <a:pt x="4851145" y="6390456"/>
                </a:cubicBezTo>
                <a:lnTo>
                  <a:pt x="4598024" y="6460519"/>
                </a:lnTo>
                <a:cubicBezTo>
                  <a:pt x="4606769" y="6433785"/>
                  <a:pt x="4622770" y="6409139"/>
                  <a:pt x="4645627" y="6389661"/>
                </a:cubicBezTo>
                <a:cubicBezTo>
                  <a:pt x="4675640" y="6364120"/>
                  <a:pt x="4712535" y="6351797"/>
                  <a:pt x="4749169" y="6352120"/>
                </a:cubicBezTo>
                <a:close/>
                <a:moveTo>
                  <a:pt x="4762063" y="6335536"/>
                </a:moveTo>
                <a:cubicBezTo>
                  <a:pt x="4717430" y="6331921"/>
                  <a:pt x="4671417" y="6345337"/>
                  <a:pt x="4634596" y="6376642"/>
                </a:cubicBezTo>
                <a:cubicBezTo>
                  <a:pt x="4560955" y="6439251"/>
                  <a:pt x="4552011" y="6549663"/>
                  <a:pt x="4614620" y="6623303"/>
                </a:cubicBezTo>
                <a:cubicBezTo>
                  <a:pt x="4677230" y="6696944"/>
                  <a:pt x="4787641" y="6705888"/>
                  <a:pt x="4861282" y="6643279"/>
                </a:cubicBezTo>
                <a:cubicBezTo>
                  <a:pt x="4934923" y="6580669"/>
                  <a:pt x="4943867" y="6470258"/>
                  <a:pt x="4881257" y="6396617"/>
                </a:cubicBezTo>
                <a:cubicBezTo>
                  <a:pt x="4849953" y="6359797"/>
                  <a:pt x="4806698" y="6339150"/>
                  <a:pt x="4762063" y="6335536"/>
                </a:cubicBezTo>
                <a:close/>
                <a:moveTo>
                  <a:pt x="0" y="0"/>
                </a:moveTo>
                <a:lnTo>
                  <a:pt x="6098438" y="0"/>
                </a:lnTo>
                <a:lnTo>
                  <a:pt x="6098438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7938" indent="0">
              <a:buNone/>
              <a:defRPr sz="1000"/>
            </a:lvl1pPr>
          </a:lstStyle>
          <a:p>
            <a:r>
              <a:rPr lang="en-GB"/>
              <a:t>Click on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1848199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 xmlns="">
        <p15:guide id="1" orient="horz" pos="3929">
          <p15:clr>
            <a:srgbClr val="F26B43"/>
          </p15:clr>
        </p15:guide>
        <p15:guide id="2" pos="483">
          <p15:clr>
            <a:srgbClr val="F26B43"/>
          </p15:clr>
        </p15:guide>
        <p15:guide id="3" pos="7197">
          <p15:clr>
            <a:srgbClr val="F26B43"/>
          </p15:clr>
        </p15:guide>
        <p15:guide id="4" pos="3840">
          <p15:clr>
            <a:srgbClr val="F26B43"/>
          </p15:clr>
        </p15:guide>
        <p15:guide id="5" orient="horz" pos="1139">
          <p15:clr>
            <a:srgbClr val="F26B43"/>
          </p15:clr>
        </p15:guide>
        <p15:guide id="6" orient="horz" pos="2546">
          <p15:clr>
            <a:srgbClr val="F26B43"/>
          </p15:clr>
        </p15:guide>
        <p15:guide id="7" pos="368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for AFRY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8E02855E-724C-448A-A785-F9D5151C39E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EF30730-2214-4B35-A1B8-4D7772F041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01/11/2024</a:t>
            </a:r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F25D044-63F9-403A-979A-497B3341E5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Copyright AFRY AB | RES &amp; Storage Forum, Athens</a:t>
            </a:r>
            <a:endParaRPr lang="en-GB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88118089-CBB1-4800-9F44-1D238608DF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B1617BE-BA58-4B59-88D5-A8C7B239E913}" type="slidenum">
              <a:rPr lang="en-GB" noProof="0"/>
              <a:pPr/>
              <a:t>‹#›</a:t>
            </a:fld>
            <a:endParaRPr lang="en-GB" noProof="0"/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xmlns="" id="{2BBE90CA-94F8-46E3-A094-B67195591733}"/>
              </a:ext>
            </a:extLst>
          </p:cNvPr>
          <p:cNvGrpSpPr/>
          <p:nvPr userDrawn="1"/>
        </p:nvGrpSpPr>
        <p:grpSpPr>
          <a:xfrm>
            <a:off x="10666502" y="6334963"/>
            <a:ext cx="1232056" cy="349818"/>
            <a:chOff x="2157473" y="2311143"/>
            <a:chExt cx="7872351" cy="2235200"/>
          </a:xfrm>
        </p:grpSpPr>
        <p:sp>
          <p:nvSpPr>
            <p:cNvPr id="28" name="Frihandsfigur 18">
              <a:extLst>
                <a:ext uri="{FF2B5EF4-FFF2-40B4-BE49-F238E27FC236}">
                  <a16:creationId xmlns:a16="http://schemas.microsoft.com/office/drawing/2014/main" xmlns="" id="{182DF12C-C351-4030-A288-308638455699}"/>
                </a:ext>
              </a:extLst>
            </p:cNvPr>
            <p:cNvSpPr/>
            <p:nvPr userDrawn="1"/>
          </p:nvSpPr>
          <p:spPr>
            <a:xfrm>
              <a:off x="6510021" y="2878457"/>
              <a:ext cx="857249" cy="1104897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ihandsfigur 19">
              <a:extLst>
                <a:ext uri="{FF2B5EF4-FFF2-40B4-BE49-F238E27FC236}">
                  <a16:creationId xmlns:a16="http://schemas.microsoft.com/office/drawing/2014/main" xmlns="" id="{A08DC69F-C106-48DB-B296-23848D51C243}"/>
                </a:ext>
              </a:extLst>
            </p:cNvPr>
            <p:cNvSpPr/>
            <p:nvPr userDrawn="1"/>
          </p:nvSpPr>
          <p:spPr>
            <a:xfrm>
              <a:off x="5033645" y="2878457"/>
              <a:ext cx="1149349" cy="1104897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ihandsfigur 20">
              <a:extLst>
                <a:ext uri="{FF2B5EF4-FFF2-40B4-BE49-F238E27FC236}">
                  <a16:creationId xmlns:a16="http://schemas.microsoft.com/office/drawing/2014/main" xmlns="" id="{4B58B889-4BDD-4BA0-BDF0-C6601131E62A}"/>
                </a:ext>
              </a:extLst>
            </p:cNvPr>
            <p:cNvSpPr/>
            <p:nvPr userDrawn="1"/>
          </p:nvSpPr>
          <p:spPr>
            <a:xfrm>
              <a:off x="7737477" y="2878457"/>
              <a:ext cx="1028701" cy="1104897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  <a:gd name="connsiteX21" fmla="*/ 875665 w 1028700"/>
                <a:gd name="connsiteY2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ihandsfigur 21">
              <a:extLst>
                <a:ext uri="{FF2B5EF4-FFF2-40B4-BE49-F238E27FC236}">
                  <a16:creationId xmlns:a16="http://schemas.microsoft.com/office/drawing/2014/main" xmlns="" id="{5385194C-EBFD-40A5-BF6E-778405674743}"/>
                </a:ext>
              </a:extLst>
            </p:cNvPr>
            <p:cNvSpPr/>
            <p:nvPr userDrawn="1"/>
          </p:nvSpPr>
          <p:spPr>
            <a:xfrm>
              <a:off x="8982076" y="2878457"/>
              <a:ext cx="1047748" cy="1104897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ihandsfigur 22">
              <a:extLst>
                <a:ext uri="{FF2B5EF4-FFF2-40B4-BE49-F238E27FC236}">
                  <a16:creationId xmlns:a16="http://schemas.microsoft.com/office/drawing/2014/main" xmlns="" id="{E26670D9-A16E-4512-80C2-2496B3841C1E}"/>
                </a:ext>
              </a:extLst>
            </p:cNvPr>
            <p:cNvSpPr/>
            <p:nvPr userDrawn="1"/>
          </p:nvSpPr>
          <p:spPr>
            <a:xfrm>
              <a:off x="2157473" y="231114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8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3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3 h 2235200"/>
                <a:gd name="connsiteX18" fmla="*/ 1072137 w 2235200"/>
                <a:gd name="connsiteY18" fmla="*/ 2125603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8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2 h 2235200"/>
                <a:gd name="connsiteX25" fmla="*/ 1162943 w 2235200"/>
                <a:gd name="connsiteY25" fmla="*/ 2058928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3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8"/>
                    <a:pt x="1371857" y="2370078"/>
                    <a:pt x="1842393" y="1970028"/>
                  </a:cubicBezTo>
                  <a:cubicBezTo>
                    <a:pt x="2312927" y="1569978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3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3"/>
                  </a:lnTo>
                  <a:lnTo>
                    <a:pt x="1072137" y="2125603"/>
                  </a:lnTo>
                  <a:cubicBezTo>
                    <a:pt x="802262" y="2113537"/>
                    <a:pt x="537467" y="1993523"/>
                    <a:pt x="349507" y="1771907"/>
                  </a:cubicBezTo>
                  <a:close/>
                  <a:moveTo>
                    <a:pt x="1162943" y="2058928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2"/>
                  </a:lnTo>
                  <a:cubicBezTo>
                    <a:pt x="1172468" y="2058928"/>
                    <a:pt x="1171832" y="2058928"/>
                    <a:pt x="1162943" y="2058928"/>
                  </a:cubicBezTo>
                  <a:close/>
                  <a:moveTo>
                    <a:pt x="1771907" y="1886842"/>
                  </a:moveTo>
                  <a:cubicBezTo>
                    <a:pt x="1625222" y="2011303"/>
                    <a:pt x="1453137" y="2086867"/>
                    <a:pt x="1275972" y="2114173"/>
                  </a:cubicBezTo>
                  <a:lnTo>
                    <a:pt x="1978282" y="590172"/>
                  </a:lnTo>
                  <a:cubicBezTo>
                    <a:pt x="2234187" y="1006732"/>
                    <a:pt x="2155447" y="1561087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342554051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 xmlns="">
        <p15:guide id="1" pos="3840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orient="horz" pos="2546">
          <p15:clr>
            <a:srgbClr val="F26B43"/>
          </p15:clr>
        </p15:guide>
        <p15:guide id="5" orient="horz" pos="1139">
          <p15:clr>
            <a:srgbClr val="F26B43"/>
          </p15:clr>
        </p15:guide>
        <p15:guide id="6" pos="3681">
          <p15:clr>
            <a:srgbClr val="F26B43"/>
          </p15:clr>
        </p15:guide>
        <p15:guide id="7" pos="3999">
          <p15:clr>
            <a:srgbClr val="F26B43"/>
          </p15:clr>
        </p15:guide>
        <p15:guide id="8" pos="7197">
          <p15:clr>
            <a:srgbClr val="F26B43"/>
          </p15:clr>
        </p15:guide>
        <p15:guide id="9" pos="483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 hidden="1">
            <a:extLst>
              <a:ext uri="{FF2B5EF4-FFF2-40B4-BE49-F238E27FC236}">
                <a16:creationId xmlns:a16="http://schemas.microsoft.com/office/drawing/2014/main" xmlns="" id="{251ADA57-D336-47D1-9CBE-2CA74A8CCFE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7" name="Platshållare för bild 26">
            <a:extLst>
              <a:ext uri="{FF2B5EF4-FFF2-40B4-BE49-F238E27FC236}">
                <a16:creationId xmlns:a16="http://schemas.microsoft.com/office/drawing/2014/main" xmlns="" id="{A120CED2-6393-5147-8154-CFCB3B98C9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3"/>
            <a:ext cx="12191999" cy="342899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7938" indent="0">
              <a:buNone/>
              <a:defRPr sz="1000"/>
            </a:lvl1pPr>
          </a:lstStyle>
          <a:p>
            <a:r>
              <a:rPr lang="en-GB" noProof="0"/>
              <a:t>Click on the icon to add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D436C-449C-44A3-A112-F4E3D1AFBA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801" y="4041775"/>
            <a:ext cx="9613677" cy="1107996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90000"/>
              </a:lnSpc>
              <a:defRPr sz="4000" spc="8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a headline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xmlns="" id="{559C74F0-3489-BE40-A493-A19FCFB72E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800" y="5756326"/>
            <a:ext cx="9614604" cy="153504"/>
          </a:xfrm>
        </p:spPr>
        <p:txBody>
          <a:bodyPr>
            <a:spAutoFit/>
          </a:bodyPr>
          <a:lstStyle>
            <a:lvl1pPr marL="0" indent="0">
              <a:buNone/>
              <a:defRPr sz="1050" cap="all" baseline="0"/>
            </a:lvl1pPr>
          </a:lstStyle>
          <a:p>
            <a:r>
              <a:rPr lang="en-GB" noProof="0"/>
              <a:t>CLICK TO ADD indicator OR FIRSTNAME LASTNAME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xmlns="" id="{3BDB9811-819B-4075-AC76-35F2526E0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801" y="5298948"/>
            <a:ext cx="9613677" cy="233910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1" name="Grupp 17">
            <a:extLst>
              <a:ext uri="{FF2B5EF4-FFF2-40B4-BE49-F238E27FC236}">
                <a16:creationId xmlns:a16="http://schemas.microsoft.com/office/drawing/2014/main" xmlns="" id="{0A6E7DF7-457A-46D0-A100-0177DB02879E}"/>
              </a:ext>
            </a:extLst>
          </p:cNvPr>
          <p:cNvGrpSpPr/>
          <p:nvPr userDrawn="1"/>
        </p:nvGrpSpPr>
        <p:grpSpPr>
          <a:xfrm>
            <a:off x="10666502" y="6334963"/>
            <a:ext cx="1232056" cy="349818"/>
            <a:chOff x="2157473" y="2311143"/>
            <a:chExt cx="7872351" cy="2235200"/>
          </a:xfrm>
        </p:grpSpPr>
        <p:sp>
          <p:nvSpPr>
            <p:cNvPr id="31" name="Frihandsfigur 18">
              <a:extLst>
                <a:ext uri="{FF2B5EF4-FFF2-40B4-BE49-F238E27FC236}">
                  <a16:creationId xmlns:a16="http://schemas.microsoft.com/office/drawing/2014/main" xmlns="" id="{8EB226DE-B8B8-4895-98E7-B2FFA96D0968}"/>
                </a:ext>
              </a:extLst>
            </p:cNvPr>
            <p:cNvSpPr/>
            <p:nvPr userDrawn="1"/>
          </p:nvSpPr>
          <p:spPr>
            <a:xfrm>
              <a:off x="6510021" y="2878457"/>
              <a:ext cx="857249" cy="1104897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ihandsfigur 19">
              <a:extLst>
                <a:ext uri="{FF2B5EF4-FFF2-40B4-BE49-F238E27FC236}">
                  <a16:creationId xmlns:a16="http://schemas.microsoft.com/office/drawing/2014/main" xmlns="" id="{5FBFB611-6D39-47C1-ADE4-6660E7A634C1}"/>
                </a:ext>
              </a:extLst>
            </p:cNvPr>
            <p:cNvSpPr/>
            <p:nvPr userDrawn="1"/>
          </p:nvSpPr>
          <p:spPr>
            <a:xfrm>
              <a:off x="5033645" y="2878457"/>
              <a:ext cx="1149349" cy="1104897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ihandsfigur 20">
              <a:extLst>
                <a:ext uri="{FF2B5EF4-FFF2-40B4-BE49-F238E27FC236}">
                  <a16:creationId xmlns:a16="http://schemas.microsoft.com/office/drawing/2014/main" xmlns="" id="{B8C651BD-50B0-4F97-9E7A-8C284CA6CC63}"/>
                </a:ext>
              </a:extLst>
            </p:cNvPr>
            <p:cNvSpPr/>
            <p:nvPr userDrawn="1"/>
          </p:nvSpPr>
          <p:spPr>
            <a:xfrm>
              <a:off x="7737477" y="2878457"/>
              <a:ext cx="1028701" cy="1104897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  <a:gd name="connsiteX21" fmla="*/ 875665 w 1028700"/>
                <a:gd name="connsiteY2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ihandsfigur 21">
              <a:extLst>
                <a:ext uri="{FF2B5EF4-FFF2-40B4-BE49-F238E27FC236}">
                  <a16:creationId xmlns:a16="http://schemas.microsoft.com/office/drawing/2014/main" xmlns="" id="{00243BE4-96BE-473C-92DB-29A83389E558}"/>
                </a:ext>
              </a:extLst>
            </p:cNvPr>
            <p:cNvSpPr/>
            <p:nvPr userDrawn="1"/>
          </p:nvSpPr>
          <p:spPr>
            <a:xfrm>
              <a:off x="8982076" y="2878457"/>
              <a:ext cx="1047748" cy="1104897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ihandsfigur 22">
              <a:extLst>
                <a:ext uri="{FF2B5EF4-FFF2-40B4-BE49-F238E27FC236}">
                  <a16:creationId xmlns:a16="http://schemas.microsoft.com/office/drawing/2014/main" xmlns="" id="{0F891D74-2097-4CB8-84EC-631F6572B85F}"/>
                </a:ext>
              </a:extLst>
            </p:cNvPr>
            <p:cNvSpPr/>
            <p:nvPr userDrawn="1"/>
          </p:nvSpPr>
          <p:spPr>
            <a:xfrm>
              <a:off x="2157473" y="231114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8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3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3 h 2235200"/>
                <a:gd name="connsiteX18" fmla="*/ 1072137 w 2235200"/>
                <a:gd name="connsiteY18" fmla="*/ 2125603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8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2 h 2235200"/>
                <a:gd name="connsiteX25" fmla="*/ 1162943 w 2235200"/>
                <a:gd name="connsiteY25" fmla="*/ 2058928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3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8"/>
                    <a:pt x="1371857" y="2370078"/>
                    <a:pt x="1842393" y="1970028"/>
                  </a:cubicBezTo>
                  <a:cubicBezTo>
                    <a:pt x="2312927" y="1569978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3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3"/>
                  </a:lnTo>
                  <a:lnTo>
                    <a:pt x="1072137" y="2125603"/>
                  </a:lnTo>
                  <a:cubicBezTo>
                    <a:pt x="802262" y="2113537"/>
                    <a:pt x="537467" y="1993523"/>
                    <a:pt x="349507" y="1771907"/>
                  </a:cubicBezTo>
                  <a:close/>
                  <a:moveTo>
                    <a:pt x="1162943" y="2058928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2"/>
                  </a:lnTo>
                  <a:cubicBezTo>
                    <a:pt x="1172468" y="2058928"/>
                    <a:pt x="1171832" y="2058928"/>
                    <a:pt x="1162943" y="2058928"/>
                  </a:cubicBezTo>
                  <a:close/>
                  <a:moveTo>
                    <a:pt x="1771907" y="1886842"/>
                  </a:moveTo>
                  <a:cubicBezTo>
                    <a:pt x="1625222" y="2011303"/>
                    <a:pt x="1453137" y="2086867"/>
                    <a:pt x="1275972" y="2114173"/>
                  </a:cubicBezTo>
                  <a:lnTo>
                    <a:pt x="1978282" y="590172"/>
                  </a:lnTo>
                  <a:cubicBezTo>
                    <a:pt x="2234187" y="1006732"/>
                    <a:pt x="2155447" y="1561087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22917609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2160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pos="6539">
          <p15:clr>
            <a:srgbClr val="F26B43"/>
          </p15:clr>
        </p15:guide>
        <p15:guide id="5" pos="483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lide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 hidden="1">
            <a:extLst>
              <a:ext uri="{FF2B5EF4-FFF2-40B4-BE49-F238E27FC236}">
                <a16:creationId xmlns:a16="http://schemas.microsoft.com/office/drawing/2014/main" xmlns="" id="{F19E7AC4-5916-48A4-B4FD-1CAAC5A4368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8" name="Platshållare för bild 28">
            <a:extLst>
              <a:ext uri="{FF2B5EF4-FFF2-40B4-BE49-F238E27FC236}">
                <a16:creationId xmlns:a16="http://schemas.microsoft.com/office/drawing/2014/main" xmlns="" id="{BE204540-3726-4E18-ABFC-0D8E83A2D7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" y="3"/>
            <a:ext cx="12191998" cy="6857998"/>
          </a:xfrm>
          <a:custGeom>
            <a:avLst/>
            <a:gdLst>
              <a:gd name="connsiteX0" fmla="*/ 11515963 w 12191998"/>
              <a:gd name="connsiteY0" fmla="*/ 6660309 h 6857998"/>
              <a:gd name="connsiteX1" fmla="*/ 11531708 w 12191998"/>
              <a:gd name="connsiteY1" fmla="*/ 6660711 h 6857998"/>
              <a:gd name="connsiteX2" fmla="*/ 11531708 w 12191998"/>
              <a:gd name="connsiteY2" fmla="*/ 6677416 h 6857998"/>
              <a:gd name="connsiteX3" fmla="*/ 11523675 w 12191998"/>
              <a:gd name="connsiteY3" fmla="*/ 6680824 h 6857998"/>
              <a:gd name="connsiteX4" fmla="*/ 11523705 w 12191998"/>
              <a:gd name="connsiteY4" fmla="*/ 6680774 h 6857998"/>
              <a:gd name="connsiteX5" fmla="*/ 11515561 w 12191998"/>
              <a:gd name="connsiteY5" fmla="*/ 6677416 h 6857998"/>
              <a:gd name="connsiteX6" fmla="*/ 11515561 w 12191998"/>
              <a:gd name="connsiteY6" fmla="*/ 6660711 h 6857998"/>
              <a:gd name="connsiteX7" fmla="*/ 11515963 w 12191998"/>
              <a:gd name="connsiteY7" fmla="*/ 6660309 h 6857998"/>
              <a:gd name="connsiteX8" fmla="*/ 11365368 w 12191998"/>
              <a:gd name="connsiteY8" fmla="*/ 6659397 h 6857998"/>
              <a:gd name="connsiteX9" fmla="*/ 11371021 w 12191998"/>
              <a:gd name="connsiteY9" fmla="*/ 6672786 h 6857998"/>
              <a:gd name="connsiteX10" fmla="*/ 11359754 w 12191998"/>
              <a:gd name="connsiteY10" fmla="*/ 6672786 h 6857998"/>
              <a:gd name="connsiteX11" fmla="*/ 11471317 w 12191998"/>
              <a:gd name="connsiteY11" fmla="*/ 6657854 h 6857998"/>
              <a:gd name="connsiteX12" fmla="*/ 11477764 w 12191998"/>
              <a:gd name="connsiteY12" fmla="*/ 6657854 h 6857998"/>
              <a:gd name="connsiteX13" fmla="*/ 11483197 w 12191998"/>
              <a:gd name="connsiteY13" fmla="*/ 6659508 h 6857998"/>
              <a:gd name="connsiteX14" fmla="*/ 11485275 w 12191998"/>
              <a:gd name="connsiteY14" fmla="*/ 6663887 h 6857998"/>
              <a:gd name="connsiteX15" fmla="*/ 11483177 w 12191998"/>
              <a:gd name="connsiteY15" fmla="*/ 6668647 h 6857998"/>
              <a:gd name="connsiteX16" fmla="*/ 11477744 w 12191998"/>
              <a:gd name="connsiteY16" fmla="*/ 6670471 h 6857998"/>
              <a:gd name="connsiteX17" fmla="*/ 11471297 w 12191998"/>
              <a:gd name="connsiteY17" fmla="*/ 6670471 h 6857998"/>
              <a:gd name="connsiteX18" fmla="*/ 11607584 w 12191998"/>
              <a:gd name="connsiteY18" fmla="*/ 6657844 h 6857998"/>
              <a:gd name="connsiteX19" fmla="*/ 11615156 w 12191998"/>
              <a:gd name="connsiteY19" fmla="*/ 6657844 h 6857998"/>
              <a:gd name="connsiteX20" fmla="*/ 11620417 w 12191998"/>
              <a:gd name="connsiteY20" fmla="*/ 6659397 h 6857998"/>
              <a:gd name="connsiteX21" fmla="*/ 11621392 w 12191998"/>
              <a:gd name="connsiteY21" fmla="*/ 6660369 h 6857998"/>
              <a:gd name="connsiteX22" fmla="*/ 11620417 w 12191998"/>
              <a:gd name="connsiteY22" fmla="*/ 6667675 h 6857998"/>
              <a:gd name="connsiteX23" fmla="*/ 11615156 w 12191998"/>
              <a:gd name="connsiteY23" fmla="*/ 6669238 h 6857998"/>
              <a:gd name="connsiteX24" fmla="*/ 11607584 w 12191998"/>
              <a:gd name="connsiteY24" fmla="*/ 6669238 h 6857998"/>
              <a:gd name="connsiteX25" fmla="*/ 11399570 w 12191998"/>
              <a:gd name="connsiteY25" fmla="*/ 6652513 h 6857998"/>
              <a:gd name="connsiteX26" fmla="*/ 11399570 w 12191998"/>
              <a:gd name="connsiteY26" fmla="*/ 6685583 h 6857998"/>
              <a:gd name="connsiteX27" fmla="*/ 11405424 w 12191998"/>
              <a:gd name="connsiteY27" fmla="*/ 6685583 h 6857998"/>
              <a:gd name="connsiteX28" fmla="*/ 11405424 w 12191998"/>
              <a:gd name="connsiteY28" fmla="*/ 6672816 h 6857998"/>
              <a:gd name="connsiteX29" fmla="*/ 11421140 w 12191998"/>
              <a:gd name="connsiteY29" fmla="*/ 6672816 h 6857998"/>
              <a:gd name="connsiteX30" fmla="*/ 11421140 w 12191998"/>
              <a:gd name="connsiteY30" fmla="*/ 6667415 h 6857998"/>
              <a:gd name="connsiteX31" fmla="*/ 11405424 w 12191998"/>
              <a:gd name="connsiteY31" fmla="*/ 6667415 h 6857998"/>
              <a:gd name="connsiteX32" fmla="*/ 11405424 w 12191998"/>
              <a:gd name="connsiteY32" fmla="*/ 6657874 h 6857998"/>
              <a:gd name="connsiteX33" fmla="*/ 11423288 w 12191998"/>
              <a:gd name="connsiteY33" fmla="*/ 6657874 h 6857998"/>
              <a:gd name="connsiteX34" fmla="*/ 11423288 w 12191998"/>
              <a:gd name="connsiteY34" fmla="*/ 6652513 h 6857998"/>
              <a:gd name="connsiteX35" fmla="*/ 11601760 w 12191998"/>
              <a:gd name="connsiteY35" fmla="*/ 6652483 h 6857998"/>
              <a:gd name="connsiteX36" fmla="*/ 11601760 w 12191998"/>
              <a:gd name="connsiteY36" fmla="*/ 6685553 h 6857998"/>
              <a:gd name="connsiteX37" fmla="*/ 11607584 w 12191998"/>
              <a:gd name="connsiteY37" fmla="*/ 6685553 h 6857998"/>
              <a:gd name="connsiteX38" fmla="*/ 11607584 w 12191998"/>
              <a:gd name="connsiteY38" fmla="*/ 6674640 h 6857998"/>
              <a:gd name="connsiteX39" fmla="*/ 11614131 w 12191998"/>
              <a:gd name="connsiteY39" fmla="*/ 6674640 h 6857998"/>
              <a:gd name="connsiteX40" fmla="*/ 11623159 w 12191998"/>
              <a:gd name="connsiteY40" fmla="*/ 6685583 h 6857998"/>
              <a:gd name="connsiteX41" fmla="*/ 11630278 w 12191998"/>
              <a:gd name="connsiteY41" fmla="*/ 6685583 h 6857998"/>
              <a:gd name="connsiteX42" fmla="*/ 11620668 w 12191998"/>
              <a:gd name="connsiteY42" fmla="*/ 6673838 h 6857998"/>
              <a:gd name="connsiteX43" fmla="*/ 11626252 w 12191998"/>
              <a:gd name="connsiteY43" fmla="*/ 6669950 h 6857998"/>
              <a:gd name="connsiteX44" fmla="*/ 11628260 w 12191998"/>
              <a:gd name="connsiteY44" fmla="*/ 6663566 h 6857998"/>
              <a:gd name="connsiteX45" fmla="*/ 11624645 w 12191998"/>
              <a:gd name="connsiteY45" fmla="*/ 6655549 h 6857998"/>
              <a:gd name="connsiteX46" fmla="*/ 11615377 w 12191998"/>
              <a:gd name="connsiteY46" fmla="*/ 6652483 h 6857998"/>
              <a:gd name="connsiteX47" fmla="*/ 11643302 w 12191998"/>
              <a:gd name="connsiteY47" fmla="*/ 6652433 h 6857998"/>
              <a:gd name="connsiteX48" fmla="*/ 11656627 w 12191998"/>
              <a:gd name="connsiteY48" fmla="*/ 6674400 h 6857998"/>
              <a:gd name="connsiteX49" fmla="*/ 11656627 w 12191998"/>
              <a:gd name="connsiteY49" fmla="*/ 6685553 h 6857998"/>
              <a:gd name="connsiteX50" fmla="*/ 11662582 w 12191998"/>
              <a:gd name="connsiteY50" fmla="*/ 6685553 h 6857998"/>
              <a:gd name="connsiteX51" fmla="*/ 11662582 w 12191998"/>
              <a:gd name="connsiteY51" fmla="*/ 6674400 h 6857998"/>
              <a:gd name="connsiteX52" fmla="*/ 11675857 w 12191998"/>
              <a:gd name="connsiteY52" fmla="*/ 6652433 h 6857998"/>
              <a:gd name="connsiteX53" fmla="*/ 11669360 w 12191998"/>
              <a:gd name="connsiteY53" fmla="*/ 6652433 h 6857998"/>
              <a:gd name="connsiteX54" fmla="*/ 11659550 w 12191998"/>
              <a:gd name="connsiteY54" fmla="*/ 6668648 h 6857998"/>
              <a:gd name="connsiteX55" fmla="*/ 11649799 w 12191998"/>
              <a:gd name="connsiteY55" fmla="*/ 6652433 h 6857998"/>
              <a:gd name="connsiteX56" fmla="*/ 11552736 w 12191998"/>
              <a:gd name="connsiteY56" fmla="*/ 6652433 h 6857998"/>
              <a:gd name="connsiteX57" fmla="*/ 11566061 w 12191998"/>
              <a:gd name="connsiteY57" fmla="*/ 6674400 h 6857998"/>
              <a:gd name="connsiteX58" fmla="*/ 11566061 w 12191998"/>
              <a:gd name="connsiteY58" fmla="*/ 6685553 h 6857998"/>
              <a:gd name="connsiteX59" fmla="*/ 11572016 w 12191998"/>
              <a:gd name="connsiteY59" fmla="*/ 6685553 h 6857998"/>
              <a:gd name="connsiteX60" fmla="*/ 11572016 w 12191998"/>
              <a:gd name="connsiteY60" fmla="*/ 6674400 h 6857998"/>
              <a:gd name="connsiteX61" fmla="*/ 11585291 w 12191998"/>
              <a:gd name="connsiteY61" fmla="*/ 6652433 h 6857998"/>
              <a:gd name="connsiteX62" fmla="*/ 11578794 w 12191998"/>
              <a:gd name="connsiteY62" fmla="*/ 6652433 h 6857998"/>
              <a:gd name="connsiteX63" fmla="*/ 11568993 w 12191998"/>
              <a:gd name="connsiteY63" fmla="*/ 6668648 h 6857998"/>
              <a:gd name="connsiteX64" fmla="*/ 11559233 w 12191998"/>
              <a:gd name="connsiteY64" fmla="*/ 6652433 h 6857998"/>
              <a:gd name="connsiteX65" fmla="*/ 11465443 w 12191998"/>
              <a:gd name="connsiteY65" fmla="*/ 6652433 h 6857998"/>
              <a:gd name="connsiteX66" fmla="*/ 11465443 w 12191998"/>
              <a:gd name="connsiteY66" fmla="*/ 6685553 h 6857998"/>
              <a:gd name="connsiteX67" fmla="*/ 11471297 w 12191998"/>
              <a:gd name="connsiteY67" fmla="*/ 6685553 h 6857998"/>
              <a:gd name="connsiteX68" fmla="*/ 11471297 w 12191998"/>
              <a:gd name="connsiteY68" fmla="*/ 6675863 h 6857998"/>
              <a:gd name="connsiteX69" fmla="*/ 11477111 w 12191998"/>
              <a:gd name="connsiteY69" fmla="*/ 6675863 h 6857998"/>
              <a:gd name="connsiteX70" fmla="*/ 11487203 w 12191998"/>
              <a:gd name="connsiteY70" fmla="*/ 6672596 h 6857998"/>
              <a:gd name="connsiteX71" fmla="*/ 11491059 w 12191998"/>
              <a:gd name="connsiteY71" fmla="*/ 6663877 h 6857998"/>
              <a:gd name="connsiteX72" fmla="*/ 11487454 w 12191998"/>
              <a:gd name="connsiteY72" fmla="*/ 6655600 h 6857998"/>
              <a:gd name="connsiteX73" fmla="*/ 11477935 w 12191998"/>
              <a:gd name="connsiteY73" fmla="*/ 6652433 h 6857998"/>
              <a:gd name="connsiteX74" fmla="*/ 11362636 w 12191998"/>
              <a:gd name="connsiteY74" fmla="*/ 6652242 h 6857998"/>
              <a:gd name="connsiteX75" fmla="*/ 11348096 w 12191998"/>
              <a:gd name="connsiteY75" fmla="*/ 6685553 h 6857998"/>
              <a:gd name="connsiteX76" fmla="*/ 11354382 w 12191998"/>
              <a:gd name="connsiteY76" fmla="*/ 6685553 h 6857998"/>
              <a:gd name="connsiteX77" fmla="*/ 11357465 w 12191998"/>
              <a:gd name="connsiteY77" fmla="*/ 6678197 h 6857998"/>
              <a:gd name="connsiteX78" fmla="*/ 11373270 w 12191998"/>
              <a:gd name="connsiteY78" fmla="*/ 6678197 h 6857998"/>
              <a:gd name="connsiteX79" fmla="*/ 11376393 w 12191998"/>
              <a:gd name="connsiteY79" fmla="*/ 6685553 h 6857998"/>
              <a:gd name="connsiteX80" fmla="*/ 11382639 w 12191998"/>
              <a:gd name="connsiteY80" fmla="*/ 6685553 h 6857998"/>
              <a:gd name="connsiteX81" fmla="*/ 11368149 w 12191998"/>
              <a:gd name="connsiteY81" fmla="*/ 6652242 h 6857998"/>
              <a:gd name="connsiteX82" fmla="*/ 11523633 w 12191998"/>
              <a:gd name="connsiteY82" fmla="*/ 6651733 h 6857998"/>
              <a:gd name="connsiteX83" fmla="*/ 11511384 w 12191998"/>
              <a:gd name="connsiteY83" fmla="*/ 6656873 h 6857998"/>
              <a:gd name="connsiteX84" fmla="*/ 11506363 w 12191998"/>
              <a:gd name="connsiteY84" fmla="*/ 6669039 h 6857998"/>
              <a:gd name="connsiteX85" fmla="*/ 11511514 w 12191998"/>
              <a:gd name="connsiteY85" fmla="*/ 6681376 h 6857998"/>
              <a:gd name="connsiteX86" fmla="*/ 11536066 w 12191998"/>
              <a:gd name="connsiteY86" fmla="*/ 6681248 h 6857998"/>
              <a:gd name="connsiteX87" fmla="*/ 11535936 w 12191998"/>
              <a:gd name="connsiteY87" fmla="*/ 6656743 h 6857998"/>
              <a:gd name="connsiteX88" fmla="*/ 11523633 w 12191998"/>
              <a:gd name="connsiteY88" fmla="*/ 6651733 h 6857998"/>
              <a:gd name="connsiteX89" fmla="*/ 11365378 w 12191998"/>
              <a:gd name="connsiteY89" fmla="*/ 6645509 h 6857998"/>
              <a:gd name="connsiteX90" fmla="*/ 11367386 w 12191998"/>
              <a:gd name="connsiteY90" fmla="*/ 6646581 h 6857998"/>
              <a:gd name="connsiteX91" fmla="*/ 11367386 w 12191998"/>
              <a:gd name="connsiteY91" fmla="*/ 6648916 h 6857998"/>
              <a:gd name="connsiteX92" fmla="*/ 11365378 w 12191998"/>
              <a:gd name="connsiteY92" fmla="*/ 6649988 h 6857998"/>
              <a:gd name="connsiteX93" fmla="*/ 11363430 w 12191998"/>
              <a:gd name="connsiteY93" fmla="*/ 6648916 h 6857998"/>
              <a:gd name="connsiteX94" fmla="*/ 11363430 w 12191998"/>
              <a:gd name="connsiteY94" fmla="*/ 6646581 h 6857998"/>
              <a:gd name="connsiteX95" fmla="*/ 11365378 w 12191998"/>
              <a:gd name="connsiteY95" fmla="*/ 6645509 h 6857998"/>
              <a:gd name="connsiteX96" fmla="*/ 11361431 w 12191998"/>
              <a:gd name="connsiteY96" fmla="*/ 6644045 h 6857998"/>
              <a:gd name="connsiteX97" fmla="*/ 11359965 w 12191998"/>
              <a:gd name="connsiteY97" fmla="*/ 6647743 h 6857998"/>
              <a:gd name="connsiteX98" fmla="*/ 11361431 w 12191998"/>
              <a:gd name="connsiteY98" fmla="*/ 6651451 h 6857998"/>
              <a:gd name="connsiteX99" fmla="*/ 11369334 w 12191998"/>
              <a:gd name="connsiteY99" fmla="*/ 6651451 h 6857998"/>
              <a:gd name="connsiteX100" fmla="*/ 11369334 w 12191998"/>
              <a:gd name="connsiteY100" fmla="*/ 6644045 h 6857998"/>
              <a:gd name="connsiteX101" fmla="*/ 11361431 w 12191998"/>
              <a:gd name="connsiteY101" fmla="*/ 6644045 h 6857998"/>
              <a:gd name="connsiteX102" fmla="*/ 11528686 w 12191998"/>
              <a:gd name="connsiteY102" fmla="*/ 6642011 h 6857998"/>
              <a:gd name="connsiteX103" fmla="*/ 11526175 w 12191998"/>
              <a:gd name="connsiteY103" fmla="*/ 6643063 h 6857998"/>
              <a:gd name="connsiteX104" fmla="*/ 11526035 w 12191998"/>
              <a:gd name="connsiteY104" fmla="*/ 6643203 h 6857998"/>
              <a:gd name="connsiteX105" fmla="*/ 11526175 w 12191998"/>
              <a:gd name="connsiteY105" fmla="*/ 6647934 h 6857998"/>
              <a:gd name="connsiteX106" fmla="*/ 11531196 w 12191998"/>
              <a:gd name="connsiteY106" fmla="*/ 6647934 h 6857998"/>
              <a:gd name="connsiteX107" fmla="*/ 11531246 w 12191998"/>
              <a:gd name="connsiteY107" fmla="*/ 6647882 h 6857998"/>
              <a:gd name="connsiteX108" fmla="*/ 11531196 w 12191998"/>
              <a:gd name="connsiteY108" fmla="*/ 6643063 h 6857998"/>
              <a:gd name="connsiteX109" fmla="*/ 11528655 w 12191998"/>
              <a:gd name="connsiteY109" fmla="*/ 6642061 h 6857998"/>
              <a:gd name="connsiteX110" fmla="*/ 11518533 w 12191998"/>
              <a:gd name="connsiteY110" fmla="*/ 6642011 h 6857998"/>
              <a:gd name="connsiteX111" fmla="*/ 11516023 w 12191998"/>
              <a:gd name="connsiteY111" fmla="*/ 6643063 h 6857998"/>
              <a:gd name="connsiteX112" fmla="*/ 11515882 w 12191998"/>
              <a:gd name="connsiteY112" fmla="*/ 6643203 h 6857998"/>
              <a:gd name="connsiteX113" fmla="*/ 11516023 w 12191998"/>
              <a:gd name="connsiteY113" fmla="*/ 6647934 h 6857998"/>
              <a:gd name="connsiteX114" fmla="*/ 11521044 w 12191998"/>
              <a:gd name="connsiteY114" fmla="*/ 6647934 h 6857998"/>
              <a:gd name="connsiteX115" fmla="*/ 11521094 w 12191998"/>
              <a:gd name="connsiteY115" fmla="*/ 6647882 h 6857998"/>
              <a:gd name="connsiteX116" fmla="*/ 11521044 w 12191998"/>
              <a:gd name="connsiteY116" fmla="*/ 6643063 h 6857998"/>
              <a:gd name="connsiteX117" fmla="*/ 11518503 w 12191998"/>
              <a:gd name="connsiteY117" fmla="*/ 6642061 h 6857998"/>
              <a:gd name="connsiteX118" fmla="*/ 10976109 w 12191998"/>
              <a:gd name="connsiteY118" fmla="*/ 6427326 h 6857998"/>
              <a:gd name="connsiteX119" fmla="*/ 10943811 w 12191998"/>
              <a:gd name="connsiteY119" fmla="*/ 6630260 h 6857998"/>
              <a:gd name="connsiteX120" fmla="*/ 10866195 w 12191998"/>
              <a:gd name="connsiteY120" fmla="*/ 6665838 h 6857998"/>
              <a:gd name="connsiteX121" fmla="*/ 10956034 w 12191998"/>
              <a:gd name="connsiteY121" fmla="*/ 6423847 h 6857998"/>
              <a:gd name="connsiteX122" fmla="*/ 10957923 w 12191998"/>
              <a:gd name="connsiteY122" fmla="*/ 6426133 h 6857998"/>
              <a:gd name="connsiteX123" fmla="*/ 10851387 w 12191998"/>
              <a:gd name="connsiteY123" fmla="*/ 6657291 h 6857998"/>
              <a:gd name="connsiteX124" fmla="*/ 10848505 w 12191998"/>
              <a:gd name="connsiteY124" fmla="*/ 6657192 h 6857998"/>
              <a:gd name="connsiteX125" fmla="*/ 10807958 w 12191998"/>
              <a:gd name="connsiteY125" fmla="*/ 6549663 h 6857998"/>
              <a:gd name="connsiteX126" fmla="*/ 11734579 w 12191998"/>
              <a:gd name="connsiteY126" fmla="*/ 6423748 h 6857998"/>
              <a:gd name="connsiteX127" fmla="*/ 11806431 w 12191998"/>
              <a:gd name="connsiteY127" fmla="*/ 6526110 h 6857998"/>
              <a:gd name="connsiteX128" fmla="*/ 11806431 w 12191998"/>
              <a:gd name="connsiteY128" fmla="*/ 6596868 h 6857998"/>
              <a:gd name="connsiteX129" fmla="*/ 11827599 w 12191998"/>
              <a:gd name="connsiteY129" fmla="*/ 6596868 h 6857998"/>
              <a:gd name="connsiteX130" fmla="*/ 11827599 w 12191998"/>
              <a:gd name="connsiteY130" fmla="*/ 6526110 h 6857998"/>
              <a:gd name="connsiteX131" fmla="*/ 11899450 w 12191998"/>
              <a:gd name="connsiteY131" fmla="*/ 6423748 h 6857998"/>
              <a:gd name="connsiteX132" fmla="*/ 11875102 w 12191998"/>
              <a:gd name="connsiteY132" fmla="*/ 6423748 h 6857998"/>
              <a:gd name="connsiteX133" fmla="*/ 11819549 w 12191998"/>
              <a:gd name="connsiteY133" fmla="*/ 6503948 h 6857998"/>
              <a:gd name="connsiteX134" fmla="*/ 11814679 w 12191998"/>
              <a:gd name="connsiteY134" fmla="*/ 6503948 h 6857998"/>
              <a:gd name="connsiteX135" fmla="*/ 11758927 w 12191998"/>
              <a:gd name="connsiteY135" fmla="*/ 6423748 h 6857998"/>
              <a:gd name="connsiteX136" fmla="*/ 11539794 w 12191998"/>
              <a:gd name="connsiteY136" fmla="*/ 6423748 h 6857998"/>
              <a:gd name="connsiteX137" fmla="*/ 11539794 w 12191998"/>
              <a:gd name="connsiteY137" fmla="*/ 6596868 h 6857998"/>
              <a:gd name="connsiteX138" fmla="*/ 11561061 w 12191998"/>
              <a:gd name="connsiteY138" fmla="*/ 6596868 h 6857998"/>
              <a:gd name="connsiteX139" fmla="*/ 11561061 w 12191998"/>
              <a:gd name="connsiteY139" fmla="*/ 6446307 h 6857998"/>
              <a:gd name="connsiteX140" fmla="*/ 11565037 w 12191998"/>
              <a:gd name="connsiteY140" fmla="*/ 6442332 h 6857998"/>
              <a:gd name="connsiteX141" fmla="*/ 11634305 w 12191998"/>
              <a:gd name="connsiteY141" fmla="*/ 6442332 h 6857998"/>
              <a:gd name="connsiteX142" fmla="*/ 11665709 w 12191998"/>
              <a:gd name="connsiteY142" fmla="*/ 6453264 h 6857998"/>
              <a:gd name="connsiteX143" fmla="*/ 11674156 w 12191998"/>
              <a:gd name="connsiteY143" fmla="*/ 6474034 h 6857998"/>
              <a:gd name="connsiteX144" fmla="*/ 11640069 w 12191998"/>
              <a:gd name="connsiteY144" fmla="*/ 6505935 h 6857998"/>
              <a:gd name="connsiteX145" fmla="*/ 11579546 w 12191998"/>
              <a:gd name="connsiteY145" fmla="*/ 6505935 h 6857998"/>
              <a:gd name="connsiteX146" fmla="*/ 11579546 w 12191998"/>
              <a:gd name="connsiteY146" fmla="*/ 6524519 h 6857998"/>
              <a:gd name="connsiteX147" fmla="*/ 11627348 w 12191998"/>
              <a:gd name="connsiteY147" fmla="*/ 6524519 h 6857998"/>
              <a:gd name="connsiteX148" fmla="*/ 11676839 w 12191998"/>
              <a:gd name="connsiteY148" fmla="*/ 6596868 h 6857998"/>
              <a:gd name="connsiteX149" fmla="*/ 11701088 w 12191998"/>
              <a:gd name="connsiteY149" fmla="*/ 6596868 h 6857998"/>
              <a:gd name="connsiteX150" fmla="*/ 11649609 w 12191998"/>
              <a:gd name="connsiteY150" fmla="*/ 6523029 h 6857998"/>
              <a:gd name="connsiteX151" fmla="*/ 11651000 w 12191998"/>
              <a:gd name="connsiteY151" fmla="*/ 6522731 h 6857998"/>
              <a:gd name="connsiteX152" fmla="*/ 11655572 w 12191998"/>
              <a:gd name="connsiteY152" fmla="*/ 6521637 h 6857998"/>
              <a:gd name="connsiteX153" fmla="*/ 11695225 w 12191998"/>
              <a:gd name="connsiteY153" fmla="*/ 6474233 h 6857998"/>
              <a:gd name="connsiteX154" fmla="*/ 11682206 w 12191998"/>
              <a:gd name="connsiteY154" fmla="*/ 6440941 h 6857998"/>
              <a:gd name="connsiteX155" fmla="*/ 11634305 w 12191998"/>
              <a:gd name="connsiteY155" fmla="*/ 6423748 h 6857998"/>
              <a:gd name="connsiteX156" fmla="*/ 11347692 w 12191998"/>
              <a:gd name="connsiteY156" fmla="*/ 6423748 h 6857998"/>
              <a:gd name="connsiteX157" fmla="*/ 11347692 w 12191998"/>
              <a:gd name="connsiteY157" fmla="*/ 6596868 h 6857998"/>
              <a:gd name="connsiteX158" fmla="*/ 11368959 w 12191998"/>
              <a:gd name="connsiteY158" fmla="*/ 6596868 h 6857998"/>
              <a:gd name="connsiteX159" fmla="*/ 11368959 w 12191998"/>
              <a:gd name="connsiteY159" fmla="*/ 6528395 h 6857998"/>
              <a:gd name="connsiteX160" fmla="*/ 11372935 w 12191998"/>
              <a:gd name="connsiteY160" fmla="*/ 6524420 h 6857998"/>
              <a:gd name="connsiteX161" fmla="*/ 11461681 w 12191998"/>
              <a:gd name="connsiteY161" fmla="*/ 6524420 h 6857998"/>
              <a:gd name="connsiteX162" fmla="*/ 11461681 w 12191998"/>
              <a:gd name="connsiteY162" fmla="*/ 6505836 h 6857998"/>
              <a:gd name="connsiteX163" fmla="*/ 11372935 w 12191998"/>
              <a:gd name="connsiteY163" fmla="*/ 6505836 h 6857998"/>
              <a:gd name="connsiteX164" fmla="*/ 11368959 w 12191998"/>
              <a:gd name="connsiteY164" fmla="*/ 6501861 h 6857998"/>
              <a:gd name="connsiteX165" fmla="*/ 11368959 w 12191998"/>
              <a:gd name="connsiteY165" fmla="*/ 6447798 h 6857998"/>
              <a:gd name="connsiteX166" fmla="*/ 11372935 w 12191998"/>
              <a:gd name="connsiteY166" fmla="*/ 6443823 h 6857998"/>
              <a:gd name="connsiteX167" fmla="*/ 11482650 w 12191998"/>
              <a:gd name="connsiteY167" fmla="*/ 6443823 h 6857998"/>
              <a:gd name="connsiteX168" fmla="*/ 11482650 w 12191998"/>
              <a:gd name="connsiteY168" fmla="*/ 6423748 h 6857998"/>
              <a:gd name="connsiteX169" fmla="*/ 11196336 w 12191998"/>
              <a:gd name="connsiteY169" fmla="*/ 6423748 h 6857998"/>
              <a:gd name="connsiteX170" fmla="*/ 11116633 w 12191998"/>
              <a:gd name="connsiteY170" fmla="*/ 6596868 h 6857998"/>
              <a:gd name="connsiteX171" fmla="*/ 11138497 w 12191998"/>
              <a:gd name="connsiteY171" fmla="*/ 6596868 h 6857998"/>
              <a:gd name="connsiteX172" fmla="*/ 11202895 w 12191998"/>
              <a:gd name="connsiteY172" fmla="*/ 6452370 h 6857998"/>
              <a:gd name="connsiteX173" fmla="*/ 11208758 w 12191998"/>
              <a:gd name="connsiteY173" fmla="*/ 6452370 h 6857998"/>
              <a:gd name="connsiteX174" fmla="*/ 11242249 w 12191998"/>
              <a:gd name="connsiteY174" fmla="*/ 6526308 h 6857998"/>
              <a:gd name="connsiteX175" fmla="*/ 11190274 w 12191998"/>
              <a:gd name="connsiteY175" fmla="*/ 6526308 h 6857998"/>
              <a:gd name="connsiteX176" fmla="*/ 11182025 w 12191998"/>
              <a:gd name="connsiteY176" fmla="*/ 6544892 h 6857998"/>
              <a:gd name="connsiteX177" fmla="*/ 11250399 w 12191998"/>
              <a:gd name="connsiteY177" fmla="*/ 6544892 h 6857998"/>
              <a:gd name="connsiteX178" fmla="*/ 11273355 w 12191998"/>
              <a:gd name="connsiteY178" fmla="*/ 6596868 h 6857998"/>
              <a:gd name="connsiteX179" fmla="*/ 11296511 w 12191998"/>
              <a:gd name="connsiteY179" fmla="*/ 6596868 h 6857998"/>
              <a:gd name="connsiteX180" fmla="*/ 11216908 w 12191998"/>
              <a:gd name="connsiteY180" fmla="*/ 6423748 h 6857998"/>
              <a:gd name="connsiteX181" fmla="*/ 10943115 w 12191998"/>
              <a:gd name="connsiteY181" fmla="*/ 6408543 h 6857998"/>
              <a:gd name="connsiteX182" fmla="*/ 10945003 w 12191998"/>
              <a:gd name="connsiteY182" fmla="*/ 6410828 h 6857998"/>
              <a:gd name="connsiteX183" fmla="*/ 10787883 w 12191998"/>
              <a:gd name="connsiteY183" fmla="*/ 6544396 h 6857998"/>
              <a:gd name="connsiteX184" fmla="*/ 10834294 w 12191998"/>
              <a:gd name="connsiteY184" fmla="*/ 6667627 h 6857998"/>
              <a:gd name="connsiteX185" fmla="*/ 10721199 w 12191998"/>
              <a:gd name="connsiteY185" fmla="*/ 6612272 h 6857998"/>
              <a:gd name="connsiteX186" fmla="*/ 10684727 w 12191998"/>
              <a:gd name="connsiteY186" fmla="*/ 6491724 h 6857998"/>
              <a:gd name="connsiteX187" fmla="*/ 10769896 w 12191998"/>
              <a:gd name="connsiteY187" fmla="*/ 6535252 h 6857998"/>
              <a:gd name="connsiteX188" fmla="*/ 10783709 w 12191998"/>
              <a:gd name="connsiteY188" fmla="*/ 6523526 h 6857998"/>
              <a:gd name="connsiteX189" fmla="*/ 10697348 w 12191998"/>
              <a:gd name="connsiteY189" fmla="*/ 6479401 h 6857998"/>
              <a:gd name="connsiteX190" fmla="*/ 10697746 w 12191998"/>
              <a:gd name="connsiteY190" fmla="*/ 6476519 h 6857998"/>
              <a:gd name="connsiteX191" fmla="*/ 10842729 w 12191998"/>
              <a:gd name="connsiteY191" fmla="*/ 6352120 h 6857998"/>
              <a:gd name="connsiteX192" fmla="*/ 10944705 w 12191998"/>
              <a:gd name="connsiteY192" fmla="*/ 6390456 h 6857998"/>
              <a:gd name="connsiteX193" fmla="*/ 10691584 w 12191998"/>
              <a:gd name="connsiteY193" fmla="*/ 6460519 h 6857998"/>
              <a:gd name="connsiteX194" fmla="*/ 10739187 w 12191998"/>
              <a:gd name="connsiteY194" fmla="*/ 6389661 h 6857998"/>
              <a:gd name="connsiteX195" fmla="*/ 10842729 w 12191998"/>
              <a:gd name="connsiteY195" fmla="*/ 6352120 h 6857998"/>
              <a:gd name="connsiteX196" fmla="*/ 10855623 w 12191998"/>
              <a:gd name="connsiteY196" fmla="*/ 6335536 h 6857998"/>
              <a:gd name="connsiteX197" fmla="*/ 10728156 w 12191998"/>
              <a:gd name="connsiteY197" fmla="*/ 6376642 h 6857998"/>
              <a:gd name="connsiteX198" fmla="*/ 10708180 w 12191998"/>
              <a:gd name="connsiteY198" fmla="*/ 6623303 h 6857998"/>
              <a:gd name="connsiteX199" fmla="*/ 10954842 w 12191998"/>
              <a:gd name="connsiteY199" fmla="*/ 6643279 h 6857998"/>
              <a:gd name="connsiteX200" fmla="*/ 10974817 w 12191998"/>
              <a:gd name="connsiteY200" fmla="*/ 6396617 h 6857998"/>
              <a:gd name="connsiteX201" fmla="*/ 10855623 w 12191998"/>
              <a:gd name="connsiteY201" fmla="*/ 6335536 h 6857998"/>
              <a:gd name="connsiteX202" fmla="*/ 0 w 12191998"/>
              <a:gd name="connsiteY202" fmla="*/ 0 h 6857998"/>
              <a:gd name="connsiteX203" fmla="*/ 12191998 w 12191998"/>
              <a:gd name="connsiteY203" fmla="*/ 0 h 6857998"/>
              <a:gd name="connsiteX204" fmla="*/ 12191998 w 12191998"/>
              <a:gd name="connsiteY204" fmla="*/ 6857998 h 6857998"/>
              <a:gd name="connsiteX205" fmla="*/ 0 w 12191998"/>
              <a:gd name="connsiteY20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12191998" h="6857998">
                <a:moveTo>
                  <a:pt x="11515963" y="6660309"/>
                </a:moveTo>
                <a:cubicBezTo>
                  <a:pt x="11520421" y="6656081"/>
                  <a:pt x="11527471" y="6656261"/>
                  <a:pt x="11531708" y="6660711"/>
                </a:cubicBezTo>
                <a:cubicBezTo>
                  <a:pt x="11536066" y="6665429"/>
                  <a:pt x="11536066" y="6672698"/>
                  <a:pt x="11531708" y="6677416"/>
                </a:cubicBezTo>
                <a:cubicBezTo>
                  <a:pt x="11529640" y="6679641"/>
                  <a:pt x="11526718" y="6680880"/>
                  <a:pt x="11523675" y="6680824"/>
                </a:cubicBezTo>
                <a:lnTo>
                  <a:pt x="11523705" y="6680774"/>
                </a:lnTo>
                <a:cubicBezTo>
                  <a:pt x="11520632" y="6680869"/>
                  <a:pt x="11517670" y="6679647"/>
                  <a:pt x="11515561" y="6677416"/>
                </a:cubicBezTo>
                <a:cubicBezTo>
                  <a:pt x="11511203" y="6672698"/>
                  <a:pt x="11511203" y="6665429"/>
                  <a:pt x="11515561" y="6660711"/>
                </a:cubicBezTo>
                <a:cubicBezTo>
                  <a:pt x="11515692" y="6660574"/>
                  <a:pt x="11515822" y="6660439"/>
                  <a:pt x="11515963" y="6660309"/>
                </a:cubicBezTo>
                <a:close/>
                <a:moveTo>
                  <a:pt x="11365368" y="6659397"/>
                </a:moveTo>
                <a:lnTo>
                  <a:pt x="11371021" y="6672786"/>
                </a:lnTo>
                <a:lnTo>
                  <a:pt x="11359754" y="6672786"/>
                </a:lnTo>
                <a:close/>
                <a:moveTo>
                  <a:pt x="11471317" y="6657854"/>
                </a:moveTo>
                <a:lnTo>
                  <a:pt x="11477764" y="6657854"/>
                </a:lnTo>
                <a:cubicBezTo>
                  <a:pt x="11479712" y="6657761"/>
                  <a:pt x="11481630" y="6658345"/>
                  <a:pt x="11483197" y="6659508"/>
                </a:cubicBezTo>
                <a:cubicBezTo>
                  <a:pt x="11484552" y="6660551"/>
                  <a:pt x="11485326" y="6662180"/>
                  <a:pt x="11485275" y="6663887"/>
                </a:cubicBezTo>
                <a:cubicBezTo>
                  <a:pt x="11485326" y="6665707"/>
                  <a:pt x="11484552" y="6667453"/>
                  <a:pt x="11483177" y="6668647"/>
                </a:cubicBezTo>
                <a:cubicBezTo>
                  <a:pt x="11481660" y="6669911"/>
                  <a:pt x="11479722" y="6670561"/>
                  <a:pt x="11477744" y="6670471"/>
                </a:cubicBezTo>
                <a:lnTo>
                  <a:pt x="11471297" y="6670471"/>
                </a:lnTo>
                <a:close/>
                <a:moveTo>
                  <a:pt x="11607584" y="6657844"/>
                </a:moveTo>
                <a:lnTo>
                  <a:pt x="11615156" y="6657844"/>
                </a:lnTo>
                <a:cubicBezTo>
                  <a:pt x="11617033" y="6657761"/>
                  <a:pt x="11618891" y="6658308"/>
                  <a:pt x="11620417" y="6659397"/>
                </a:cubicBezTo>
                <a:cubicBezTo>
                  <a:pt x="11620779" y="6659677"/>
                  <a:pt x="11621110" y="6660004"/>
                  <a:pt x="11621392" y="6660369"/>
                </a:cubicBezTo>
                <a:cubicBezTo>
                  <a:pt x="11623149" y="6662655"/>
                  <a:pt x="11622707" y="6665926"/>
                  <a:pt x="11620417" y="6667675"/>
                </a:cubicBezTo>
                <a:cubicBezTo>
                  <a:pt x="11618891" y="6668767"/>
                  <a:pt x="11617033" y="6669319"/>
                  <a:pt x="11615156" y="6669238"/>
                </a:cubicBezTo>
                <a:lnTo>
                  <a:pt x="11607584" y="6669238"/>
                </a:lnTo>
                <a:close/>
                <a:moveTo>
                  <a:pt x="11399570" y="6652513"/>
                </a:moveTo>
                <a:lnTo>
                  <a:pt x="11399570" y="6685583"/>
                </a:lnTo>
                <a:lnTo>
                  <a:pt x="11405424" y="6685583"/>
                </a:lnTo>
                <a:lnTo>
                  <a:pt x="11405424" y="6672816"/>
                </a:lnTo>
                <a:lnTo>
                  <a:pt x="11421140" y="6672816"/>
                </a:lnTo>
                <a:lnTo>
                  <a:pt x="11421140" y="6667415"/>
                </a:lnTo>
                <a:lnTo>
                  <a:pt x="11405424" y="6667415"/>
                </a:lnTo>
                <a:lnTo>
                  <a:pt x="11405424" y="6657874"/>
                </a:lnTo>
                <a:lnTo>
                  <a:pt x="11423288" y="6657874"/>
                </a:lnTo>
                <a:lnTo>
                  <a:pt x="11423288" y="6652513"/>
                </a:lnTo>
                <a:close/>
                <a:moveTo>
                  <a:pt x="11601760" y="6652483"/>
                </a:moveTo>
                <a:lnTo>
                  <a:pt x="11601760" y="6685553"/>
                </a:lnTo>
                <a:lnTo>
                  <a:pt x="11607584" y="6685553"/>
                </a:lnTo>
                <a:lnTo>
                  <a:pt x="11607584" y="6674640"/>
                </a:lnTo>
                <a:lnTo>
                  <a:pt x="11614131" y="6674640"/>
                </a:lnTo>
                <a:lnTo>
                  <a:pt x="11623159" y="6685583"/>
                </a:lnTo>
                <a:lnTo>
                  <a:pt x="11630278" y="6685583"/>
                </a:lnTo>
                <a:lnTo>
                  <a:pt x="11620668" y="6673838"/>
                </a:lnTo>
                <a:cubicBezTo>
                  <a:pt x="11622898" y="6673166"/>
                  <a:pt x="11624846" y="6671804"/>
                  <a:pt x="11626252" y="6669950"/>
                </a:cubicBezTo>
                <a:cubicBezTo>
                  <a:pt x="11627607" y="6668101"/>
                  <a:pt x="11628310" y="6665857"/>
                  <a:pt x="11628260" y="6663566"/>
                </a:cubicBezTo>
                <a:cubicBezTo>
                  <a:pt x="11628360" y="6660481"/>
                  <a:pt x="11627025" y="6657523"/>
                  <a:pt x="11624645" y="6655549"/>
                </a:cubicBezTo>
                <a:cubicBezTo>
                  <a:pt x="11622034" y="6653424"/>
                  <a:pt x="11618741" y="6652332"/>
                  <a:pt x="11615377" y="6652483"/>
                </a:cubicBezTo>
                <a:close/>
                <a:moveTo>
                  <a:pt x="11643302" y="6652433"/>
                </a:moveTo>
                <a:lnTo>
                  <a:pt x="11656627" y="6674400"/>
                </a:lnTo>
                <a:lnTo>
                  <a:pt x="11656627" y="6685553"/>
                </a:lnTo>
                <a:lnTo>
                  <a:pt x="11662582" y="6685553"/>
                </a:lnTo>
                <a:lnTo>
                  <a:pt x="11662582" y="6674400"/>
                </a:lnTo>
                <a:lnTo>
                  <a:pt x="11675857" y="6652433"/>
                </a:lnTo>
                <a:lnTo>
                  <a:pt x="11669360" y="6652433"/>
                </a:lnTo>
                <a:lnTo>
                  <a:pt x="11659550" y="6668648"/>
                </a:lnTo>
                <a:lnTo>
                  <a:pt x="11649799" y="6652433"/>
                </a:lnTo>
                <a:close/>
                <a:moveTo>
                  <a:pt x="11552736" y="6652433"/>
                </a:moveTo>
                <a:lnTo>
                  <a:pt x="11566061" y="6674400"/>
                </a:lnTo>
                <a:lnTo>
                  <a:pt x="11566061" y="6685553"/>
                </a:lnTo>
                <a:lnTo>
                  <a:pt x="11572016" y="6685553"/>
                </a:lnTo>
                <a:lnTo>
                  <a:pt x="11572016" y="6674400"/>
                </a:lnTo>
                <a:lnTo>
                  <a:pt x="11585291" y="6652433"/>
                </a:lnTo>
                <a:lnTo>
                  <a:pt x="11578794" y="6652433"/>
                </a:lnTo>
                <a:lnTo>
                  <a:pt x="11568993" y="6668648"/>
                </a:lnTo>
                <a:lnTo>
                  <a:pt x="11559233" y="6652433"/>
                </a:lnTo>
                <a:close/>
                <a:moveTo>
                  <a:pt x="11465443" y="6652433"/>
                </a:moveTo>
                <a:lnTo>
                  <a:pt x="11465443" y="6685553"/>
                </a:lnTo>
                <a:lnTo>
                  <a:pt x="11471297" y="6685553"/>
                </a:lnTo>
                <a:lnTo>
                  <a:pt x="11471297" y="6675863"/>
                </a:lnTo>
                <a:lnTo>
                  <a:pt x="11477111" y="6675863"/>
                </a:lnTo>
                <a:cubicBezTo>
                  <a:pt x="11481339" y="6675856"/>
                  <a:pt x="11484703" y="6674767"/>
                  <a:pt x="11487203" y="6672596"/>
                </a:cubicBezTo>
                <a:cubicBezTo>
                  <a:pt x="11489764" y="6670438"/>
                  <a:pt x="11491190" y="6667221"/>
                  <a:pt x="11491059" y="6663877"/>
                </a:cubicBezTo>
                <a:cubicBezTo>
                  <a:pt x="11491160" y="6660717"/>
                  <a:pt x="11489844" y="6657678"/>
                  <a:pt x="11487454" y="6655600"/>
                </a:cubicBezTo>
                <a:cubicBezTo>
                  <a:pt x="11484783" y="6653397"/>
                  <a:pt x="11481389" y="6652268"/>
                  <a:pt x="11477935" y="6652433"/>
                </a:cubicBezTo>
                <a:close/>
                <a:moveTo>
                  <a:pt x="11362636" y="6652242"/>
                </a:moveTo>
                <a:lnTo>
                  <a:pt x="11348096" y="6685553"/>
                </a:lnTo>
                <a:lnTo>
                  <a:pt x="11354382" y="6685553"/>
                </a:lnTo>
                <a:lnTo>
                  <a:pt x="11357465" y="6678197"/>
                </a:lnTo>
                <a:lnTo>
                  <a:pt x="11373270" y="6678197"/>
                </a:lnTo>
                <a:lnTo>
                  <a:pt x="11376393" y="6685553"/>
                </a:lnTo>
                <a:lnTo>
                  <a:pt x="11382639" y="6685553"/>
                </a:lnTo>
                <a:lnTo>
                  <a:pt x="11368149" y="6652242"/>
                </a:lnTo>
                <a:close/>
                <a:moveTo>
                  <a:pt x="11523633" y="6651733"/>
                </a:moveTo>
                <a:cubicBezTo>
                  <a:pt x="11519191" y="6651757"/>
                  <a:pt x="11514758" y="6653472"/>
                  <a:pt x="11511384" y="6656873"/>
                </a:cubicBezTo>
                <a:cubicBezTo>
                  <a:pt x="11508110" y="6660067"/>
                  <a:pt x="11506293" y="6664467"/>
                  <a:pt x="11506363" y="6669039"/>
                </a:cubicBezTo>
                <a:cubicBezTo>
                  <a:pt x="11506353" y="6673673"/>
                  <a:pt x="11508211" y="6678117"/>
                  <a:pt x="11511514" y="6681376"/>
                </a:cubicBezTo>
                <a:cubicBezTo>
                  <a:pt x="11518333" y="6688107"/>
                  <a:pt x="11529318" y="6688049"/>
                  <a:pt x="11536066" y="6681248"/>
                </a:cubicBezTo>
                <a:cubicBezTo>
                  <a:pt x="11542814" y="6674445"/>
                  <a:pt x="11542754" y="6663475"/>
                  <a:pt x="11535936" y="6656743"/>
                </a:cubicBezTo>
                <a:cubicBezTo>
                  <a:pt x="11532527" y="6653378"/>
                  <a:pt x="11528076" y="6651710"/>
                  <a:pt x="11523633" y="6651733"/>
                </a:cubicBezTo>
                <a:close/>
                <a:moveTo>
                  <a:pt x="11365378" y="6645509"/>
                </a:moveTo>
                <a:cubicBezTo>
                  <a:pt x="11366211" y="6645380"/>
                  <a:pt x="11367034" y="6645817"/>
                  <a:pt x="11367386" y="6646581"/>
                </a:cubicBezTo>
                <a:cubicBezTo>
                  <a:pt x="11367778" y="6647310"/>
                  <a:pt x="11367778" y="6648186"/>
                  <a:pt x="11367386" y="6648916"/>
                </a:cubicBezTo>
                <a:cubicBezTo>
                  <a:pt x="11367024" y="6649676"/>
                  <a:pt x="11366211" y="6650112"/>
                  <a:pt x="11365378" y="6649988"/>
                </a:cubicBezTo>
                <a:cubicBezTo>
                  <a:pt x="11364564" y="6650101"/>
                  <a:pt x="11363771" y="6649664"/>
                  <a:pt x="11363430" y="6648916"/>
                </a:cubicBezTo>
                <a:cubicBezTo>
                  <a:pt x="11363038" y="6648186"/>
                  <a:pt x="11363038" y="6647310"/>
                  <a:pt x="11363430" y="6646581"/>
                </a:cubicBezTo>
                <a:cubicBezTo>
                  <a:pt x="11363771" y="6645829"/>
                  <a:pt x="11364564" y="6645392"/>
                  <a:pt x="11365378" y="6645509"/>
                </a:cubicBezTo>
                <a:close/>
                <a:moveTo>
                  <a:pt x="11361431" y="6644045"/>
                </a:moveTo>
                <a:cubicBezTo>
                  <a:pt x="11360437" y="6645011"/>
                  <a:pt x="11359895" y="6646357"/>
                  <a:pt x="11359965" y="6647743"/>
                </a:cubicBezTo>
                <a:cubicBezTo>
                  <a:pt x="11359905" y="6649130"/>
                  <a:pt x="11360437" y="6650476"/>
                  <a:pt x="11361431" y="6651451"/>
                </a:cubicBezTo>
                <a:cubicBezTo>
                  <a:pt x="11363731" y="6653322"/>
                  <a:pt x="11367034" y="6653322"/>
                  <a:pt x="11369334" y="6651451"/>
                </a:cubicBezTo>
                <a:cubicBezTo>
                  <a:pt x="11371352" y="6649394"/>
                  <a:pt x="11371352" y="6646103"/>
                  <a:pt x="11369334" y="6644045"/>
                </a:cubicBezTo>
                <a:cubicBezTo>
                  <a:pt x="11367034" y="6642164"/>
                  <a:pt x="11363731" y="6642164"/>
                  <a:pt x="11361431" y="6644045"/>
                </a:cubicBezTo>
                <a:close/>
                <a:moveTo>
                  <a:pt x="11528686" y="6642011"/>
                </a:moveTo>
                <a:cubicBezTo>
                  <a:pt x="11527742" y="6642017"/>
                  <a:pt x="11526838" y="6642396"/>
                  <a:pt x="11526175" y="6643063"/>
                </a:cubicBezTo>
                <a:cubicBezTo>
                  <a:pt x="11526125" y="6643108"/>
                  <a:pt x="11526085" y="6643154"/>
                  <a:pt x="11526035" y="6643203"/>
                </a:cubicBezTo>
                <a:cubicBezTo>
                  <a:pt x="11524769" y="6644547"/>
                  <a:pt x="11524830" y="6646665"/>
                  <a:pt x="11526175" y="6647934"/>
                </a:cubicBezTo>
                <a:cubicBezTo>
                  <a:pt x="11527601" y="6649223"/>
                  <a:pt x="11529770" y="6649223"/>
                  <a:pt x="11531196" y="6647934"/>
                </a:cubicBezTo>
                <a:cubicBezTo>
                  <a:pt x="11531216" y="6647917"/>
                  <a:pt x="11531226" y="6647900"/>
                  <a:pt x="11531246" y="6647882"/>
                </a:cubicBezTo>
                <a:cubicBezTo>
                  <a:pt x="11532572" y="6646537"/>
                  <a:pt x="11532542" y="6644379"/>
                  <a:pt x="11531196" y="6643063"/>
                </a:cubicBezTo>
                <a:cubicBezTo>
                  <a:pt x="11530513" y="6642408"/>
                  <a:pt x="11529599" y="6642047"/>
                  <a:pt x="11528655" y="6642061"/>
                </a:cubicBezTo>
                <a:close/>
                <a:moveTo>
                  <a:pt x="11518533" y="6642011"/>
                </a:moveTo>
                <a:cubicBezTo>
                  <a:pt x="11517590" y="6642017"/>
                  <a:pt x="11516686" y="6642396"/>
                  <a:pt x="11516023" y="6643063"/>
                </a:cubicBezTo>
                <a:cubicBezTo>
                  <a:pt x="11515973" y="6643108"/>
                  <a:pt x="11515933" y="6643154"/>
                  <a:pt x="11515882" y="6643203"/>
                </a:cubicBezTo>
                <a:cubicBezTo>
                  <a:pt x="11514617" y="6644547"/>
                  <a:pt x="11514678" y="6646665"/>
                  <a:pt x="11516023" y="6647934"/>
                </a:cubicBezTo>
                <a:cubicBezTo>
                  <a:pt x="11517449" y="6649223"/>
                  <a:pt x="11519618" y="6649223"/>
                  <a:pt x="11521044" y="6647934"/>
                </a:cubicBezTo>
                <a:cubicBezTo>
                  <a:pt x="11521064" y="6647917"/>
                  <a:pt x="11521074" y="6647900"/>
                  <a:pt x="11521094" y="6647882"/>
                </a:cubicBezTo>
                <a:cubicBezTo>
                  <a:pt x="11522420" y="6646537"/>
                  <a:pt x="11522389" y="6644379"/>
                  <a:pt x="11521044" y="6643063"/>
                </a:cubicBezTo>
                <a:cubicBezTo>
                  <a:pt x="11520361" y="6642406"/>
                  <a:pt x="11519447" y="6642045"/>
                  <a:pt x="11518503" y="6642061"/>
                </a:cubicBezTo>
                <a:close/>
                <a:moveTo>
                  <a:pt x="10976109" y="6427326"/>
                </a:moveTo>
                <a:cubicBezTo>
                  <a:pt x="11016159" y="6492519"/>
                  <a:pt x="11003836" y="6579278"/>
                  <a:pt x="10943811" y="6630260"/>
                </a:cubicBezTo>
                <a:cubicBezTo>
                  <a:pt x="10920854" y="6649738"/>
                  <a:pt x="10893922" y="6661565"/>
                  <a:pt x="10866195" y="6665838"/>
                </a:cubicBezTo>
                <a:close/>
                <a:moveTo>
                  <a:pt x="10956034" y="6423847"/>
                </a:moveTo>
                <a:lnTo>
                  <a:pt x="10957923" y="6426133"/>
                </a:lnTo>
                <a:lnTo>
                  <a:pt x="10851387" y="6657291"/>
                </a:lnTo>
                <a:cubicBezTo>
                  <a:pt x="10849996" y="6657192"/>
                  <a:pt x="10849897" y="6657192"/>
                  <a:pt x="10848505" y="6657192"/>
                </a:cubicBezTo>
                <a:lnTo>
                  <a:pt x="10807958" y="6549663"/>
                </a:lnTo>
                <a:close/>
                <a:moveTo>
                  <a:pt x="11734579" y="6423748"/>
                </a:moveTo>
                <a:lnTo>
                  <a:pt x="11806431" y="6526110"/>
                </a:lnTo>
                <a:lnTo>
                  <a:pt x="11806431" y="6596868"/>
                </a:lnTo>
                <a:lnTo>
                  <a:pt x="11827599" y="6596868"/>
                </a:lnTo>
                <a:lnTo>
                  <a:pt x="11827599" y="6526110"/>
                </a:lnTo>
                <a:lnTo>
                  <a:pt x="11899450" y="6423748"/>
                </a:lnTo>
                <a:lnTo>
                  <a:pt x="11875102" y="6423748"/>
                </a:lnTo>
                <a:lnTo>
                  <a:pt x="11819549" y="6503948"/>
                </a:lnTo>
                <a:lnTo>
                  <a:pt x="11814679" y="6503948"/>
                </a:lnTo>
                <a:lnTo>
                  <a:pt x="11758927" y="6423748"/>
                </a:lnTo>
                <a:close/>
                <a:moveTo>
                  <a:pt x="11539794" y="6423748"/>
                </a:moveTo>
                <a:lnTo>
                  <a:pt x="11539794" y="6596868"/>
                </a:lnTo>
                <a:lnTo>
                  <a:pt x="11561061" y="6596868"/>
                </a:lnTo>
                <a:lnTo>
                  <a:pt x="11561061" y="6446307"/>
                </a:lnTo>
                <a:lnTo>
                  <a:pt x="11565037" y="6442332"/>
                </a:lnTo>
                <a:lnTo>
                  <a:pt x="11634305" y="6442332"/>
                </a:lnTo>
                <a:cubicBezTo>
                  <a:pt x="11644441" y="6442332"/>
                  <a:pt x="11656069" y="6443624"/>
                  <a:pt x="11665709" y="6453264"/>
                </a:cubicBezTo>
                <a:cubicBezTo>
                  <a:pt x="11671175" y="6459028"/>
                  <a:pt x="11674156" y="6466382"/>
                  <a:pt x="11674156" y="6474034"/>
                </a:cubicBezTo>
                <a:cubicBezTo>
                  <a:pt x="11674156" y="6491923"/>
                  <a:pt x="11659150" y="6505935"/>
                  <a:pt x="11640069" y="6505935"/>
                </a:cubicBezTo>
                <a:lnTo>
                  <a:pt x="11579546" y="6505935"/>
                </a:lnTo>
                <a:lnTo>
                  <a:pt x="11579546" y="6524519"/>
                </a:lnTo>
                <a:lnTo>
                  <a:pt x="11627348" y="6524519"/>
                </a:lnTo>
                <a:lnTo>
                  <a:pt x="11676839" y="6596868"/>
                </a:lnTo>
                <a:lnTo>
                  <a:pt x="11701088" y="6596868"/>
                </a:lnTo>
                <a:lnTo>
                  <a:pt x="11649609" y="6523029"/>
                </a:lnTo>
                <a:lnTo>
                  <a:pt x="11651000" y="6522731"/>
                </a:lnTo>
                <a:cubicBezTo>
                  <a:pt x="11653485" y="6522234"/>
                  <a:pt x="11654976" y="6521836"/>
                  <a:pt x="11655572" y="6521637"/>
                </a:cubicBezTo>
                <a:cubicBezTo>
                  <a:pt x="11680020" y="6514979"/>
                  <a:pt x="11695225" y="6496792"/>
                  <a:pt x="11695225" y="6474233"/>
                </a:cubicBezTo>
                <a:cubicBezTo>
                  <a:pt x="11695225" y="6461513"/>
                  <a:pt x="11690753" y="6449985"/>
                  <a:pt x="11682206" y="6440941"/>
                </a:cubicBezTo>
                <a:cubicBezTo>
                  <a:pt x="11671175" y="6429413"/>
                  <a:pt x="11655473" y="6423748"/>
                  <a:pt x="11634305" y="6423748"/>
                </a:cubicBezTo>
                <a:close/>
                <a:moveTo>
                  <a:pt x="11347692" y="6423748"/>
                </a:moveTo>
                <a:lnTo>
                  <a:pt x="11347692" y="6596868"/>
                </a:lnTo>
                <a:lnTo>
                  <a:pt x="11368959" y="6596868"/>
                </a:lnTo>
                <a:lnTo>
                  <a:pt x="11368959" y="6528395"/>
                </a:lnTo>
                <a:lnTo>
                  <a:pt x="11372935" y="6524420"/>
                </a:lnTo>
                <a:lnTo>
                  <a:pt x="11461681" y="6524420"/>
                </a:lnTo>
                <a:lnTo>
                  <a:pt x="11461681" y="6505836"/>
                </a:lnTo>
                <a:lnTo>
                  <a:pt x="11372935" y="6505836"/>
                </a:lnTo>
                <a:lnTo>
                  <a:pt x="11368959" y="6501861"/>
                </a:lnTo>
                <a:lnTo>
                  <a:pt x="11368959" y="6447798"/>
                </a:lnTo>
                <a:lnTo>
                  <a:pt x="11372935" y="6443823"/>
                </a:lnTo>
                <a:lnTo>
                  <a:pt x="11482650" y="6443823"/>
                </a:lnTo>
                <a:lnTo>
                  <a:pt x="11482650" y="6423748"/>
                </a:lnTo>
                <a:close/>
                <a:moveTo>
                  <a:pt x="11196336" y="6423748"/>
                </a:moveTo>
                <a:lnTo>
                  <a:pt x="11116633" y="6596868"/>
                </a:lnTo>
                <a:lnTo>
                  <a:pt x="11138497" y="6596868"/>
                </a:lnTo>
                <a:lnTo>
                  <a:pt x="11202895" y="6452370"/>
                </a:lnTo>
                <a:lnTo>
                  <a:pt x="11208758" y="6452370"/>
                </a:lnTo>
                <a:lnTo>
                  <a:pt x="11242249" y="6526308"/>
                </a:lnTo>
                <a:lnTo>
                  <a:pt x="11190274" y="6526308"/>
                </a:lnTo>
                <a:lnTo>
                  <a:pt x="11182025" y="6544892"/>
                </a:lnTo>
                <a:lnTo>
                  <a:pt x="11250399" y="6544892"/>
                </a:lnTo>
                <a:lnTo>
                  <a:pt x="11273355" y="6596868"/>
                </a:lnTo>
                <a:lnTo>
                  <a:pt x="11296511" y="6596868"/>
                </a:lnTo>
                <a:lnTo>
                  <a:pt x="11216908" y="6423748"/>
                </a:lnTo>
                <a:close/>
                <a:moveTo>
                  <a:pt x="10943115" y="6408543"/>
                </a:moveTo>
                <a:lnTo>
                  <a:pt x="10945003" y="6410828"/>
                </a:lnTo>
                <a:lnTo>
                  <a:pt x="10787883" y="6544396"/>
                </a:lnTo>
                <a:lnTo>
                  <a:pt x="10834294" y="6667627"/>
                </a:lnTo>
                <a:cubicBezTo>
                  <a:pt x="10792057" y="6665738"/>
                  <a:pt x="10750616" y="6646956"/>
                  <a:pt x="10721199" y="6612272"/>
                </a:cubicBezTo>
                <a:cubicBezTo>
                  <a:pt x="10691683" y="6577588"/>
                  <a:pt x="10679857" y="6533762"/>
                  <a:pt x="10684727" y="6491724"/>
                </a:cubicBezTo>
                <a:lnTo>
                  <a:pt x="10769896" y="6535252"/>
                </a:lnTo>
                <a:lnTo>
                  <a:pt x="10783709" y="6523526"/>
                </a:lnTo>
                <a:lnTo>
                  <a:pt x="10697348" y="6479401"/>
                </a:lnTo>
                <a:cubicBezTo>
                  <a:pt x="10697547" y="6478009"/>
                  <a:pt x="10697547" y="6477910"/>
                  <a:pt x="10697746" y="6476519"/>
                </a:cubicBezTo>
                <a:close/>
                <a:moveTo>
                  <a:pt x="10842729" y="6352120"/>
                </a:moveTo>
                <a:cubicBezTo>
                  <a:pt x="10879363" y="6352443"/>
                  <a:pt x="10915736" y="6365412"/>
                  <a:pt x="10944705" y="6390456"/>
                </a:cubicBezTo>
                <a:lnTo>
                  <a:pt x="10691584" y="6460519"/>
                </a:lnTo>
                <a:cubicBezTo>
                  <a:pt x="10700329" y="6433785"/>
                  <a:pt x="10716330" y="6409139"/>
                  <a:pt x="10739187" y="6389661"/>
                </a:cubicBezTo>
                <a:cubicBezTo>
                  <a:pt x="10769200" y="6364120"/>
                  <a:pt x="10806095" y="6351797"/>
                  <a:pt x="10842729" y="6352120"/>
                </a:cubicBezTo>
                <a:close/>
                <a:moveTo>
                  <a:pt x="10855623" y="6335536"/>
                </a:moveTo>
                <a:cubicBezTo>
                  <a:pt x="10810989" y="6331921"/>
                  <a:pt x="10764976" y="6345337"/>
                  <a:pt x="10728156" y="6376642"/>
                </a:cubicBezTo>
                <a:cubicBezTo>
                  <a:pt x="10654515" y="6439251"/>
                  <a:pt x="10645571" y="6549663"/>
                  <a:pt x="10708180" y="6623303"/>
                </a:cubicBezTo>
                <a:cubicBezTo>
                  <a:pt x="10770790" y="6696944"/>
                  <a:pt x="10881201" y="6705888"/>
                  <a:pt x="10954842" y="6643279"/>
                </a:cubicBezTo>
                <a:cubicBezTo>
                  <a:pt x="11028483" y="6580669"/>
                  <a:pt x="11037427" y="6470258"/>
                  <a:pt x="10974817" y="6396617"/>
                </a:cubicBezTo>
                <a:cubicBezTo>
                  <a:pt x="10943512" y="6359797"/>
                  <a:pt x="10900257" y="6339150"/>
                  <a:pt x="10855623" y="6335536"/>
                </a:cubicBez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7938" indent="0">
              <a:buNone/>
              <a:defRPr sz="1000"/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D436C-449C-44A3-A112-F4E3D1AFBA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13710"/>
            <a:ext cx="10380476" cy="280747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756000" bIns="1008000" anchor="b">
            <a:noAutofit/>
          </a:bodyPr>
          <a:lstStyle>
            <a:lvl1pPr>
              <a:lnSpc>
                <a:spcPct val="90000"/>
              </a:lnSpc>
              <a:defRPr sz="4000" spc="8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a headline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xmlns="" id="{559C74F0-3489-BE40-A493-A19FCFB72E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800" y="4689140"/>
            <a:ext cx="9614604" cy="153504"/>
          </a:xfrm>
        </p:spPr>
        <p:txBody>
          <a:bodyPr>
            <a:spAutoFit/>
          </a:bodyPr>
          <a:lstStyle>
            <a:lvl1pPr marL="0" indent="0">
              <a:buNone/>
              <a:defRPr sz="1050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indicator OR FIRSTNAME LASTNAME</a:t>
            </a:r>
          </a:p>
        </p:txBody>
      </p:sp>
      <p:sp>
        <p:nvSpPr>
          <p:cNvPr id="7" name="Textplatzhalter 18">
            <a:extLst>
              <a:ext uri="{FF2B5EF4-FFF2-40B4-BE49-F238E27FC236}">
                <a16:creationId xmlns:a16="http://schemas.microsoft.com/office/drawing/2014/main" xmlns="" id="{B9D757D8-F293-4890-AA9C-5B5F918CCD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801" y="4219622"/>
            <a:ext cx="9613677" cy="233910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001098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535">
          <p15:clr>
            <a:srgbClr val="FBAE40"/>
          </p15:clr>
        </p15:guide>
        <p15:guide id="2" pos="483">
          <p15:clr>
            <a:srgbClr val="F26B43"/>
          </p15:clr>
        </p15:guide>
        <p15:guide id="3" pos="6539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 hidden="1">
            <a:extLst>
              <a:ext uri="{FF2B5EF4-FFF2-40B4-BE49-F238E27FC236}">
                <a16:creationId xmlns:a16="http://schemas.microsoft.com/office/drawing/2014/main" xmlns="" id="{15C0BEAF-2C98-412C-B7BF-A6D8CF41B823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0" name="Platshållare för bild 28">
            <a:extLst>
              <a:ext uri="{FF2B5EF4-FFF2-40B4-BE49-F238E27FC236}">
                <a16:creationId xmlns:a16="http://schemas.microsoft.com/office/drawing/2014/main" xmlns="" id="{5F62682C-CFA4-4DDA-B6DA-9BAE9F9416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" y="3"/>
            <a:ext cx="12191998" cy="6857998"/>
          </a:xfrm>
          <a:custGeom>
            <a:avLst/>
            <a:gdLst>
              <a:gd name="connsiteX0" fmla="*/ 11515963 w 12191998"/>
              <a:gd name="connsiteY0" fmla="*/ 6660309 h 6857998"/>
              <a:gd name="connsiteX1" fmla="*/ 11531708 w 12191998"/>
              <a:gd name="connsiteY1" fmla="*/ 6660711 h 6857998"/>
              <a:gd name="connsiteX2" fmla="*/ 11531708 w 12191998"/>
              <a:gd name="connsiteY2" fmla="*/ 6677416 h 6857998"/>
              <a:gd name="connsiteX3" fmla="*/ 11523675 w 12191998"/>
              <a:gd name="connsiteY3" fmla="*/ 6680824 h 6857998"/>
              <a:gd name="connsiteX4" fmla="*/ 11523705 w 12191998"/>
              <a:gd name="connsiteY4" fmla="*/ 6680774 h 6857998"/>
              <a:gd name="connsiteX5" fmla="*/ 11515561 w 12191998"/>
              <a:gd name="connsiteY5" fmla="*/ 6677416 h 6857998"/>
              <a:gd name="connsiteX6" fmla="*/ 11515561 w 12191998"/>
              <a:gd name="connsiteY6" fmla="*/ 6660711 h 6857998"/>
              <a:gd name="connsiteX7" fmla="*/ 11515963 w 12191998"/>
              <a:gd name="connsiteY7" fmla="*/ 6660309 h 6857998"/>
              <a:gd name="connsiteX8" fmla="*/ 11365368 w 12191998"/>
              <a:gd name="connsiteY8" fmla="*/ 6659397 h 6857998"/>
              <a:gd name="connsiteX9" fmla="*/ 11371021 w 12191998"/>
              <a:gd name="connsiteY9" fmla="*/ 6672786 h 6857998"/>
              <a:gd name="connsiteX10" fmla="*/ 11359754 w 12191998"/>
              <a:gd name="connsiteY10" fmla="*/ 6672786 h 6857998"/>
              <a:gd name="connsiteX11" fmla="*/ 11471317 w 12191998"/>
              <a:gd name="connsiteY11" fmla="*/ 6657854 h 6857998"/>
              <a:gd name="connsiteX12" fmla="*/ 11477764 w 12191998"/>
              <a:gd name="connsiteY12" fmla="*/ 6657854 h 6857998"/>
              <a:gd name="connsiteX13" fmla="*/ 11483197 w 12191998"/>
              <a:gd name="connsiteY13" fmla="*/ 6659508 h 6857998"/>
              <a:gd name="connsiteX14" fmla="*/ 11485275 w 12191998"/>
              <a:gd name="connsiteY14" fmla="*/ 6663887 h 6857998"/>
              <a:gd name="connsiteX15" fmla="*/ 11483177 w 12191998"/>
              <a:gd name="connsiteY15" fmla="*/ 6668647 h 6857998"/>
              <a:gd name="connsiteX16" fmla="*/ 11477744 w 12191998"/>
              <a:gd name="connsiteY16" fmla="*/ 6670471 h 6857998"/>
              <a:gd name="connsiteX17" fmla="*/ 11471297 w 12191998"/>
              <a:gd name="connsiteY17" fmla="*/ 6670471 h 6857998"/>
              <a:gd name="connsiteX18" fmla="*/ 11607584 w 12191998"/>
              <a:gd name="connsiteY18" fmla="*/ 6657844 h 6857998"/>
              <a:gd name="connsiteX19" fmla="*/ 11615156 w 12191998"/>
              <a:gd name="connsiteY19" fmla="*/ 6657844 h 6857998"/>
              <a:gd name="connsiteX20" fmla="*/ 11620417 w 12191998"/>
              <a:gd name="connsiteY20" fmla="*/ 6659397 h 6857998"/>
              <a:gd name="connsiteX21" fmla="*/ 11621392 w 12191998"/>
              <a:gd name="connsiteY21" fmla="*/ 6660369 h 6857998"/>
              <a:gd name="connsiteX22" fmla="*/ 11620417 w 12191998"/>
              <a:gd name="connsiteY22" fmla="*/ 6667675 h 6857998"/>
              <a:gd name="connsiteX23" fmla="*/ 11615156 w 12191998"/>
              <a:gd name="connsiteY23" fmla="*/ 6669238 h 6857998"/>
              <a:gd name="connsiteX24" fmla="*/ 11607584 w 12191998"/>
              <a:gd name="connsiteY24" fmla="*/ 6669238 h 6857998"/>
              <a:gd name="connsiteX25" fmla="*/ 11399570 w 12191998"/>
              <a:gd name="connsiteY25" fmla="*/ 6652513 h 6857998"/>
              <a:gd name="connsiteX26" fmla="*/ 11399570 w 12191998"/>
              <a:gd name="connsiteY26" fmla="*/ 6685583 h 6857998"/>
              <a:gd name="connsiteX27" fmla="*/ 11405424 w 12191998"/>
              <a:gd name="connsiteY27" fmla="*/ 6685583 h 6857998"/>
              <a:gd name="connsiteX28" fmla="*/ 11405424 w 12191998"/>
              <a:gd name="connsiteY28" fmla="*/ 6672816 h 6857998"/>
              <a:gd name="connsiteX29" fmla="*/ 11421140 w 12191998"/>
              <a:gd name="connsiteY29" fmla="*/ 6672816 h 6857998"/>
              <a:gd name="connsiteX30" fmla="*/ 11421140 w 12191998"/>
              <a:gd name="connsiteY30" fmla="*/ 6667415 h 6857998"/>
              <a:gd name="connsiteX31" fmla="*/ 11405424 w 12191998"/>
              <a:gd name="connsiteY31" fmla="*/ 6667415 h 6857998"/>
              <a:gd name="connsiteX32" fmla="*/ 11405424 w 12191998"/>
              <a:gd name="connsiteY32" fmla="*/ 6657874 h 6857998"/>
              <a:gd name="connsiteX33" fmla="*/ 11423288 w 12191998"/>
              <a:gd name="connsiteY33" fmla="*/ 6657874 h 6857998"/>
              <a:gd name="connsiteX34" fmla="*/ 11423288 w 12191998"/>
              <a:gd name="connsiteY34" fmla="*/ 6652513 h 6857998"/>
              <a:gd name="connsiteX35" fmla="*/ 11601760 w 12191998"/>
              <a:gd name="connsiteY35" fmla="*/ 6652483 h 6857998"/>
              <a:gd name="connsiteX36" fmla="*/ 11601760 w 12191998"/>
              <a:gd name="connsiteY36" fmla="*/ 6685553 h 6857998"/>
              <a:gd name="connsiteX37" fmla="*/ 11607584 w 12191998"/>
              <a:gd name="connsiteY37" fmla="*/ 6685553 h 6857998"/>
              <a:gd name="connsiteX38" fmla="*/ 11607584 w 12191998"/>
              <a:gd name="connsiteY38" fmla="*/ 6674640 h 6857998"/>
              <a:gd name="connsiteX39" fmla="*/ 11614131 w 12191998"/>
              <a:gd name="connsiteY39" fmla="*/ 6674640 h 6857998"/>
              <a:gd name="connsiteX40" fmla="*/ 11623159 w 12191998"/>
              <a:gd name="connsiteY40" fmla="*/ 6685583 h 6857998"/>
              <a:gd name="connsiteX41" fmla="*/ 11630278 w 12191998"/>
              <a:gd name="connsiteY41" fmla="*/ 6685583 h 6857998"/>
              <a:gd name="connsiteX42" fmla="*/ 11620668 w 12191998"/>
              <a:gd name="connsiteY42" fmla="*/ 6673838 h 6857998"/>
              <a:gd name="connsiteX43" fmla="*/ 11626252 w 12191998"/>
              <a:gd name="connsiteY43" fmla="*/ 6669950 h 6857998"/>
              <a:gd name="connsiteX44" fmla="*/ 11628260 w 12191998"/>
              <a:gd name="connsiteY44" fmla="*/ 6663566 h 6857998"/>
              <a:gd name="connsiteX45" fmla="*/ 11624645 w 12191998"/>
              <a:gd name="connsiteY45" fmla="*/ 6655549 h 6857998"/>
              <a:gd name="connsiteX46" fmla="*/ 11615377 w 12191998"/>
              <a:gd name="connsiteY46" fmla="*/ 6652483 h 6857998"/>
              <a:gd name="connsiteX47" fmla="*/ 11643302 w 12191998"/>
              <a:gd name="connsiteY47" fmla="*/ 6652433 h 6857998"/>
              <a:gd name="connsiteX48" fmla="*/ 11656627 w 12191998"/>
              <a:gd name="connsiteY48" fmla="*/ 6674400 h 6857998"/>
              <a:gd name="connsiteX49" fmla="*/ 11656627 w 12191998"/>
              <a:gd name="connsiteY49" fmla="*/ 6685553 h 6857998"/>
              <a:gd name="connsiteX50" fmla="*/ 11662582 w 12191998"/>
              <a:gd name="connsiteY50" fmla="*/ 6685553 h 6857998"/>
              <a:gd name="connsiteX51" fmla="*/ 11662582 w 12191998"/>
              <a:gd name="connsiteY51" fmla="*/ 6674400 h 6857998"/>
              <a:gd name="connsiteX52" fmla="*/ 11675857 w 12191998"/>
              <a:gd name="connsiteY52" fmla="*/ 6652433 h 6857998"/>
              <a:gd name="connsiteX53" fmla="*/ 11669360 w 12191998"/>
              <a:gd name="connsiteY53" fmla="*/ 6652433 h 6857998"/>
              <a:gd name="connsiteX54" fmla="*/ 11659550 w 12191998"/>
              <a:gd name="connsiteY54" fmla="*/ 6668648 h 6857998"/>
              <a:gd name="connsiteX55" fmla="*/ 11649799 w 12191998"/>
              <a:gd name="connsiteY55" fmla="*/ 6652433 h 6857998"/>
              <a:gd name="connsiteX56" fmla="*/ 11552736 w 12191998"/>
              <a:gd name="connsiteY56" fmla="*/ 6652433 h 6857998"/>
              <a:gd name="connsiteX57" fmla="*/ 11566061 w 12191998"/>
              <a:gd name="connsiteY57" fmla="*/ 6674400 h 6857998"/>
              <a:gd name="connsiteX58" fmla="*/ 11566061 w 12191998"/>
              <a:gd name="connsiteY58" fmla="*/ 6685553 h 6857998"/>
              <a:gd name="connsiteX59" fmla="*/ 11572016 w 12191998"/>
              <a:gd name="connsiteY59" fmla="*/ 6685553 h 6857998"/>
              <a:gd name="connsiteX60" fmla="*/ 11572016 w 12191998"/>
              <a:gd name="connsiteY60" fmla="*/ 6674400 h 6857998"/>
              <a:gd name="connsiteX61" fmla="*/ 11585291 w 12191998"/>
              <a:gd name="connsiteY61" fmla="*/ 6652433 h 6857998"/>
              <a:gd name="connsiteX62" fmla="*/ 11578794 w 12191998"/>
              <a:gd name="connsiteY62" fmla="*/ 6652433 h 6857998"/>
              <a:gd name="connsiteX63" fmla="*/ 11568993 w 12191998"/>
              <a:gd name="connsiteY63" fmla="*/ 6668648 h 6857998"/>
              <a:gd name="connsiteX64" fmla="*/ 11559233 w 12191998"/>
              <a:gd name="connsiteY64" fmla="*/ 6652433 h 6857998"/>
              <a:gd name="connsiteX65" fmla="*/ 11465443 w 12191998"/>
              <a:gd name="connsiteY65" fmla="*/ 6652433 h 6857998"/>
              <a:gd name="connsiteX66" fmla="*/ 11465443 w 12191998"/>
              <a:gd name="connsiteY66" fmla="*/ 6685553 h 6857998"/>
              <a:gd name="connsiteX67" fmla="*/ 11471297 w 12191998"/>
              <a:gd name="connsiteY67" fmla="*/ 6685553 h 6857998"/>
              <a:gd name="connsiteX68" fmla="*/ 11471297 w 12191998"/>
              <a:gd name="connsiteY68" fmla="*/ 6675863 h 6857998"/>
              <a:gd name="connsiteX69" fmla="*/ 11477111 w 12191998"/>
              <a:gd name="connsiteY69" fmla="*/ 6675863 h 6857998"/>
              <a:gd name="connsiteX70" fmla="*/ 11487203 w 12191998"/>
              <a:gd name="connsiteY70" fmla="*/ 6672596 h 6857998"/>
              <a:gd name="connsiteX71" fmla="*/ 11491059 w 12191998"/>
              <a:gd name="connsiteY71" fmla="*/ 6663877 h 6857998"/>
              <a:gd name="connsiteX72" fmla="*/ 11487454 w 12191998"/>
              <a:gd name="connsiteY72" fmla="*/ 6655600 h 6857998"/>
              <a:gd name="connsiteX73" fmla="*/ 11477935 w 12191998"/>
              <a:gd name="connsiteY73" fmla="*/ 6652433 h 6857998"/>
              <a:gd name="connsiteX74" fmla="*/ 11362636 w 12191998"/>
              <a:gd name="connsiteY74" fmla="*/ 6652242 h 6857998"/>
              <a:gd name="connsiteX75" fmla="*/ 11348096 w 12191998"/>
              <a:gd name="connsiteY75" fmla="*/ 6685553 h 6857998"/>
              <a:gd name="connsiteX76" fmla="*/ 11354382 w 12191998"/>
              <a:gd name="connsiteY76" fmla="*/ 6685553 h 6857998"/>
              <a:gd name="connsiteX77" fmla="*/ 11357465 w 12191998"/>
              <a:gd name="connsiteY77" fmla="*/ 6678197 h 6857998"/>
              <a:gd name="connsiteX78" fmla="*/ 11373270 w 12191998"/>
              <a:gd name="connsiteY78" fmla="*/ 6678197 h 6857998"/>
              <a:gd name="connsiteX79" fmla="*/ 11376393 w 12191998"/>
              <a:gd name="connsiteY79" fmla="*/ 6685553 h 6857998"/>
              <a:gd name="connsiteX80" fmla="*/ 11382639 w 12191998"/>
              <a:gd name="connsiteY80" fmla="*/ 6685553 h 6857998"/>
              <a:gd name="connsiteX81" fmla="*/ 11368149 w 12191998"/>
              <a:gd name="connsiteY81" fmla="*/ 6652242 h 6857998"/>
              <a:gd name="connsiteX82" fmla="*/ 11523633 w 12191998"/>
              <a:gd name="connsiteY82" fmla="*/ 6651733 h 6857998"/>
              <a:gd name="connsiteX83" fmla="*/ 11511384 w 12191998"/>
              <a:gd name="connsiteY83" fmla="*/ 6656873 h 6857998"/>
              <a:gd name="connsiteX84" fmla="*/ 11506363 w 12191998"/>
              <a:gd name="connsiteY84" fmla="*/ 6669039 h 6857998"/>
              <a:gd name="connsiteX85" fmla="*/ 11511514 w 12191998"/>
              <a:gd name="connsiteY85" fmla="*/ 6681376 h 6857998"/>
              <a:gd name="connsiteX86" fmla="*/ 11536066 w 12191998"/>
              <a:gd name="connsiteY86" fmla="*/ 6681248 h 6857998"/>
              <a:gd name="connsiteX87" fmla="*/ 11535936 w 12191998"/>
              <a:gd name="connsiteY87" fmla="*/ 6656743 h 6857998"/>
              <a:gd name="connsiteX88" fmla="*/ 11523633 w 12191998"/>
              <a:gd name="connsiteY88" fmla="*/ 6651733 h 6857998"/>
              <a:gd name="connsiteX89" fmla="*/ 11365378 w 12191998"/>
              <a:gd name="connsiteY89" fmla="*/ 6645509 h 6857998"/>
              <a:gd name="connsiteX90" fmla="*/ 11367386 w 12191998"/>
              <a:gd name="connsiteY90" fmla="*/ 6646581 h 6857998"/>
              <a:gd name="connsiteX91" fmla="*/ 11367386 w 12191998"/>
              <a:gd name="connsiteY91" fmla="*/ 6648916 h 6857998"/>
              <a:gd name="connsiteX92" fmla="*/ 11365378 w 12191998"/>
              <a:gd name="connsiteY92" fmla="*/ 6649988 h 6857998"/>
              <a:gd name="connsiteX93" fmla="*/ 11363430 w 12191998"/>
              <a:gd name="connsiteY93" fmla="*/ 6648916 h 6857998"/>
              <a:gd name="connsiteX94" fmla="*/ 11363430 w 12191998"/>
              <a:gd name="connsiteY94" fmla="*/ 6646581 h 6857998"/>
              <a:gd name="connsiteX95" fmla="*/ 11365378 w 12191998"/>
              <a:gd name="connsiteY95" fmla="*/ 6645509 h 6857998"/>
              <a:gd name="connsiteX96" fmla="*/ 11361431 w 12191998"/>
              <a:gd name="connsiteY96" fmla="*/ 6644045 h 6857998"/>
              <a:gd name="connsiteX97" fmla="*/ 11359965 w 12191998"/>
              <a:gd name="connsiteY97" fmla="*/ 6647743 h 6857998"/>
              <a:gd name="connsiteX98" fmla="*/ 11361431 w 12191998"/>
              <a:gd name="connsiteY98" fmla="*/ 6651451 h 6857998"/>
              <a:gd name="connsiteX99" fmla="*/ 11369334 w 12191998"/>
              <a:gd name="connsiteY99" fmla="*/ 6651451 h 6857998"/>
              <a:gd name="connsiteX100" fmla="*/ 11369334 w 12191998"/>
              <a:gd name="connsiteY100" fmla="*/ 6644045 h 6857998"/>
              <a:gd name="connsiteX101" fmla="*/ 11361431 w 12191998"/>
              <a:gd name="connsiteY101" fmla="*/ 6644045 h 6857998"/>
              <a:gd name="connsiteX102" fmla="*/ 11528686 w 12191998"/>
              <a:gd name="connsiteY102" fmla="*/ 6642011 h 6857998"/>
              <a:gd name="connsiteX103" fmla="*/ 11526175 w 12191998"/>
              <a:gd name="connsiteY103" fmla="*/ 6643063 h 6857998"/>
              <a:gd name="connsiteX104" fmla="*/ 11526035 w 12191998"/>
              <a:gd name="connsiteY104" fmla="*/ 6643203 h 6857998"/>
              <a:gd name="connsiteX105" fmla="*/ 11526175 w 12191998"/>
              <a:gd name="connsiteY105" fmla="*/ 6647934 h 6857998"/>
              <a:gd name="connsiteX106" fmla="*/ 11531196 w 12191998"/>
              <a:gd name="connsiteY106" fmla="*/ 6647934 h 6857998"/>
              <a:gd name="connsiteX107" fmla="*/ 11531246 w 12191998"/>
              <a:gd name="connsiteY107" fmla="*/ 6647882 h 6857998"/>
              <a:gd name="connsiteX108" fmla="*/ 11531196 w 12191998"/>
              <a:gd name="connsiteY108" fmla="*/ 6643063 h 6857998"/>
              <a:gd name="connsiteX109" fmla="*/ 11528655 w 12191998"/>
              <a:gd name="connsiteY109" fmla="*/ 6642061 h 6857998"/>
              <a:gd name="connsiteX110" fmla="*/ 11518533 w 12191998"/>
              <a:gd name="connsiteY110" fmla="*/ 6642011 h 6857998"/>
              <a:gd name="connsiteX111" fmla="*/ 11516023 w 12191998"/>
              <a:gd name="connsiteY111" fmla="*/ 6643063 h 6857998"/>
              <a:gd name="connsiteX112" fmla="*/ 11515882 w 12191998"/>
              <a:gd name="connsiteY112" fmla="*/ 6643203 h 6857998"/>
              <a:gd name="connsiteX113" fmla="*/ 11516023 w 12191998"/>
              <a:gd name="connsiteY113" fmla="*/ 6647934 h 6857998"/>
              <a:gd name="connsiteX114" fmla="*/ 11521044 w 12191998"/>
              <a:gd name="connsiteY114" fmla="*/ 6647934 h 6857998"/>
              <a:gd name="connsiteX115" fmla="*/ 11521094 w 12191998"/>
              <a:gd name="connsiteY115" fmla="*/ 6647882 h 6857998"/>
              <a:gd name="connsiteX116" fmla="*/ 11521044 w 12191998"/>
              <a:gd name="connsiteY116" fmla="*/ 6643063 h 6857998"/>
              <a:gd name="connsiteX117" fmla="*/ 11518503 w 12191998"/>
              <a:gd name="connsiteY117" fmla="*/ 6642061 h 6857998"/>
              <a:gd name="connsiteX118" fmla="*/ 10976109 w 12191998"/>
              <a:gd name="connsiteY118" fmla="*/ 6427326 h 6857998"/>
              <a:gd name="connsiteX119" fmla="*/ 10943811 w 12191998"/>
              <a:gd name="connsiteY119" fmla="*/ 6630260 h 6857998"/>
              <a:gd name="connsiteX120" fmla="*/ 10866195 w 12191998"/>
              <a:gd name="connsiteY120" fmla="*/ 6665838 h 6857998"/>
              <a:gd name="connsiteX121" fmla="*/ 10956034 w 12191998"/>
              <a:gd name="connsiteY121" fmla="*/ 6423847 h 6857998"/>
              <a:gd name="connsiteX122" fmla="*/ 10957923 w 12191998"/>
              <a:gd name="connsiteY122" fmla="*/ 6426133 h 6857998"/>
              <a:gd name="connsiteX123" fmla="*/ 10851387 w 12191998"/>
              <a:gd name="connsiteY123" fmla="*/ 6657291 h 6857998"/>
              <a:gd name="connsiteX124" fmla="*/ 10848505 w 12191998"/>
              <a:gd name="connsiteY124" fmla="*/ 6657192 h 6857998"/>
              <a:gd name="connsiteX125" fmla="*/ 10807958 w 12191998"/>
              <a:gd name="connsiteY125" fmla="*/ 6549663 h 6857998"/>
              <a:gd name="connsiteX126" fmla="*/ 11734579 w 12191998"/>
              <a:gd name="connsiteY126" fmla="*/ 6423748 h 6857998"/>
              <a:gd name="connsiteX127" fmla="*/ 11806431 w 12191998"/>
              <a:gd name="connsiteY127" fmla="*/ 6526110 h 6857998"/>
              <a:gd name="connsiteX128" fmla="*/ 11806431 w 12191998"/>
              <a:gd name="connsiteY128" fmla="*/ 6596868 h 6857998"/>
              <a:gd name="connsiteX129" fmla="*/ 11827599 w 12191998"/>
              <a:gd name="connsiteY129" fmla="*/ 6596868 h 6857998"/>
              <a:gd name="connsiteX130" fmla="*/ 11827599 w 12191998"/>
              <a:gd name="connsiteY130" fmla="*/ 6526110 h 6857998"/>
              <a:gd name="connsiteX131" fmla="*/ 11899450 w 12191998"/>
              <a:gd name="connsiteY131" fmla="*/ 6423748 h 6857998"/>
              <a:gd name="connsiteX132" fmla="*/ 11875102 w 12191998"/>
              <a:gd name="connsiteY132" fmla="*/ 6423748 h 6857998"/>
              <a:gd name="connsiteX133" fmla="*/ 11819549 w 12191998"/>
              <a:gd name="connsiteY133" fmla="*/ 6503948 h 6857998"/>
              <a:gd name="connsiteX134" fmla="*/ 11814679 w 12191998"/>
              <a:gd name="connsiteY134" fmla="*/ 6503948 h 6857998"/>
              <a:gd name="connsiteX135" fmla="*/ 11758927 w 12191998"/>
              <a:gd name="connsiteY135" fmla="*/ 6423748 h 6857998"/>
              <a:gd name="connsiteX136" fmla="*/ 11539794 w 12191998"/>
              <a:gd name="connsiteY136" fmla="*/ 6423748 h 6857998"/>
              <a:gd name="connsiteX137" fmla="*/ 11539794 w 12191998"/>
              <a:gd name="connsiteY137" fmla="*/ 6596868 h 6857998"/>
              <a:gd name="connsiteX138" fmla="*/ 11561061 w 12191998"/>
              <a:gd name="connsiteY138" fmla="*/ 6596868 h 6857998"/>
              <a:gd name="connsiteX139" fmla="*/ 11561061 w 12191998"/>
              <a:gd name="connsiteY139" fmla="*/ 6446307 h 6857998"/>
              <a:gd name="connsiteX140" fmla="*/ 11565037 w 12191998"/>
              <a:gd name="connsiteY140" fmla="*/ 6442332 h 6857998"/>
              <a:gd name="connsiteX141" fmla="*/ 11634305 w 12191998"/>
              <a:gd name="connsiteY141" fmla="*/ 6442332 h 6857998"/>
              <a:gd name="connsiteX142" fmla="*/ 11665709 w 12191998"/>
              <a:gd name="connsiteY142" fmla="*/ 6453264 h 6857998"/>
              <a:gd name="connsiteX143" fmla="*/ 11674156 w 12191998"/>
              <a:gd name="connsiteY143" fmla="*/ 6474034 h 6857998"/>
              <a:gd name="connsiteX144" fmla="*/ 11640069 w 12191998"/>
              <a:gd name="connsiteY144" fmla="*/ 6505935 h 6857998"/>
              <a:gd name="connsiteX145" fmla="*/ 11579546 w 12191998"/>
              <a:gd name="connsiteY145" fmla="*/ 6505935 h 6857998"/>
              <a:gd name="connsiteX146" fmla="*/ 11579546 w 12191998"/>
              <a:gd name="connsiteY146" fmla="*/ 6524519 h 6857998"/>
              <a:gd name="connsiteX147" fmla="*/ 11627348 w 12191998"/>
              <a:gd name="connsiteY147" fmla="*/ 6524519 h 6857998"/>
              <a:gd name="connsiteX148" fmla="*/ 11676839 w 12191998"/>
              <a:gd name="connsiteY148" fmla="*/ 6596868 h 6857998"/>
              <a:gd name="connsiteX149" fmla="*/ 11701088 w 12191998"/>
              <a:gd name="connsiteY149" fmla="*/ 6596868 h 6857998"/>
              <a:gd name="connsiteX150" fmla="*/ 11649609 w 12191998"/>
              <a:gd name="connsiteY150" fmla="*/ 6523029 h 6857998"/>
              <a:gd name="connsiteX151" fmla="*/ 11651000 w 12191998"/>
              <a:gd name="connsiteY151" fmla="*/ 6522731 h 6857998"/>
              <a:gd name="connsiteX152" fmla="*/ 11655572 w 12191998"/>
              <a:gd name="connsiteY152" fmla="*/ 6521637 h 6857998"/>
              <a:gd name="connsiteX153" fmla="*/ 11695225 w 12191998"/>
              <a:gd name="connsiteY153" fmla="*/ 6474233 h 6857998"/>
              <a:gd name="connsiteX154" fmla="*/ 11682206 w 12191998"/>
              <a:gd name="connsiteY154" fmla="*/ 6440941 h 6857998"/>
              <a:gd name="connsiteX155" fmla="*/ 11634305 w 12191998"/>
              <a:gd name="connsiteY155" fmla="*/ 6423748 h 6857998"/>
              <a:gd name="connsiteX156" fmla="*/ 11347692 w 12191998"/>
              <a:gd name="connsiteY156" fmla="*/ 6423748 h 6857998"/>
              <a:gd name="connsiteX157" fmla="*/ 11347692 w 12191998"/>
              <a:gd name="connsiteY157" fmla="*/ 6596868 h 6857998"/>
              <a:gd name="connsiteX158" fmla="*/ 11368959 w 12191998"/>
              <a:gd name="connsiteY158" fmla="*/ 6596868 h 6857998"/>
              <a:gd name="connsiteX159" fmla="*/ 11368959 w 12191998"/>
              <a:gd name="connsiteY159" fmla="*/ 6528395 h 6857998"/>
              <a:gd name="connsiteX160" fmla="*/ 11372935 w 12191998"/>
              <a:gd name="connsiteY160" fmla="*/ 6524420 h 6857998"/>
              <a:gd name="connsiteX161" fmla="*/ 11461681 w 12191998"/>
              <a:gd name="connsiteY161" fmla="*/ 6524420 h 6857998"/>
              <a:gd name="connsiteX162" fmla="*/ 11461681 w 12191998"/>
              <a:gd name="connsiteY162" fmla="*/ 6505836 h 6857998"/>
              <a:gd name="connsiteX163" fmla="*/ 11372935 w 12191998"/>
              <a:gd name="connsiteY163" fmla="*/ 6505836 h 6857998"/>
              <a:gd name="connsiteX164" fmla="*/ 11368959 w 12191998"/>
              <a:gd name="connsiteY164" fmla="*/ 6501861 h 6857998"/>
              <a:gd name="connsiteX165" fmla="*/ 11368959 w 12191998"/>
              <a:gd name="connsiteY165" fmla="*/ 6447798 h 6857998"/>
              <a:gd name="connsiteX166" fmla="*/ 11372935 w 12191998"/>
              <a:gd name="connsiteY166" fmla="*/ 6443823 h 6857998"/>
              <a:gd name="connsiteX167" fmla="*/ 11482650 w 12191998"/>
              <a:gd name="connsiteY167" fmla="*/ 6443823 h 6857998"/>
              <a:gd name="connsiteX168" fmla="*/ 11482650 w 12191998"/>
              <a:gd name="connsiteY168" fmla="*/ 6423748 h 6857998"/>
              <a:gd name="connsiteX169" fmla="*/ 11196336 w 12191998"/>
              <a:gd name="connsiteY169" fmla="*/ 6423748 h 6857998"/>
              <a:gd name="connsiteX170" fmla="*/ 11116633 w 12191998"/>
              <a:gd name="connsiteY170" fmla="*/ 6596868 h 6857998"/>
              <a:gd name="connsiteX171" fmla="*/ 11138497 w 12191998"/>
              <a:gd name="connsiteY171" fmla="*/ 6596868 h 6857998"/>
              <a:gd name="connsiteX172" fmla="*/ 11202895 w 12191998"/>
              <a:gd name="connsiteY172" fmla="*/ 6452370 h 6857998"/>
              <a:gd name="connsiteX173" fmla="*/ 11208758 w 12191998"/>
              <a:gd name="connsiteY173" fmla="*/ 6452370 h 6857998"/>
              <a:gd name="connsiteX174" fmla="*/ 11242249 w 12191998"/>
              <a:gd name="connsiteY174" fmla="*/ 6526308 h 6857998"/>
              <a:gd name="connsiteX175" fmla="*/ 11190274 w 12191998"/>
              <a:gd name="connsiteY175" fmla="*/ 6526308 h 6857998"/>
              <a:gd name="connsiteX176" fmla="*/ 11182025 w 12191998"/>
              <a:gd name="connsiteY176" fmla="*/ 6544892 h 6857998"/>
              <a:gd name="connsiteX177" fmla="*/ 11250399 w 12191998"/>
              <a:gd name="connsiteY177" fmla="*/ 6544892 h 6857998"/>
              <a:gd name="connsiteX178" fmla="*/ 11273355 w 12191998"/>
              <a:gd name="connsiteY178" fmla="*/ 6596868 h 6857998"/>
              <a:gd name="connsiteX179" fmla="*/ 11296511 w 12191998"/>
              <a:gd name="connsiteY179" fmla="*/ 6596868 h 6857998"/>
              <a:gd name="connsiteX180" fmla="*/ 11216908 w 12191998"/>
              <a:gd name="connsiteY180" fmla="*/ 6423748 h 6857998"/>
              <a:gd name="connsiteX181" fmla="*/ 10943115 w 12191998"/>
              <a:gd name="connsiteY181" fmla="*/ 6408543 h 6857998"/>
              <a:gd name="connsiteX182" fmla="*/ 10945003 w 12191998"/>
              <a:gd name="connsiteY182" fmla="*/ 6410828 h 6857998"/>
              <a:gd name="connsiteX183" fmla="*/ 10787883 w 12191998"/>
              <a:gd name="connsiteY183" fmla="*/ 6544396 h 6857998"/>
              <a:gd name="connsiteX184" fmla="*/ 10834294 w 12191998"/>
              <a:gd name="connsiteY184" fmla="*/ 6667627 h 6857998"/>
              <a:gd name="connsiteX185" fmla="*/ 10721199 w 12191998"/>
              <a:gd name="connsiteY185" fmla="*/ 6612272 h 6857998"/>
              <a:gd name="connsiteX186" fmla="*/ 10684727 w 12191998"/>
              <a:gd name="connsiteY186" fmla="*/ 6491724 h 6857998"/>
              <a:gd name="connsiteX187" fmla="*/ 10769896 w 12191998"/>
              <a:gd name="connsiteY187" fmla="*/ 6535252 h 6857998"/>
              <a:gd name="connsiteX188" fmla="*/ 10783709 w 12191998"/>
              <a:gd name="connsiteY188" fmla="*/ 6523526 h 6857998"/>
              <a:gd name="connsiteX189" fmla="*/ 10697348 w 12191998"/>
              <a:gd name="connsiteY189" fmla="*/ 6479401 h 6857998"/>
              <a:gd name="connsiteX190" fmla="*/ 10697746 w 12191998"/>
              <a:gd name="connsiteY190" fmla="*/ 6476519 h 6857998"/>
              <a:gd name="connsiteX191" fmla="*/ 10842729 w 12191998"/>
              <a:gd name="connsiteY191" fmla="*/ 6352120 h 6857998"/>
              <a:gd name="connsiteX192" fmla="*/ 10944705 w 12191998"/>
              <a:gd name="connsiteY192" fmla="*/ 6390456 h 6857998"/>
              <a:gd name="connsiteX193" fmla="*/ 10691584 w 12191998"/>
              <a:gd name="connsiteY193" fmla="*/ 6460519 h 6857998"/>
              <a:gd name="connsiteX194" fmla="*/ 10739187 w 12191998"/>
              <a:gd name="connsiteY194" fmla="*/ 6389661 h 6857998"/>
              <a:gd name="connsiteX195" fmla="*/ 10842729 w 12191998"/>
              <a:gd name="connsiteY195" fmla="*/ 6352120 h 6857998"/>
              <a:gd name="connsiteX196" fmla="*/ 10855623 w 12191998"/>
              <a:gd name="connsiteY196" fmla="*/ 6335536 h 6857998"/>
              <a:gd name="connsiteX197" fmla="*/ 10728156 w 12191998"/>
              <a:gd name="connsiteY197" fmla="*/ 6376642 h 6857998"/>
              <a:gd name="connsiteX198" fmla="*/ 10708180 w 12191998"/>
              <a:gd name="connsiteY198" fmla="*/ 6623303 h 6857998"/>
              <a:gd name="connsiteX199" fmla="*/ 10954842 w 12191998"/>
              <a:gd name="connsiteY199" fmla="*/ 6643279 h 6857998"/>
              <a:gd name="connsiteX200" fmla="*/ 10974817 w 12191998"/>
              <a:gd name="connsiteY200" fmla="*/ 6396617 h 6857998"/>
              <a:gd name="connsiteX201" fmla="*/ 10855623 w 12191998"/>
              <a:gd name="connsiteY201" fmla="*/ 6335536 h 6857998"/>
              <a:gd name="connsiteX202" fmla="*/ 0 w 12191998"/>
              <a:gd name="connsiteY202" fmla="*/ 0 h 6857998"/>
              <a:gd name="connsiteX203" fmla="*/ 12191998 w 12191998"/>
              <a:gd name="connsiteY203" fmla="*/ 0 h 6857998"/>
              <a:gd name="connsiteX204" fmla="*/ 12191998 w 12191998"/>
              <a:gd name="connsiteY204" fmla="*/ 6857998 h 6857998"/>
              <a:gd name="connsiteX205" fmla="*/ 0 w 12191998"/>
              <a:gd name="connsiteY20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12191998" h="6857998">
                <a:moveTo>
                  <a:pt x="11515963" y="6660309"/>
                </a:moveTo>
                <a:cubicBezTo>
                  <a:pt x="11520421" y="6656081"/>
                  <a:pt x="11527471" y="6656261"/>
                  <a:pt x="11531708" y="6660711"/>
                </a:cubicBezTo>
                <a:cubicBezTo>
                  <a:pt x="11536066" y="6665429"/>
                  <a:pt x="11536066" y="6672698"/>
                  <a:pt x="11531708" y="6677416"/>
                </a:cubicBezTo>
                <a:cubicBezTo>
                  <a:pt x="11529640" y="6679641"/>
                  <a:pt x="11526718" y="6680880"/>
                  <a:pt x="11523675" y="6680824"/>
                </a:cubicBezTo>
                <a:lnTo>
                  <a:pt x="11523705" y="6680774"/>
                </a:lnTo>
                <a:cubicBezTo>
                  <a:pt x="11520632" y="6680869"/>
                  <a:pt x="11517670" y="6679647"/>
                  <a:pt x="11515561" y="6677416"/>
                </a:cubicBezTo>
                <a:cubicBezTo>
                  <a:pt x="11511203" y="6672698"/>
                  <a:pt x="11511203" y="6665429"/>
                  <a:pt x="11515561" y="6660711"/>
                </a:cubicBezTo>
                <a:cubicBezTo>
                  <a:pt x="11515692" y="6660574"/>
                  <a:pt x="11515822" y="6660439"/>
                  <a:pt x="11515963" y="6660309"/>
                </a:cubicBezTo>
                <a:close/>
                <a:moveTo>
                  <a:pt x="11365368" y="6659397"/>
                </a:moveTo>
                <a:lnTo>
                  <a:pt x="11371021" y="6672786"/>
                </a:lnTo>
                <a:lnTo>
                  <a:pt x="11359754" y="6672786"/>
                </a:lnTo>
                <a:close/>
                <a:moveTo>
                  <a:pt x="11471317" y="6657854"/>
                </a:moveTo>
                <a:lnTo>
                  <a:pt x="11477764" y="6657854"/>
                </a:lnTo>
                <a:cubicBezTo>
                  <a:pt x="11479712" y="6657761"/>
                  <a:pt x="11481630" y="6658345"/>
                  <a:pt x="11483197" y="6659508"/>
                </a:cubicBezTo>
                <a:cubicBezTo>
                  <a:pt x="11484552" y="6660551"/>
                  <a:pt x="11485326" y="6662180"/>
                  <a:pt x="11485275" y="6663887"/>
                </a:cubicBezTo>
                <a:cubicBezTo>
                  <a:pt x="11485326" y="6665707"/>
                  <a:pt x="11484552" y="6667453"/>
                  <a:pt x="11483177" y="6668647"/>
                </a:cubicBezTo>
                <a:cubicBezTo>
                  <a:pt x="11481660" y="6669911"/>
                  <a:pt x="11479722" y="6670561"/>
                  <a:pt x="11477744" y="6670471"/>
                </a:cubicBezTo>
                <a:lnTo>
                  <a:pt x="11471297" y="6670471"/>
                </a:lnTo>
                <a:close/>
                <a:moveTo>
                  <a:pt x="11607584" y="6657844"/>
                </a:moveTo>
                <a:lnTo>
                  <a:pt x="11615156" y="6657844"/>
                </a:lnTo>
                <a:cubicBezTo>
                  <a:pt x="11617033" y="6657761"/>
                  <a:pt x="11618891" y="6658308"/>
                  <a:pt x="11620417" y="6659397"/>
                </a:cubicBezTo>
                <a:cubicBezTo>
                  <a:pt x="11620779" y="6659677"/>
                  <a:pt x="11621110" y="6660004"/>
                  <a:pt x="11621392" y="6660369"/>
                </a:cubicBezTo>
                <a:cubicBezTo>
                  <a:pt x="11623149" y="6662655"/>
                  <a:pt x="11622707" y="6665926"/>
                  <a:pt x="11620417" y="6667675"/>
                </a:cubicBezTo>
                <a:cubicBezTo>
                  <a:pt x="11618891" y="6668767"/>
                  <a:pt x="11617033" y="6669319"/>
                  <a:pt x="11615156" y="6669238"/>
                </a:cubicBezTo>
                <a:lnTo>
                  <a:pt x="11607584" y="6669238"/>
                </a:lnTo>
                <a:close/>
                <a:moveTo>
                  <a:pt x="11399570" y="6652513"/>
                </a:moveTo>
                <a:lnTo>
                  <a:pt x="11399570" y="6685583"/>
                </a:lnTo>
                <a:lnTo>
                  <a:pt x="11405424" y="6685583"/>
                </a:lnTo>
                <a:lnTo>
                  <a:pt x="11405424" y="6672816"/>
                </a:lnTo>
                <a:lnTo>
                  <a:pt x="11421140" y="6672816"/>
                </a:lnTo>
                <a:lnTo>
                  <a:pt x="11421140" y="6667415"/>
                </a:lnTo>
                <a:lnTo>
                  <a:pt x="11405424" y="6667415"/>
                </a:lnTo>
                <a:lnTo>
                  <a:pt x="11405424" y="6657874"/>
                </a:lnTo>
                <a:lnTo>
                  <a:pt x="11423288" y="6657874"/>
                </a:lnTo>
                <a:lnTo>
                  <a:pt x="11423288" y="6652513"/>
                </a:lnTo>
                <a:close/>
                <a:moveTo>
                  <a:pt x="11601760" y="6652483"/>
                </a:moveTo>
                <a:lnTo>
                  <a:pt x="11601760" y="6685553"/>
                </a:lnTo>
                <a:lnTo>
                  <a:pt x="11607584" y="6685553"/>
                </a:lnTo>
                <a:lnTo>
                  <a:pt x="11607584" y="6674640"/>
                </a:lnTo>
                <a:lnTo>
                  <a:pt x="11614131" y="6674640"/>
                </a:lnTo>
                <a:lnTo>
                  <a:pt x="11623159" y="6685583"/>
                </a:lnTo>
                <a:lnTo>
                  <a:pt x="11630278" y="6685583"/>
                </a:lnTo>
                <a:lnTo>
                  <a:pt x="11620668" y="6673838"/>
                </a:lnTo>
                <a:cubicBezTo>
                  <a:pt x="11622898" y="6673166"/>
                  <a:pt x="11624846" y="6671804"/>
                  <a:pt x="11626252" y="6669950"/>
                </a:cubicBezTo>
                <a:cubicBezTo>
                  <a:pt x="11627607" y="6668101"/>
                  <a:pt x="11628310" y="6665857"/>
                  <a:pt x="11628260" y="6663566"/>
                </a:cubicBezTo>
                <a:cubicBezTo>
                  <a:pt x="11628360" y="6660481"/>
                  <a:pt x="11627025" y="6657523"/>
                  <a:pt x="11624645" y="6655549"/>
                </a:cubicBezTo>
                <a:cubicBezTo>
                  <a:pt x="11622034" y="6653424"/>
                  <a:pt x="11618741" y="6652332"/>
                  <a:pt x="11615377" y="6652483"/>
                </a:cubicBezTo>
                <a:close/>
                <a:moveTo>
                  <a:pt x="11643302" y="6652433"/>
                </a:moveTo>
                <a:lnTo>
                  <a:pt x="11656627" y="6674400"/>
                </a:lnTo>
                <a:lnTo>
                  <a:pt x="11656627" y="6685553"/>
                </a:lnTo>
                <a:lnTo>
                  <a:pt x="11662582" y="6685553"/>
                </a:lnTo>
                <a:lnTo>
                  <a:pt x="11662582" y="6674400"/>
                </a:lnTo>
                <a:lnTo>
                  <a:pt x="11675857" y="6652433"/>
                </a:lnTo>
                <a:lnTo>
                  <a:pt x="11669360" y="6652433"/>
                </a:lnTo>
                <a:lnTo>
                  <a:pt x="11659550" y="6668648"/>
                </a:lnTo>
                <a:lnTo>
                  <a:pt x="11649799" y="6652433"/>
                </a:lnTo>
                <a:close/>
                <a:moveTo>
                  <a:pt x="11552736" y="6652433"/>
                </a:moveTo>
                <a:lnTo>
                  <a:pt x="11566061" y="6674400"/>
                </a:lnTo>
                <a:lnTo>
                  <a:pt x="11566061" y="6685553"/>
                </a:lnTo>
                <a:lnTo>
                  <a:pt x="11572016" y="6685553"/>
                </a:lnTo>
                <a:lnTo>
                  <a:pt x="11572016" y="6674400"/>
                </a:lnTo>
                <a:lnTo>
                  <a:pt x="11585291" y="6652433"/>
                </a:lnTo>
                <a:lnTo>
                  <a:pt x="11578794" y="6652433"/>
                </a:lnTo>
                <a:lnTo>
                  <a:pt x="11568993" y="6668648"/>
                </a:lnTo>
                <a:lnTo>
                  <a:pt x="11559233" y="6652433"/>
                </a:lnTo>
                <a:close/>
                <a:moveTo>
                  <a:pt x="11465443" y="6652433"/>
                </a:moveTo>
                <a:lnTo>
                  <a:pt x="11465443" y="6685553"/>
                </a:lnTo>
                <a:lnTo>
                  <a:pt x="11471297" y="6685553"/>
                </a:lnTo>
                <a:lnTo>
                  <a:pt x="11471297" y="6675863"/>
                </a:lnTo>
                <a:lnTo>
                  <a:pt x="11477111" y="6675863"/>
                </a:lnTo>
                <a:cubicBezTo>
                  <a:pt x="11481339" y="6675856"/>
                  <a:pt x="11484703" y="6674767"/>
                  <a:pt x="11487203" y="6672596"/>
                </a:cubicBezTo>
                <a:cubicBezTo>
                  <a:pt x="11489764" y="6670438"/>
                  <a:pt x="11491190" y="6667221"/>
                  <a:pt x="11491059" y="6663877"/>
                </a:cubicBezTo>
                <a:cubicBezTo>
                  <a:pt x="11491160" y="6660717"/>
                  <a:pt x="11489844" y="6657678"/>
                  <a:pt x="11487454" y="6655600"/>
                </a:cubicBezTo>
                <a:cubicBezTo>
                  <a:pt x="11484783" y="6653397"/>
                  <a:pt x="11481389" y="6652268"/>
                  <a:pt x="11477935" y="6652433"/>
                </a:cubicBezTo>
                <a:close/>
                <a:moveTo>
                  <a:pt x="11362636" y="6652242"/>
                </a:moveTo>
                <a:lnTo>
                  <a:pt x="11348096" y="6685553"/>
                </a:lnTo>
                <a:lnTo>
                  <a:pt x="11354382" y="6685553"/>
                </a:lnTo>
                <a:lnTo>
                  <a:pt x="11357465" y="6678197"/>
                </a:lnTo>
                <a:lnTo>
                  <a:pt x="11373270" y="6678197"/>
                </a:lnTo>
                <a:lnTo>
                  <a:pt x="11376393" y="6685553"/>
                </a:lnTo>
                <a:lnTo>
                  <a:pt x="11382639" y="6685553"/>
                </a:lnTo>
                <a:lnTo>
                  <a:pt x="11368149" y="6652242"/>
                </a:lnTo>
                <a:close/>
                <a:moveTo>
                  <a:pt x="11523633" y="6651733"/>
                </a:moveTo>
                <a:cubicBezTo>
                  <a:pt x="11519191" y="6651757"/>
                  <a:pt x="11514758" y="6653472"/>
                  <a:pt x="11511384" y="6656873"/>
                </a:cubicBezTo>
                <a:cubicBezTo>
                  <a:pt x="11508110" y="6660067"/>
                  <a:pt x="11506293" y="6664467"/>
                  <a:pt x="11506363" y="6669039"/>
                </a:cubicBezTo>
                <a:cubicBezTo>
                  <a:pt x="11506353" y="6673673"/>
                  <a:pt x="11508211" y="6678117"/>
                  <a:pt x="11511514" y="6681376"/>
                </a:cubicBezTo>
                <a:cubicBezTo>
                  <a:pt x="11518333" y="6688107"/>
                  <a:pt x="11529318" y="6688049"/>
                  <a:pt x="11536066" y="6681248"/>
                </a:cubicBezTo>
                <a:cubicBezTo>
                  <a:pt x="11542814" y="6674445"/>
                  <a:pt x="11542754" y="6663475"/>
                  <a:pt x="11535936" y="6656743"/>
                </a:cubicBezTo>
                <a:cubicBezTo>
                  <a:pt x="11532527" y="6653378"/>
                  <a:pt x="11528076" y="6651710"/>
                  <a:pt x="11523633" y="6651733"/>
                </a:cubicBezTo>
                <a:close/>
                <a:moveTo>
                  <a:pt x="11365378" y="6645509"/>
                </a:moveTo>
                <a:cubicBezTo>
                  <a:pt x="11366211" y="6645380"/>
                  <a:pt x="11367034" y="6645817"/>
                  <a:pt x="11367386" y="6646581"/>
                </a:cubicBezTo>
                <a:cubicBezTo>
                  <a:pt x="11367778" y="6647310"/>
                  <a:pt x="11367778" y="6648186"/>
                  <a:pt x="11367386" y="6648916"/>
                </a:cubicBezTo>
                <a:cubicBezTo>
                  <a:pt x="11367024" y="6649676"/>
                  <a:pt x="11366211" y="6650112"/>
                  <a:pt x="11365378" y="6649988"/>
                </a:cubicBezTo>
                <a:cubicBezTo>
                  <a:pt x="11364564" y="6650101"/>
                  <a:pt x="11363771" y="6649664"/>
                  <a:pt x="11363430" y="6648916"/>
                </a:cubicBezTo>
                <a:cubicBezTo>
                  <a:pt x="11363038" y="6648186"/>
                  <a:pt x="11363038" y="6647310"/>
                  <a:pt x="11363430" y="6646581"/>
                </a:cubicBezTo>
                <a:cubicBezTo>
                  <a:pt x="11363771" y="6645829"/>
                  <a:pt x="11364564" y="6645392"/>
                  <a:pt x="11365378" y="6645509"/>
                </a:cubicBezTo>
                <a:close/>
                <a:moveTo>
                  <a:pt x="11361431" y="6644045"/>
                </a:moveTo>
                <a:cubicBezTo>
                  <a:pt x="11360437" y="6645011"/>
                  <a:pt x="11359895" y="6646357"/>
                  <a:pt x="11359965" y="6647743"/>
                </a:cubicBezTo>
                <a:cubicBezTo>
                  <a:pt x="11359905" y="6649130"/>
                  <a:pt x="11360437" y="6650476"/>
                  <a:pt x="11361431" y="6651451"/>
                </a:cubicBezTo>
                <a:cubicBezTo>
                  <a:pt x="11363731" y="6653322"/>
                  <a:pt x="11367034" y="6653322"/>
                  <a:pt x="11369334" y="6651451"/>
                </a:cubicBezTo>
                <a:cubicBezTo>
                  <a:pt x="11371352" y="6649394"/>
                  <a:pt x="11371352" y="6646103"/>
                  <a:pt x="11369334" y="6644045"/>
                </a:cubicBezTo>
                <a:cubicBezTo>
                  <a:pt x="11367034" y="6642164"/>
                  <a:pt x="11363731" y="6642164"/>
                  <a:pt x="11361431" y="6644045"/>
                </a:cubicBezTo>
                <a:close/>
                <a:moveTo>
                  <a:pt x="11528686" y="6642011"/>
                </a:moveTo>
                <a:cubicBezTo>
                  <a:pt x="11527742" y="6642017"/>
                  <a:pt x="11526838" y="6642396"/>
                  <a:pt x="11526175" y="6643063"/>
                </a:cubicBezTo>
                <a:cubicBezTo>
                  <a:pt x="11526125" y="6643108"/>
                  <a:pt x="11526085" y="6643154"/>
                  <a:pt x="11526035" y="6643203"/>
                </a:cubicBezTo>
                <a:cubicBezTo>
                  <a:pt x="11524769" y="6644547"/>
                  <a:pt x="11524830" y="6646665"/>
                  <a:pt x="11526175" y="6647934"/>
                </a:cubicBezTo>
                <a:cubicBezTo>
                  <a:pt x="11527601" y="6649223"/>
                  <a:pt x="11529770" y="6649223"/>
                  <a:pt x="11531196" y="6647934"/>
                </a:cubicBezTo>
                <a:cubicBezTo>
                  <a:pt x="11531216" y="6647917"/>
                  <a:pt x="11531226" y="6647900"/>
                  <a:pt x="11531246" y="6647882"/>
                </a:cubicBezTo>
                <a:cubicBezTo>
                  <a:pt x="11532572" y="6646537"/>
                  <a:pt x="11532542" y="6644379"/>
                  <a:pt x="11531196" y="6643063"/>
                </a:cubicBezTo>
                <a:cubicBezTo>
                  <a:pt x="11530513" y="6642408"/>
                  <a:pt x="11529599" y="6642047"/>
                  <a:pt x="11528655" y="6642061"/>
                </a:cubicBezTo>
                <a:close/>
                <a:moveTo>
                  <a:pt x="11518533" y="6642011"/>
                </a:moveTo>
                <a:cubicBezTo>
                  <a:pt x="11517590" y="6642017"/>
                  <a:pt x="11516686" y="6642396"/>
                  <a:pt x="11516023" y="6643063"/>
                </a:cubicBezTo>
                <a:cubicBezTo>
                  <a:pt x="11515973" y="6643108"/>
                  <a:pt x="11515933" y="6643154"/>
                  <a:pt x="11515882" y="6643203"/>
                </a:cubicBezTo>
                <a:cubicBezTo>
                  <a:pt x="11514617" y="6644547"/>
                  <a:pt x="11514678" y="6646665"/>
                  <a:pt x="11516023" y="6647934"/>
                </a:cubicBezTo>
                <a:cubicBezTo>
                  <a:pt x="11517449" y="6649223"/>
                  <a:pt x="11519618" y="6649223"/>
                  <a:pt x="11521044" y="6647934"/>
                </a:cubicBezTo>
                <a:cubicBezTo>
                  <a:pt x="11521064" y="6647917"/>
                  <a:pt x="11521074" y="6647900"/>
                  <a:pt x="11521094" y="6647882"/>
                </a:cubicBezTo>
                <a:cubicBezTo>
                  <a:pt x="11522420" y="6646537"/>
                  <a:pt x="11522389" y="6644379"/>
                  <a:pt x="11521044" y="6643063"/>
                </a:cubicBezTo>
                <a:cubicBezTo>
                  <a:pt x="11520361" y="6642406"/>
                  <a:pt x="11519447" y="6642045"/>
                  <a:pt x="11518503" y="6642061"/>
                </a:cubicBezTo>
                <a:close/>
                <a:moveTo>
                  <a:pt x="10976109" y="6427326"/>
                </a:moveTo>
                <a:cubicBezTo>
                  <a:pt x="11016159" y="6492519"/>
                  <a:pt x="11003836" y="6579278"/>
                  <a:pt x="10943811" y="6630260"/>
                </a:cubicBezTo>
                <a:cubicBezTo>
                  <a:pt x="10920854" y="6649738"/>
                  <a:pt x="10893922" y="6661565"/>
                  <a:pt x="10866195" y="6665838"/>
                </a:cubicBezTo>
                <a:close/>
                <a:moveTo>
                  <a:pt x="10956034" y="6423847"/>
                </a:moveTo>
                <a:lnTo>
                  <a:pt x="10957923" y="6426133"/>
                </a:lnTo>
                <a:lnTo>
                  <a:pt x="10851387" y="6657291"/>
                </a:lnTo>
                <a:cubicBezTo>
                  <a:pt x="10849996" y="6657192"/>
                  <a:pt x="10849897" y="6657192"/>
                  <a:pt x="10848505" y="6657192"/>
                </a:cubicBezTo>
                <a:lnTo>
                  <a:pt x="10807958" y="6549663"/>
                </a:lnTo>
                <a:close/>
                <a:moveTo>
                  <a:pt x="11734579" y="6423748"/>
                </a:moveTo>
                <a:lnTo>
                  <a:pt x="11806431" y="6526110"/>
                </a:lnTo>
                <a:lnTo>
                  <a:pt x="11806431" y="6596868"/>
                </a:lnTo>
                <a:lnTo>
                  <a:pt x="11827599" y="6596868"/>
                </a:lnTo>
                <a:lnTo>
                  <a:pt x="11827599" y="6526110"/>
                </a:lnTo>
                <a:lnTo>
                  <a:pt x="11899450" y="6423748"/>
                </a:lnTo>
                <a:lnTo>
                  <a:pt x="11875102" y="6423748"/>
                </a:lnTo>
                <a:lnTo>
                  <a:pt x="11819549" y="6503948"/>
                </a:lnTo>
                <a:lnTo>
                  <a:pt x="11814679" y="6503948"/>
                </a:lnTo>
                <a:lnTo>
                  <a:pt x="11758927" y="6423748"/>
                </a:lnTo>
                <a:close/>
                <a:moveTo>
                  <a:pt x="11539794" y="6423748"/>
                </a:moveTo>
                <a:lnTo>
                  <a:pt x="11539794" y="6596868"/>
                </a:lnTo>
                <a:lnTo>
                  <a:pt x="11561061" y="6596868"/>
                </a:lnTo>
                <a:lnTo>
                  <a:pt x="11561061" y="6446307"/>
                </a:lnTo>
                <a:lnTo>
                  <a:pt x="11565037" y="6442332"/>
                </a:lnTo>
                <a:lnTo>
                  <a:pt x="11634305" y="6442332"/>
                </a:lnTo>
                <a:cubicBezTo>
                  <a:pt x="11644441" y="6442332"/>
                  <a:pt x="11656069" y="6443624"/>
                  <a:pt x="11665709" y="6453264"/>
                </a:cubicBezTo>
                <a:cubicBezTo>
                  <a:pt x="11671175" y="6459028"/>
                  <a:pt x="11674156" y="6466382"/>
                  <a:pt x="11674156" y="6474034"/>
                </a:cubicBezTo>
                <a:cubicBezTo>
                  <a:pt x="11674156" y="6491923"/>
                  <a:pt x="11659150" y="6505935"/>
                  <a:pt x="11640069" y="6505935"/>
                </a:cubicBezTo>
                <a:lnTo>
                  <a:pt x="11579546" y="6505935"/>
                </a:lnTo>
                <a:lnTo>
                  <a:pt x="11579546" y="6524519"/>
                </a:lnTo>
                <a:lnTo>
                  <a:pt x="11627348" y="6524519"/>
                </a:lnTo>
                <a:lnTo>
                  <a:pt x="11676839" y="6596868"/>
                </a:lnTo>
                <a:lnTo>
                  <a:pt x="11701088" y="6596868"/>
                </a:lnTo>
                <a:lnTo>
                  <a:pt x="11649609" y="6523029"/>
                </a:lnTo>
                <a:lnTo>
                  <a:pt x="11651000" y="6522731"/>
                </a:lnTo>
                <a:cubicBezTo>
                  <a:pt x="11653485" y="6522234"/>
                  <a:pt x="11654976" y="6521836"/>
                  <a:pt x="11655572" y="6521637"/>
                </a:cubicBezTo>
                <a:cubicBezTo>
                  <a:pt x="11680020" y="6514979"/>
                  <a:pt x="11695225" y="6496792"/>
                  <a:pt x="11695225" y="6474233"/>
                </a:cubicBezTo>
                <a:cubicBezTo>
                  <a:pt x="11695225" y="6461513"/>
                  <a:pt x="11690753" y="6449985"/>
                  <a:pt x="11682206" y="6440941"/>
                </a:cubicBezTo>
                <a:cubicBezTo>
                  <a:pt x="11671175" y="6429413"/>
                  <a:pt x="11655473" y="6423748"/>
                  <a:pt x="11634305" y="6423748"/>
                </a:cubicBezTo>
                <a:close/>
                <a:moveTo>
                  <a:pt x="11347692" y="6423748"/>
                </a:moveTo>
                <a:lnTo>
                  <a:pt x="11347692" y="6596868"/>
                </a:lnTo>
                <a:lnTo>
                  <a:pt x="11368959" y="6596868"/>
                </a:lnTo>
                <a:lnTo>
                  <a:pt x="11368959" y="6528395"/>
                </a:lnTo>
                <a:lnTo>
                  <a:pt x="11372935" y="6524420"/>
                </a:lnTo>
                <a:lnTo>
                  <a:pt x="11461681" y="6524420"/>
                </a:lnTo>
                <a:lnTo>
                  <a:pt x="11461681" y="6505836"/>
                </a:lnTo>
                <a:lnTo>
                  <a:pt x="11372935" y="6505836"/>
                </a:lnTo>
                <a:lnTo>
                  <a:pt x="11368959" y="6501861"/>
                </a:lnTo>
                <a:lnTo>
                  <a:pt x="11368959" y="6447798"/>
                </a:lnTo>
                <a:lnTo>
                  <a:pt x="11372935" y="6443823"/>
                </a:lnTo>
                <a:lnTo>
                  <a:pt x="11482650" y="6443823"/>
                </a:lnTo>
                <a:lnTo>
                  <a:pt x="11482650" y="6423748"/>
                </a:lnTo>
                <a:close/>
                <a:moveTo>
                  <a:pt x="11196336" y="6423748"/>
                </a:moveTo>
                <a:lnTo>
                  <a:pt x="11116633" y="6596868"/>
                </a:lnTo>
                <a:lnTo>
                  <a:pt x="11138497" y="6596868"/>
                </a:lnTo>
                <a:lnTo>
                  <a:pt x="11202895" y="6452370"/>
                </a:lnTo>
                <a:lnTo>
                  <a:pt x="11208758" y="6452370"/>
                </a:lnTo>
                <a:lnTo>
                  <a:pt x="11242249" y="6526308"/>
                </a:lnTo>
                <a:lnTo>
                  <a:pt x="11190274" y="6526308"/>
                </a:lnTo>
                <a:lnTo>
                  <a:pt x="11182025" y="6544892"/>
                </a:lnTo>
                <a:lnTo>
                  <a:pt x="11250399" y="6544892"/>
                </a:lnTo>
                <a:lnTo>
                  <a:pt x="11273355" y="6596868"/>
                </a:lnTo>
                <a:lnTo>
                  <a:pt x="11296511" y="6596868"/>
                </a:lnTo>
                <a:lnTo>
                  <a:pt x="11216908" y="6423748"/>
                </a:lnTo>
                <a:close/>
                <a:moveTo>
                  <a:pt x="10943115" y="6408543"/>
                </a:moveTo>
                <a:lnTo>
                  <a:pt x="10945003" y="6410828"/>
                </a:lnTo>
                <a:lnTo>
                  <a:pt x="10787883" y="6544396"/>
                </a:lnTo>
                <a:lnTo>
                  <a:pt x="10834294" y="6667627"/>
                </a:lnTo>
                <a:cubicBezTo>
                  <a:pt x="10792057" y="6665738"/>
                  <a:pt x="10750616" y="6646956"/>
                  <a:pt x="10721199" y="6612272"/>
                </a:cubicBezTo>
                <a:cubicBezTo>
                  <a:pt x="10691683" y="6577588"/>
                  <a:pt x="10679857" y="6533762"/>
                  <a:pt x="10684727" y="6491724"/>
                </a:cubicBezTo>
                <a:lnTo>
                  <a:pt x="10769896" y="6535252"/>
                </a:lnTo>
                <a:lnTo>
                  <a:pt x="10783709" y="6523526"/>
                </a:lnTo>
                <a:lnTo>
                  <a:pt x="10697348" y="6479401"/>
                </a:lnTo>
                <a:cubicBezTo>
                  <a:pt x="10697547" y="6478009"/>
                  <a:pt x="10697547" y="6477910"/>
                  <a:pt x="10697746" y="6476519"/>
                </a:cubicBezTo>
                <a:close/>
                <a:moveTo>
                  <a:pt x="10842729" y="6352120"/>
                </a:moveTo>
                <a:cubicBezTo>
                  <a:pt x="10879363" y="6352443"/>
                  <a:pt x="10915736" y="6365412"/>
                  <a:pt x="10944705" y="6390456"/>
                </a:cubicBezTo>
                <a:lnTo>
                  <a:pt x="10691584" y="6460519"/>
                </a:lnTo>
                <a:cubicBezTo>
                  <a:pt x="10700329" y="6433785"/>
                  <a:pt x="10716330" y="6409139"/>
                  <a:pt x="10739187" y="6389661"/>
                </a:cubicBezTo>
                <a:cubicBezTo>
                  <a:pt x="10769200" y="6364120"/>
                  <a:pt x="10806095" y="6351797"/>
                  <a:pt x="10842729" y="6352120"/>
                </a:cubicBezTo>
                <a:close/>
                <a:moveTo>
                  <a:pt x="10855623" y="6335536"/>
                </a:moveTo>
                <a:cubicBezTo>
                  <a:pt x="10810989" y="6331921"/>
                  <a:pt x="10764976" y="6345337"/>
                  <a:pt x="10728156" y="6376642"/>
                </a:cubicBezTo>
                <a:cubicBezTo>
                  <a:pt x="10654515" y="6439251"/>
                  <a:pt x="10645571" y="6549663"/>
                  <a:pt x="10708180" y="6623303"/>
                </a:cubicBezTo>
                <a:cubicBezTo>
                  <a:pt x="10770790" y="6696944"/>
                  <a:pt x="10881201" y="6705888"/>
                  <a:pt x="10954842" y="6643279"/>
                </a:cubicBezTo>
                <a:cubicBezTo>
                  <a:pt x="11028483" y="6580669"/>
                  <a:pt x="11037427" y="6470258"/>
                  <a:pt x="10974817" y="6396617"/>
                </a:cubicBezTo>
                <a:cubicBezTo>
                  <a:pt x="10943512" y="6359797"/>
                  <a:pt x="10900257" y="6339150"/>
                  <a:pt x="10855623" y="6335536"/>
                </a:cubicBez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7938" indent="0">
              <a:buNone/>
              <a:defRPr sz="1000"/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4DED9CF-E080-41D7-AC39-4E31E81483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800" y="1703881"/>
            <a:ext cx="7610400" cy="439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indicator or chapter number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49CAEF-55D8-4C0C-ADE7-6FFA245F74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800" y="2197080"/>
            <a:ext cx="7612068" cy="58477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a headline </a:t>
            </a:r>
            <a:br>
              <a:rPr lang="en-GB" noProof="0"/>
            </a:br>
            <a:r>
              <a:rPr lang="en-GB" noProof="0"/>
              <a:t>of maximum two lines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AA297316-FBF1-3346-88AF-96D18864B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01/11/2024</a:t>
            </a:r>
            <a:endParaRPr lang="en-GB" noProof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FDA553EB-9914-EB43-B29F-96940806D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7200" y="6445090"/>
            <a:ext cx="693000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Copyright AFRY AB | RES &amp; Storage Forum, Athens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B26418DE-56F8-9344-99BC-B6BCEA406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noProof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368047674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 xmlns="">
        <p15:guide id="1" pos="483">
          <p15:clr>
            <a:srgbClr val="F26B43"/>
          </p15:clr>
        </p15:guide>
        <p15:guide id="2" orient="horz" pos="3929">
          <p15:clr>
            <a:srgbClr val="F26B43"/>
          </p15:clr>
        </p15:guide>
        <p15:guide id="3" pos="5292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 hidden="1">
            <a:extLst>
              <a:ext uri="{FF2B5EF4-FFF2-40B4-BE49-F238E27FC236}">
                <a16:creationId xmlns:a16="http://schemas.microsoft.com/office/drawing/2014/main" xmlns="" id="{D05CEE55-4B22-4BF0-8C2D-2A0BAF13F9A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xmlns="" id="{24C3302A-DAF9-4C5D-B6DF-4B55B6943A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3038475" cy="34272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on icon to add an image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xmlns="" id="{F73CD909-610F-4CAF-A53C-C5E223816C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34475" y="0"/>
            <a:ext cx="3057524" cy="34272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Verdana" panose="020B060403050404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/>
              <a:t>Click on icon to add an image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xmlns="" id="{4A910E96-252A-4065-9727-C588332F166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809" y="3429036"/>
            <a:ext cx="3039664" cy="3447251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Verdana" panose="020B060403050404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/>
              <a:t>Click on icon to add an image</a:t>
            </a:r>
          </a:p>
          <a:p>
            <a:endParaRPr lang="en-GB"/>
          </a:p>
        </p:txBody>
      </p:sp>
      <p:sp>
        <p:nvSpPr>
          <p:cNvPr id="18" name="Platshållare för bild 26">
            <a:extLst>
              <a:ext uri="{FF2B5EF4-FFF2-40B4-BE49-F238E27FC236}">
                <a16:creationId xmlns:a16="http://schemas.microsoft.com/office/drawing/2014/main" xmlns="" id="{7CDB304D-1391-463B-AD17-E24DE3DD825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4475" y="3429036"/>
            <a:ext cx="3057524" cy="3447252"/>
          </a:xfrm>
          <a:custGeom>
            <a:avLst/>
            <a:gdLst>
              <a:gd name="connsiteX0" fmla="*/ 2381491 w 3057524"/>
              <a:gd name="connsiteY0" fmla="*/ 3231276 h 3447252"/>
              <a:gd name="connsiteX1" fmla="*/ 2397236 w 3057524"/>
              <a:gd name="connsiteY1" fmla="*/ 3231678 h 3447252"/>
              <a:gd name="connsiteX2" fmla="*/ 2397236 w 3057524"/>
              <a:gd name="connsiteY2" fmla="*/ 3248383 h 3447252"/>
              <a:gd name="connsiteX3" fmla="*/ 2389203 w 3057524"/>
              <a:gd name="connsiteY3" fmla="*/ 3251791 h 3447252"/>
              <a:gd name="connsiteX4" fmla="*/ 2389233 w 3057524"/>
              <a:gd name="connsiteY4" fmla="*/ 3251741 h 3447252"/>
              <a:gd name="connsiteX5" fmla="*/ 2381089 w 3057524"/>
              <a:gd name="connsiteY5" fmla="*/ 3248383 h 3447252"/>
              <a:gd name="connsiteX6" fmla="*/ 2381089 w 3057524"/>
              <a:gd name="connsiteY6" fmla="*/ 3231678 h 3447252"/>
              <a:gd name="connsiteX7" fmla="*/ 2381491 w 3057524"/>
              <a:gd name="connsiteY7" fmla="*/ 3231276 h 3447252"/>
              <a:gd name="connsiteX8" fmla="*/ 2230896 w 3057524"/>
              <a:gd name="connsiteY8" fmla="*/ 3230364 h 3447252"/>
              <a:gd name="connsiteX9" fmla="*/ 2236549 w 3057524"/>
              <a:gd name="connsiteY9" fmla="*/ 3243753 h 3447252"/>
              <a:gd name="connsiteX10" fmla="*/ 2225282 w 3057524"/>
              <a:gd name="connsiteY10" fmla="*/ 3243753 h 3447252"/>
              <a:gd name="connsiteX11" fmla="*/ 2336845 w 3057524"/>
              <a:gd name="connsiteY11" fmla="*/ 3228821 h 3447252"/>
              <a:gd name="connsiteX12" fmla="*/ 2343292 w 3057524"/>
              <a:gd name="connsiteY12" fmla="*/ 3228821 h 3447252"/>
              <a:gd name="connsiteX13" fmla="*/ 2348725 w 3057524"/>
              <a:gd name="connsiteY13" fmla="*/ 3230475 h 3447252"/>
              <a:gd name="connsiteX14" fmla="*/ 2350803 w 3057524"/>
              <a:gd name="connsiteY14" fmla="*/ 3234854 h 3447252"/>
              <a:gd name="connsiteX15" fmla="*/ 2348705 w 3057524"/>
              <a:gd name="connsiteY15" fmla="*/ 3239614 h 3447252"/>
              <a:gd name="connsiteX16" fmla="*/ 2343272 w 3057524"/>
              <a:gd name="connsiteY16" fmla="*/ 3241438 h 3447252"/>
              <a:gd name="connsiteX17" fmla="*/ 2336825 w 3057524"/>
              <a:gd name="connsiteY17" fmla="*/ 3241438 h 3447252"/>
              <a:gd name="connsiteX18" fmla="*/ 2473112 w 3057524"/>
              <a:gd name="connsiteY18" fmla="*/ 3228811 h 3447252"/>
              <a:gd name="connsiteX19" fmla="*/ 2480684 w 3057524"/>
              <a:gd name="connsiteY19" fmla="*/ 3228811 h 3447252"/>
              <a:gd name="connsiteX20" fmla="*/ 2485945 w 3057524"/>
              <a:gd name="connsiteY20" fmla="*/ 3230364 h 3447252"/>
              <a:gd name="connsiteX21" fmla="*/ 2486920 w 3057524"/>
              <a:gd name="connsiteY21" fmla="*/ 3231336 h 3447252"/>
              <a:gd name="connsiteX22" fmla="*/ 2485945 w 3057524"/>
              <a:gd name="connsiteY22" fmla="*/ 3238642 h 3447252"/>
              <a:gd name="connsiteX23" fmla="*/ 2480684 w 3057524"/>
              <a:gd name="connsiteY23" fmla="*/ 3240205 h 3447252"/>
              <a:gd name="connsiteX24" fmla="*/ 2473112 w 3057524"/>
              <a:gd name="connsiteY24" fmla="*/ 3240205 h 3447252"/>
              <a:gd name="connsiteX25" fmla="*/ 2265098 w 3057524"/>
              <a:gd name="connsiteY25" fmla="*/ 3223480 h 3447252"/>
              <a:gd name="connsiteX26" fmla="*/ 2265098 w 3057524"/>
              <a:gd name="connsiteY26" fmla="*/ 3256550 h 3447252"/>
              <a:gd name="connsiteX27" fmla="*/ 2270952 w 3057524"/>
              <a:gd name="connsiteY27" fmla="*/ 3256550 h 3447252"/>
              <a:gd name="connsiteX28" fmla="*/ 2270952 w 3057524"/>
              <a:gd name="connsiteY28" fmla="*/ 3243783 h 3447252"/>
              <a:gd name="connsiteX29" fmla="*/ 2286668 w 3057524"/>
              <a:gd name="connsiteY29" fmla="*/ 3243783 h 3447252"/>
              <a:gd name="connsiteX30" fmla="*/ 2286668 w 3057524"/>
              <a:gd name="connsiteY30" fmla="*/ 3238382 h 3447252"/>
              <a:gd name="connsiteX31" fmla="*/ 2270952 w 3057524"/>
              <a:gd name="connsiteY31" fmla="*/ 3238382 h 3447252"/>
              <a:gd name="connsiteX32" fmla="*/ 2270952 w 3057524"/>
              <a:gd name="connsiteY32" fmla="*/ 3228841 h 3447252"/>
              <a:gd name="connsiteX33" fmla="*/ 2288816 w 3057524"/>
              <a:gd name="connsiteY33" fmla="*/ 3228841 h 3447252"/>
              <a:gd name="connsiteX34" fmla="*/ 2288816 w 3057524"/>
              <a:gd name="connsiteY34" fmla="*/ 3223480 h 3447252"/>
              <a:gd name="connsiteX35" fmla="*/ 2467288 w 3057524"/>
              <a:gd name="connsiteY35" fmla="*/ 3223450 h 3447252"/>
              <a:gd name="connsiteX36" fmla="*/ 2467288 w 3057524"/>
              <a:gd name="connsiteY36" fmla="*/ 3256520 h 3447252"/>
              <a:gd name="connsiteX37" fmla="*/ 2473112 w 3057524"/>
              <a:gd name="connsiteY37" fmla="*/ 3256520 h 3447252"/>
              <a:gd name="connsiteX38" fmla="*/ 2473112 w 3057524"/>
              <a:gd name="connsiteY38" fmla="*/ 3245607 h 3447252"/>
              <a:gd name="connsiteX39" fmla="*/ 2479659 w 3057524"/>
              <a:gd name="connsiteY39" fmla="*/ 3245607 h 3447252"/>
              <a:gd name="connsiteX40" fmla="*/ 2488687 w 3057524"/>
              <a:gd name="connsiteY40" fmla="*/ 3256550 h 3447252"/>
              <a:gd name="connsiteX41" fmla="*/ 2495806 w 3057524"/>
              <a:gd name="connsiteY41" fmla="*/ 3256550 h 3447252"/>
              <a:gd name="connsiteX42" fmla="*/ 2486196 w 3057524"/>
              <a:gd name="connsiteY42" fmla="*/ 3244805 h 3447252"/>
              <a:gd name="connsiteX43" fmla="*/ 2491780 w 3057524"/>
              <a:gd name="connsiteY43" fmla="*/ 3240917 h 3447252"/>
              <a:gd name="connsiteX44" fmla="*/ 2493788 w 3057524"/>
              <a:gd name="connsiteY44" fmla="*/ 3234533 h 3447252"/>
              <a:gd name="connsiteX45" fmla="*/ 2490173 w 3057524"/>
              <a:gd name="connsiteY45" fmla="*/ 3226516 h 3447252"/>
              <a:gd name="connsiteX46" fmla="*/ 2480905 w 3057524"/>
              <a:gd name="connsiteY46" fmla="*/ 3223450 h 3447252"/>
              <a:gd name="connsiteX47" fmla="*/ 2508830 w 3057524"/>
              <a:gd name="connsiteY47" fmla="*/ 3223400 h 3447252"/>
              <a:gd name="connsiteX48" fmla="*/ 2522155 w 3057524"/>
              <a:gd name="connsiteY48" fmla="*/ 3245367 h 3447252"/>
              <a:gd name="connsiteX49" fmla="*/ 2522155 w 3057524"/>
              <a:gd name="connsiteY49" fmla="*/ 3256520 h 3447252"/>
              <a:gd name="connsiteX50" fmla="*/ 2528110 w 3057524"/>
              <a:gd name="connsiteY50" fmla="*/ 3256520 h 3447252"/>
              <a:gd name="connsiteX51" fmla="*/ 2528110 w 3057524"/>
              <a:gd name="connsiteY51" fmla="*/ 3245367 h 3447252"/>
              <a:gd name="connsiteX52" fmla="*/ 2541385 w 3057524"/>
              <a:gd name="connsiteY52" fmla="*/ 3223400 h 3447252"/>
              <a:gd name="connsiteX53" fmla="*/ 2534888 w 3057524"/>
              <a:gd name="connsiteY53" fmla="*/ 3223400 h 3447252"/>
              <a:gd name="connsiteX54" fmla="*/ 2525078 w 3057524"/>
              <a:gd name="connsiteY54" fmla="*/ 3239615 h 3447252"/>
              <a:gd name="connsiteX55" fmla="*/ 2515327 w 3057524"/>
              <a:gd name="connsiteY55" fmla="*/ 3223400 h 3447252"/>
              <a:gd name="connsiteX56" fmla="*/ 2418264 w 3057524"/>
              <a:gd name="connsiteY56" fmla="*/ 3223400 h 3447252"/>
              <a:gd name="connsiteX57" fmla="*/ 2431589 w 3057524"/>
              <a:gd name="connsiteY57" fmla="*/ 3245367 h 3447252"/>
              <a:gd name="connsiteX58" fmla="*/ 2431589 w 3057524"/>
              <a:gd name="connsiteY58" fmla="*/ 3256520 h 3447252"/>
              <a:gd name="connsiteX59" fmla="*/ 2437544 w 3057524"/>
              <a:gd name="connsiteY59" fmla="*/ 3256520 h 3447252"/>
              <a:gd name="connsiteX60" fmla="*/ 2437544 w 3057524"/>
              <a:gd name="connsiteY60" fmla="*/ 3245367 h 3447252"/>
              <a:gd name="connsiteX61" fmla="*/ 2450819 w 3057524"/>
              <a:gd name="connsiteY61" fmla="*/ 3223400 h 3447252"/>
              <a:gd name="connsiteX62" fmla="*/ 2444322 w 3057524"/>
              <a:gd name="connsiteY62" fmla="*/ 3223400 h 3447252"/>
              <a:gd name="connsiteX63" fmla="*/ 2434521 w 3057524"/>
              <a:gd name="connsiteY63" fmla="*/ 3239615 h 3447252"/>
              <a:gd name="connsiteX64" fmla="*/ 2424761 w 3057524"/>
              <a:gd name="connsiteY64" fmla="*/ 3223400 h 3447252"/>
              <a:gd name="connsiteX65" fmla="*/ 2330971 w 3057524"/>
              <a:gd name="connsiteY65" fmla="*/ 3223400 h 3447252"/>
              <a:gd name="connsiteX66" fmla="*/ 2330971 w 3057524"/>
              <a:gd name="connsiteY66" fmla="*/ 3256520 h 3447252"/>
              <a:gd name="connsiteX67" fmla="*/ 2336825 w 3057524"/>
              <a:gd name="connsiteY67" fmla="*/ 3256520 h 3447252"/>
              <a:gd name="connsiteX68" fmla="*/ 2336825 w 3057524"/>
              <a:gd name="connsiteY68" fmla="*/ 3246830 h 3447252"/>
              <a:gd name="connsiteX69" fmla="*/ 2342639 w 3057524"/>
              <a:gd name="connsiteY69" fmla="*/ 3246830 h 3447252"/>
              <a:gd name="connsiteX70" fmla="*/ 2352731 w 3057524"/>
              <a:gd name="connsiteY70" fmla="*/ 3243563 h 3447252"/>
              <a:gd name="connsiteX71" fmla="*/ 2356587 w 3057524"/>
              <a:gd name="connsiteY71" fmla="*/ 3234844 h 3447252"/>
              <a:gd name="connsiteX72" fmla="*/ 2352982 w 3057524"/>
              <a:gd name="connsiteY72" fmla="*/ 3226567 h 3447252"/>
              <a:gd name="connsiteX73" fmla="*/ 2343463 w 3057524"/>
              <a:gd name="connsiteY73" fmla="*/ 3223400 h 3447252"/>
              <a:gd name="connsiteX74" fmla="*/ 2228164 w 3057524"/>
              <a:gd name="connsiteY74" fmla="*/ 3223209 h 3447252"/>
              <a:gd name="connsiteX75" fmla="*/ 2213624 w 3057524"/>
              <a:gd name="connsiteY75" fmla="*/ 3256520 h 3447252"/>
              <a:gd name="connsiteX76" fmla="*/ 2219910 w 3057524"/>
              <a:gd name="connsiteY76" fmla="*/ 3256520 h 3447252"/>
              <a:gd name="connsiteX77" fmla="*/ 2222993 w 3057524"/>
              <a:gd name="connsiteY77" fmla="*/ 3249164 h 3447252"/>
              <a:gd name="connsiteX78" fmla="*/ 2238798 w 3057524"/>
              <a:gd name="connsiteY78" fmla="*/ 3249164 h 3447252"/>
              <a:gd name="connsiteX79" fmla="*/ 2241921 w 3057524"/>
              <a:gd name="connsiteY79" fmla="*/ 3256520 h 3447252"/>
              <a:gd name="connsiteX80" fmla="*/ 2248167 w 3057524"/>
              <a:gd name="connsiteY80" fmla="*/ 3256520 h 3447252"/>
              <a:gd name="connsiteX81" fmla="*/ 2233677 w 3057524"/>
              <a:gd name="connsiteY81" fmla="*/ 3223209 h 3447252"/>
              <a:gd name="connsiteX82" fmla="*/ 2389161 w 3057524"/>
              <a:gd name="connsiteY82" fmla="*/ 3222700 h 3447252"/>
              <a:gd name="connsiteX83" fmla="*/ 2376912 w 3057524"/>
              <a:gd name="connsiteY83" fmla="*/ 3227840 h 3447252"/>
              <a:gd name="connsiteX84" fmla="*/ 2371891 w 3057524"/>
              <a:gd name="connsiteY84" fmla="*/ 3240006 h 3447252"/>
              <a:gd name="connsiteX85" fmla="*/ 2377042 w 3057524"/>
              <a:gd name="connsiteY85" fmla="*/ 3252343 h 3447252"/>
              <a:gd name="connsiteX86" fmla="*/ 2401594 w 3057524"/>
              <a:gd name="connsiteY86" fmla="*/ 3252215 h 3447252"/>
              <a:gd name="connsiteX87" fmla="*/ 2401464 w 3057524"/>
              <a:gd name="connsiteY87" fmla="*/ 3227710 h 3447252"/>
              <a:gd name="connsiteX88" fmla="*/ 2389161 w 3057524"/>
              <a:gd name="connsiteY88" fmla="*/ 3222700 h 3447252"/>
              <a:gd name="connsiteX89" fmla="*/ 2230906 w 3057524"/>
              <a:gd name="connsiteY89" fmla="*/ 3216476 h 3447252"/>
              <a:gd name="connsiteX90" fmla="*/ 2232914 w 3057524"/>
              <a:gd name="connsiteY90" fmla="*/ 3217548 h 3447252"/>
              <a:gd name="connsiteX91" fmla="*/ 2232914 w 3057524"/>
              <a:gd name="connsiteY91" fmla="*/ 3219883 h 3447252"/>
              <a:gd name="connsiteX92" fmla="*/ 2230906 w 3057524"/>
              <a:gd name="connsiteY92" fmla="*/ 3220955 h 3447252"/>
              <a:gd name="connsiteX93" fmla="*/ 2228958 w 3057524"/>
              <a:gd name="connsiteY93" fmla="*/ 3219883 h 3447252"/>
              <a:gd name="connsiteX94" fmla="*/ 2228958 w 3057524"/>
              <a:gd name="connsiteY94" fmla="*/ 3217548 h 3447252"/>
              <a:gd name="connsiteX95" fmla="*/ 2230906 w 3057524"/>
              <a:gd name="connsiteY95" fmla="*/ 3216476 h 3447252"/>
              <a:gd name="connsiteX96" fmla="*/ 2226959 w 3057524"/>
              <a:gd name="connsiteY96" fmla="*/ 3215012 h 3447252"/>
              <a:gd name="connsiteX97" fmla="*/ 2225493 w 3057524"/>
              <a:gd name="connsiteY97" fmla="*/ 3218710 h 3447252"/>
              <a:gd name="connsiteX98" fmla="*/ 2226959 w 3057524"/>
              <a:gd name="connsiteY98" fmla="*/ 3222418 h 3447252"/>
              <a:gd name="connsiteX99" fmla="*/ 2234862 w 3057524"/>
              <a:gd name="connsiteY99" fmla="*/ 3222418 h 3447252"/>
              <a:gd name="connsiteX100" fmla="*/ 2234862 w 3057524"/>
              <a:gd name="connsiteY100" fmla="*/ 3215012 h 3447252"/>
              <a:gd name="connsiteX101" fmla="*/ 2226959 w 3057524"/>
              <a:gd name="connsiteY101" fmla="*/ 3215012 h 3447252"/>
              <a:gd name="connsiteX102" fmla="*/ 2394214 w 3057524"/>
              <a:gd name="connsiteY102" fmla="*/ 3212978 h 3447252"/>
              <a:gd name="connsiteX103" fmla="*/ 2391703 w 3057524"/>
              <a:gd name="connsiteY103" fmla="*/ 3214030 h 3447252"/>
              <a:gd name="connsiteX104" fmla="*/ 2391563 w 3057524"/>
              <a:gd name="connsiteY104" fmla="*/ 3214170 h 3447252"/>
              <a:gd name="connsiteX105" fmla="*/ 2391703 w 3057524"/>
              <a:gd name="connsiteY105" fmla="*/ 3218901 h 3447252"/>
              <a:gd name="connsiteX106" fmla="*/ 2396724 w 3057524"/>
              <a:gd name="connsiteY106" fmla="*/ 3218901 h 3447252"/>
              <a:gd name="connsiteX107" fmla="*/ 2396774 w 3057524"/>
              <a:gd name="connsiteY107" fmla="*/ 3218849 h 3447252"/>
              <a:gd name="connsiteX108" fmla="*/ 2396724 w 3057524"/>
              <a:gd name="connsiteY108" fmla="*/ 3214030 h 3447252"/>
              <a:gd name="connsiteX109" fmla="*/ 2394183 w 3057524"/>
              <a:gd name="connsiteY109" fmla="*/ 3213028 h 3447252"/>
              <a:gd name="connsiteX110" fmla="*/ 2384061 w 3057524"/>
              <a:gd name="connsiteY110" fmla="*/ 3212978 h 3447252"/>
              <a:gd name="connsiteX111" fmla="*/ 2381551 w 3057524"/>
              <a:gd name="connsiteY111" fmla="*/ 3214030 h 3447252"/>
              <a:gd name="connsiteX112" fmla="*/ 2381410 w 3057524"/>
              <a:gd name="connsiteY112" fmla="*/ 3214170 h 3447252"/>
              <a:gd name="connsiteX113" fmla="*/ 2381551 w 3057524"/>
              <a:gd name="connsiteY113" fmla="*/ 3218901 h 3447252"/>
              <a:gd name="connsiteX114" fmla="*/ 2386572 w 3057524"/>
              <a:gd name="connsiteY114" fmla="*/ 3218901 h 3447252"/>
              <a:gd name="connsiteX115" fmla="*/ 2386622 w 3057524"/>
              <a:gd name="connsiteY115" fmla="*/ 3218849 h 3447252"/>
              <a:gd name="connsiteX116" fmla="*/ 2386572 w 3057524"/>
              <a:gd name="connsiteY116" fmla="*/ 3214030 h 3447252"/>
              <a:gd name="connsiteX117" fmla="*/ 2384031 w 3057524"/>
              <a:gd name="connsiteY117" fmla="*/ 3213028 h 3447252"/>
              <a:gd name="connsiteX118" fmla="*/ 1841636 w 3057524"/>
              <a:gd name="connsiteY118" fmla="*/ 2998292 h 3447252"/>
              <a:gd name="connsiteX119" fmla="*/ 1809338 w 3057524"/>
              <a:gd name="connsiteY119" fmla="*/ 3201226 h 3447252"/>
              <a:gd name="connsiteX120" fmla="*/ 1731722 w 3057524"/>
              <a:gd name="connsiteY120" fmla="*/ 3236804 h 3447252"/>
              <a:gd name="connsiteX121" fmla="*/ 1821561 w 3057524"/>
              <a:gd name="connsiteY121" fmla="*/ 2994813 h 3447252"/>
              <a:gd name="connsiteX122" fmla="*/ 1823450 w 3057524"/>
              <a:gd name="connsiteY122" fmla="*/ 2997099 h 3447252"/>
              <a:gd name="connsiteX123" fmla="*/ 1716914 w 3057524"/>
              <a:gd name="connsiteY123" fmla="*/ 3228257 h 3447252"/>
              <a:gd name="connsiteX124" fmla="*/ 1714032 w 3057524"/>
              <a:gd name="connsiteY124" fmla="*/ 3228158 h 3447252"/>
              <a:gd name="connsiteX125" fmla="*/ 1673485 w 3057524"/>
              <a:gd name="connsiteY125" fmla="*/ 3120629 h 3447252"/>
              <a:gd name="connsiteX126" fmla="*/ 2600106 w 3057524"/>
              <a:gd name="connsiteY126" fmla="*/ 2994714 h 3447252"/>
              <a:gd name="connsiteX127" fmla="*/ 2671958 w 3057524"/>
              <a:gd name="connsiteY127" fmla="*/ 3097076 h 3447252"/>
              <a:gd name="connsiteX128" fmla="*/ 2671958 w 3057524"/>
              <a:gd name="connsiteY128" fmla="*/ 3167834 h 3447252"/>
              <a:gd name="connsiteX129" fmla="*/ 2693126 w 3057524"/>
              <a:gd name="connsiteY129" fmla="*/ 3167834 h 3447252"/>
              <a:gd name="connsiteX130" fmla="*/ 2693126 w 3057524"/>
              <a:gd name="connsiteY130" fmla="*/ 3097076 h 3447252"/>
              <a:gd name="connsiteX131" fmla="*/ 2764977 w 3057524"/>
              <a:gd name="connsiteY131" fmla="*/ 2994714 h 3447252"/>
              <a:gd name="connsiteX132" fmla="*/ 2740629 w 3057524"/>
              <a:gd name="connsiteY132" fmla="*/ 2994714 h 3447252"/>
              <a:gd name="connsiteX133" fmla="*/ 2685076 w 3057524"/>
              <a:gd name="connsiteY133" fmla="*/ 3074914 h 3447252"/>
              <a:gd name="connsiteX134" fmla="*/ 2680206 w 3057524"/>
              <a:gd name="connsiteY134" fmla="*/ 3074914 h 3447252"/>
              <a:gd name="connsiteX135" fmla="*/ 2624454 w 3057524"/>
              <a:gd name="connsiteY135" fmla="*/ 2994714 h 3447252"/>
              <a:gd name="connsiteX136" fmla="*/ 2405321 w 3057524"/>
              <a:gd name="connsiteY136" fmla="*/ 2994714 h 3447252"/>
              <a:gd name="connsiteX137" fmla="*/ 2405321 w 3057524"/>
              <a:gd name="connsiteY137" fmla="*/ 3167834 h 3447252"/>
              <a:gd name="connsiteX138" fmla="*/ 2426588 w 3057524"/>
              <a:gd name="connsiteY138" fmla="*/ 3167834 h 3447252"/>
              <a:gd name="connsiteX139" fmla="*/ 2426588 w 3057524"/>
              <a:gd name="connsiteY139" fmla="*/ 3017273 h 3447252"/>
              <a:gd name="connsiteX140" fmla="*/ 2430564 w 3057524"/>
              <a:gd name="connsiteY140" fmla="*/ 3013298 h 3447252"/>
              <a:gd name="connsiteX141" fmla="*/ 2499832 w 3057524"/>
              <a:gd name="connsiteY141" fmla="*/ 3013298 h 3447252"/>
              <a:gd name="connsiteX142" fmla="*/ 2531236 w 3057524"/>
              <a:gd name="connsiteY142" fmla="*/ 3024230 h 3447252"/>
              <a:gd name="connsiteX143" fmla="*/ 2539683 w 3057524"/>
              <a:gd name="connsiteY143" fmla="*/ 3045000 h 3447252"/>
              <a:gd name="connsiteX144" fmla="*/ 2505596 w 3057524"/>
              <a:gd name="connsiteY144" fmla="*/ 3076901 h 3447252"/>
              <a:gd name="connsiteX145" fmla="*/ 2445073 w 3057524"/>
              <a:gd name="connsiteY145" fmla="*/ 3076901 h 3447252"/>
              <a:gd name="connsiteX146" fmla="*/ 2445073 w 3057524"/>
              <a:gd name="connsiteY146" fmla="*/ 3095485 h 3447252"/>
              <a:gd name="connsiteX147" fmla="*/ 2492875 w 3057524"/>
              <a:gd name="connsiteY147" fmla="*/ 3095485 h 3447252"/>
              <a:gd name="connsiteX148" fmla="*/ 2542366 w 3057524"/>
              <a:gd name="connsiteY148" fmla="*/ 3167834 h 3447252"/>
              <a:gd name="connsiteX149" fmla="*/ 2566615 w 3057524"/>
              <a:gd name="connsiteY149" fmla="*/ 3167834 h 3447252"/>
              <a:gd name="connsiteX150" fmla="*/ 2515136 w 3057524"/>
              <a:gd name="connsiteY150" fmla="*/ 3093995 h 3447252"/>
              <a:gd name="connsiteX151" fmla="*/ 2516527 w 3057524"/>
              <a:gd name="connsiteY151" fmla="*/ 3093697 h 3447252"/>
              <a:gd name="connsiteX152" fmla="*/ 2521099 w 3057524"/>
              <a:gd name="connsiteY152" fmla="*/ 3092603 h 3447252"/>
              <a:gd name="connsiteX153" fmla="*/ 2560752 w 3057524"/>
              <a:gd name="connsiteY153" fmla="*/ 3045199 h 3447252"/>
              <a:gd name="connsiteX154" fmla="*/ 2547733 w 3057524"/>
              <a:gd name="connsiteY154" fmla="*/ 3011907 h 3447252"/>
              <a:gd name="connsiteX155" fmla="*/ 2499832 w 3057524"/>
              <a:gd name="connsiteY155" fmla="*/ 2994714 h 3447252"/>
              <a:gd name="connsiteX156" fmla="*/ 2213219 w 3057524"/>
              <a:gd name="connsiteY156" fmla="*/ 2994714 h 3447252"/>
              <a:gd name="connsiteX157" fmla="*/ 2213219 w 3057524"/>
              <a:gd name="connsiteY157" fmla="*/ 3167834 h 3447252"/>
              <a:gd name="connsiteX158" fmla="*/ 2234486 w 3057524"/>
              <a:gd name="connsiteY158" fmla="*/ 3167834 h 3447252"/>
              <a:gd name="connsiteX159" fmla="*/ 2234486 w 3057524"/>
              <a:gd name="connsiteY159" fmla="*/ 3099361 h 3447252"/>
              <a:gd name="connsiteX160" fmla="*/ 2238462 w 3057524"/>
              <a:gd name="connsiteY160" fmla="*/ 3095386 h 3447252"/>
              <a:gd name="connsiteX161" fmla="*/ 2327208 w 3057524"/>
              <a:gd name="connsiteY161" fmla="*/ 3095386 h 3447252"/>
              <a:gd name="connsiteX162" fmla="*/ 2327208 w 3057524"/>
              <a:gd name="connsiteY162" fmla="*/ 3076802 h 3447252"/>
              <a:gd name="connsiteX163" fmla="*/ 2238462 w 3057524"/>
              <a:gd name="connsiteY163" fmla="*/ 3076802 h 3447252"/>
              <a:gd name="connsiteX164" fmla="*/ 2234486 w 3057524"/>
              <a:gd name="connsiteY164" fmla="*/ 3072827 h 3447252"/>
              <a:gd name="connsiteX165" fmla="*/ 2234486 w 3057524"/>
              <a:gd name="connsiteY165" fmla="*/ 3018764 h 3447252"/>
              <a:gd name="connsiteX166" fmla="*/ 2238462 w 3057524"/>
              <a:gd name="connsiteY166" fmla="*/ 3014789 h 3447252"/>
              <a:gd name="connsiteX167" fmla="*/ 2348177 w 3057524"/>
              <a:gd name="connsiteY167" fmla="*/ 3014789 h 3447252"/>
              <a:gd name="connsiteX168" fmla="*/ 2348177 w 3057524"/>
              <a:gd name="connsiteY168" fmla="*/ 2994714 h 3447252"/>
              <a:gd name="connsiteX169" fmla="*/ 2061863 w 3057524"/>
              <a:gd name="connsiteY169" fmla="*/ 2994714 h 3447252"/>
              <a:gd name="connsiteX170" fmla="*/ 1982160 w 3057524"/>
              <a:gd name="connsiteY170" fmla="*/ 3167834 h 3447252"/>
              <a:gd name="connsiteX171" fmla="*/ 2004024 w 3057524"/>
              <a:gd name="connsiteY171" fmla="*/ 3167834 h 3447252"/>
              <a:gd name="connsiteX172" fmla="*/ 2068422 w 3057524"/>
              <a:gd name="connsiteY172" fmla="*/ 3023336 h 3447252"/>
              <a:gd name="connsiteX173" fmla="*/ 2074285 w 3057524"/>
              <a:gd name="connsiteY173" fmla="*/ 3023336 h 3447252"/>
              <a:gd name="connsiteX174" fmla="*/ 2107776 w 3057524"/>
              <a:gd name="connsiteY174" fmla="*/ 3097274 h 3447252"/>
              <a:gd name="connsiteX175" fmla="*/ 2055801 w 3057524"/>
              <a:gd name="connsiteY175" fmla="*/ 3097274 h 3447252"/>
              <a:gd name="connsiteX176" fmla="*/ 2047552 w 3057524"/>
              <a:gd name="connsiteY176" fmla="*/ 3115858 h 3447252"/>
              <a:gd name="connsiteX177" fmla="*/ 2115926 w 3057524"/>
              <a:gd name="connsiteY177" fmla="*/ 3115858 h 3447252"/>
              <a:gd name="connsiteX178" fmla="*/ 2138882 w 3057524"/>
              <a:gd name="connsiteY178" fmla="*/ 3167834 h 3447252"/>
              <a:gd name="connsiteX179" fmla="*/ 2162038 w 3057524"/>
              <a:gd name="connsiteY179" fmla="*/ 3167834 h 3447252"/>
              <a:gd name="connsiteX180" fmla="*/ 2082435 w 3057524"/>
              <a:gd name="connsiteY180" fmla="*/ 2994714 h 3447252"/>
              <a:gd name="connsiteX181" fmla="*/ 1808642 w 3057524"/>
              <a:gd name="connsiteY181" fmla="*/ 2979509 h 3447252"/>
              <a:gd name="connsiteX182" fmla="*/ 1810530 w 3057524"/>
              <a:gd name="connsiteY182" fmla="*/ 2981794 h 3447252"/>
              <a:gd name="connsiteX183" fmla="*/ 1653410 w 3057524"/>
              <a:gd name="connsiteY183" fmla="*/ 3115362 h 3447252"/>
              <a:gd name="connsiteX184" fmla="*/ 1699821 w 3057524"/>
              <a:gd name="connsiteY184" fmla="*/ 3238593 h 3447252"/>
              <a:gd name="connsiteX185" fmla="*/ 1586726 w 3057524"/>
              <a:gd name="connsiteY185" fmla="*/ 3183238 h 3447252"/>
              <a:gd name="connsiteX186" fmla="*/ 1550254 w 3057524"/>
              <a:gd name="connsiteY186" fmla="*/ 3062690 h 3447252"/>
              <a:gd name="connsiteX187" fmla="*/ 1635423 w 3057524"/>
              <a:gd name="connsiteY187" fmla="*/ 3106218 h 3447252"/>
              <a:gd name="connsiteX188" fmla="*/ 1649236 w 3057524"/>
              <a:gd name="connsiteY188" fmla="*/ 3094492 h 3447252"/>
              <a:gd name="connsiteX189" fmla="*/ 1562875 w 3057524"/>
              <a:gd name="connsiteY189" fmla="*/ 3050367 h 3447252"/>
              <a:gd name="connsiteX190" fmla="*/ 1563273 w 3057524"/>
              <a:gd name="connsiteY190" fmla="*/ 3047485 h 3447252"/>
              <a:gd name="connsiteX191" fmla="*/ 1708256 w 3057524"/>
              <a:gd name="connsiteY191" fmla="*/ 2923086 h 3447252"/>
              <a:gd name="connsiteX192" fmla="*/ 1810232 w 3057524"/>
              <a:gd name="connsiteY192" fmla="*/ 2961422 h 3447252"/>
              <a:gd name="connsiteX193" fmla="*/ 1557111 w 3057524"/>
              <a:gd name="connsiteY193" fmla="*/ 3031485 h 3447252"/>
              <a:gd name="connsiteX194" fmla="*/ 1604714 w 3057524"/>
              <a:gd name="connsiteY194" fmla="*/ 2960627 h 3447252"/>
              <a:gd name="connsiteX195" fmla="*/ 1708256 w 3057524"/>
              <a:gd name="connsiteY195" fmla="*/ 2923086 h 3447252"/>
              <a:gd name="connsiteX196" fmla="*/ 1721150 w 3057524"/>
              <a:gd name="connsiteY196" fmla="*/ 2906502 h 3447252"/>
              <a:gd name="connsiteX197" fmla="*/ 1593683 w 3057524"/>
              <a:gd name="connsiteY197" fmla="*/ 2947608 h 3447252"/>
              <a:gd name="connsiteX198" fmla="*/ 1573707 w 3057524"/>
              <a:gd name="connsiteY198" fmla="*/ 3194269 h 3447252"/>
              <a:gd name="connsiteX199" fmla="*/ 1820369 w 3057524"/>
              <a:gd name="connsiteY199" fmla="*/ 3214245 h 3447252"/>
              <a:gd name="connsiteX200" fmla="*/ 1840344 w 3057524"/>
              <a:gd name="connsiteY200" fmla="*/ 2967583 h 3447252"/>
              <a:gd name="connsiteX201" fmla="*/ 1721150 w 3057524"/>
              <a:gd name="connsiteY201" fmla="*/ 2906502 h 3447252"/>
              <a:gd name="connsiteX202" fmla="*/ 0 w 3057524"/>
              <a:gd name="connsiteY202" fmla="*/ 0 h 3447252"/>
              <a:gd name="connsiteX203" fmla="*/ 3057524 w 3057524"/>
              <a:gd name="connsiteY203" fmla="*/ 0 h 3447252"/>
              <a:gd name="connsiteX204" fmla="*/ 3057524 w 3057524"/>
              <a:gd name="connsiteY204" fmla="*/ 3447252 h 3447252"/>
              <a:gd name="connsiteX205" fmla="*/ 0 w 3057524"/>
              <a:gd name="connsiteY205" fmla="*/ 3447252 h 344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3057524" h="3447252">
                <a:moveTo>
                  <a:pt x="2381491" y="3231276"/>
                </a:moveTo>
                <a:cubicBezTo>
                  <a:pt x="2385949" y="3227048"/>
                  <a:pt x="2392999" y="3227228"/>
                  <a:pt x="2397236" y="3231678"/>
                </a:cubicBezTo>
                <a:cubicBezTo>
                  <a:pt x="2401594" y="3236396"/>
                  <a:pt x="2401594" y="3243665"/>
                  <a:pt x="2397236" y="3248383"/>
                </a:cubicBezTo>
                <a:cubicBezTo>
                  <a:pt x="2395168" y="3250608"/>
                  <a:pt x="2392246" y="3251847"/>
                  <a:pt x="2389203" y="3251791"/>
                </a:cubicBezTo>
                <a:lnTo>
                  <a:pt x="2389233" y="3251741"/>
                </a:lnTo>
                <a:cubicBezTo>
                  <a:pt x="2386160" y="3251836"/>
                  <a:pt x="2383198" y="3250614"/>
                  <a:pt x="2381089" y="3248383"/>
                </a:cubicBezTo>
                <a:cubicBezTo>
                  <a:pt x="2376731" y="3243665"/>
                  <a:pt x="2376731" y="3236396"/>
                  <a:pt x="2381089" y="3231678"/>
                </a:cubicBezTo>
                <a:cubicBezTo>
                  <a:pt x="2381220" y="3231541"/>
                  <a:pt x="2381350" y="3231406"/>
                  <a:pt x="2381491" y="3231276"/>
                </a:cubicBezTo>
                <a:close/>
                <a:moveTo>
                  <a:pt x="2230896" y="3230364"/>
                </a:moveTo>
                <a:lnTo>
                  <a:pt x="2236549" y="3243753"/>
                </a:lnTo>
                <a:lnTo>
                  <a:pt x="2225282" y="3243753"/>
                </a:lnTo>
                <a:close/>
                <a:moveTo>
                  <a:pt x="2336845" y="3228821"/>
                </a:moveTo>
                <a:lnTo>
                  <a:pt x="2343292" y="3228821"/>
                </a:lnTo>
                <a:cubicBezTo>
                  <a:pt x="2345240" y="3228728"/>
                  <a:pt x="2347158" y="3229312"/>
                  <a:pt x="2348725" y="3230475"/>
                </a:cubicBezTo>
                <a:cubicBezTo>
                  <a:pt x="2350080" y="3231518"/>
                  <a:pt x="2350854" y="3233147"/>
                  <a:pt x="2350803" y="3234854"/>
                </a:cubicBezTo>
                <a:cubicBezTo>
                  <a:pt x="2350854" y="3236674"/>
                  <a:pt x="2350080" y="3238420"/>
                  <a:pt x="2348705" y="3239614"/>
                </a:cubicBezTo>
                <a:cubicBezTo>
                  <a:pt x="2347188" y="3240878"/>
                  <a:pt x="2345250" y="3241528"/>
                  <a:pt x="2343272" y="3241438"/>
                </a:cubicBezTo>
                <a:lnTo>
                  <a:pt x="2336825" y="3241438"/>
                </a:lnTo>
                <a:close/>
                <a:moveTo>
                  <a:pt x="2473112" y="3228811"/>
                </a:moveTo>
                <a:lnTo>
                  <a:pt x="2480684" y="3228811"/>
                </a:lnTo>
                <a:cubicBezTo>
                  <a:pt x="2482561" y="3228728"/>
                  <a:pt x="2484419" y="3229275"/>
                  <a:pt x="2485945" y="3230364"/>
                </a:cubicBezTo>
                <a:cubicBezTo>
                  <a:pt x="2486307" y="3230644"/>
                  <a:pt x="2486638" y="3230971"/>
                  <a:pt x="2486920" y="3231336"/>
                </a:cubicBezTo>
                <a:cubicBezTo>
                  <a:pt x="2488677" y="3233622"/>
                  <a:pt x="2488235" y="3236893"/>
                  <a:pt x="2485945" y="3238642"/>
                </a:cubicBezTo>
                <a:cubicBezTo>
                  <a:pt x="2484419" y="3239734"/>
                  <a:pt x="2482561" y="3240286"/>
                  <a:pt x="2480684" y="3240205"/>
                </a:cubicBezTo>
                <a:lnTo>
                  <a:pt x="2473112" y="3240205"/>
                </a:lnTo>
                <a:close/>
                <a:moveTo>
                  <a:pt x="2265098" y="3223480"/>
                </a:moveTo>
                <a:lnTo>
                  <a:pt x="2265098" y="3256550"/>
                </a:lnTo>
                <a:lnTo>
                  <a:pt x="2270952" y="3256550"/>
                </a:lnTo>
                <a:lnTo>
                  <a:pt x="2270952" y="3243783"/>
                </a:lnTo>
                <a:lnTo>
                  <a:pt x="2286668" y="3243783"/>
                </a:lnTo>
                <a:lnTo>
                  <a:pt x="2286668" y="3238382"/>
                </a:lnTo>
                <a:lnTo>
                  <a:pt x="2270952" y="3238382"/>
                </a:lnTo>
                <a:lnTo>
                  <a:pt x="2270952" y="3228841"/>
                </a:lnTo>
                <a:lnTo>
                  <a:pt x="2288816" y="3228841"/>
                </a:lnTo>
                <a:lnTo>
                  <a:pt x="2288816" y="3223480"/>
                </a:lnTo>
                <a:close/>
                <a:moveTo>
                  <a:pt x="2467288" y="3223450"/>
                </a:moveTo>
                <a:lnTo>
                  <a:pt x="2467288" y="3256520"/>
                </a:lnTo>
                <a:lnTo>
                  <a:pt x="2473112" y="3256520"/>
                </a:lnTo>
                <a:lnTo>
                  <a:pt x="2473112" y="3245607"/>
                </a:lnTo>
                <a:lnTo>
                  <a:pt x="2479659" y="3245607"/>
                </a:lnTo>
                <a:lnTo>
                  <a:pt x="2488687" y="3256550"/>
                </a:lnTo>
                <a:lnTo>
                  <a:pt x="2495806" y="3256550"/>
                </a:lnTo>
                <a:lnTo>
                  <a:pt x="2486196" y="3244805"/>
                </a:lnTo>
                <a:cubicBezTo>
                  <a:pt x="2488426" y="3244133"/>
                  <a:pt x="2490374" y="3242771"/>
                  <a:pt x="2491780" y="3240917"/>
                </a:cubicBezTo>
                <a:cubicBezTo>
                  <a:pt x="2493135" y="3239068"/>
                  <a:pt x="2493838" y="3236824"/>
                  <a:pt x="2493788" y="3234533"/>
                </a:cubicBezTo>
                <a:cubicBezTo>
                  <a:pt x="2493888" y="3231448"/>
                  <a:pt x="2492553" y="3228490"/>
                  <a:pt x="2490173" y="3226516"/>
                </a:cubicBezTo>
                <a:cubicBezTo>
                  <a:pt x="2487562" y="3224391"/>
                  <a:pt x="2484269" y="3223299"/>
                  <a:pt x="2480905" y="3223450"/>
                </a:cubicBezTo>
                <a:close/>
                <a:moveTo>
                  <a:pt x="2508830" y="3223400"/>
                </a:moveTo>
                <a:lnTo>
                  <a:pt x="2522155" y="3245367"/>
                </a:lnTo>
                <a:lnTo>
                  <a:pt x="2522155" y="3256520"/>
                </a:lnTo>
                <a:lnTo>
                  <a:pt x="2528110" y="3256520"/>
                </a:lnTo>
                <a:lnTo>
                  <a:pt x="2528110" y="3245367"/>
                </a:lnTo>
                <a:lnTo>
                  <a:pt x="2541385" y="3223400"/>
                </a:lnTo>
                <a:lnTo>
                  <a:pt x="2534888" y="3223400"/>
                </a:lnTo>
                <a:lnTo>
                  <a:pt x="2525078" y="3239615"/>
                </a:lnTo>
                <a:lnTo>
                  <a:pt x="2515327" y="3223400"/>
                </a:lnTo>
                <a:close/>
                <a:moveTo>
                  <a:pt x="2418264" y="3223400"/>
                </a:moveTo>
                <a:lnTo>
                  <a:pt x="2431589" y="3245367"/>
                </a:lnTo>
                <a:lnTo>
                  <a:pt x="2431589" y="3256520"/>
                </a:lnTo>
                <a:lnTo>
                  <a:pt x="2437544" y="3256520"/>
                </a:lnTo>
                <a:lnTo>
                  <a:pt x="2437544" y="3245367"/>
                </a:lnTo>
                <a:lnTo>
                  <a:pt x="2450819" y="3223400"/>
                </a:lnTo>
                <a:lnTo>
                  <a:pt x="2444322" y="3223400"/>
                </a:lnTo>
                <a:lnTo>
                  <a:pt x="2434521" y="3239615"/>
                </a:lnTo>
                <a:lnTo>
                  <a:pt x="2424761" y="3223400"/>
                </a:lnTo>
                <a:close/>
                <a:moveTo>
                  <a:pt x="2330971" y="3223400"/>
                </a:moveTo>
                <a:lnTo>
                  <a:pt x="2330971" y="3256520"/>
                </a:lnTo>
                <a:lnTo>
                  <a:pt x="2336825" y="3256520"/>
                </a:lnTo>
                <a:lnTo>
                  <a:pt x="2336825" y="3246830"/>
                </a:lnTo>
                <a:lnTo>
                  <a:pt x="2342639" y="3246830"/>
                </a:lnTo>
                <a:cubicBezTo>
                  <a:pt x="2346867" y="3246823"/>
                  <a:pt x="2350231" y="3245734"/>
                  <a:pt x="2352731" y="3243563"/>
                </a:cubicBezTo>
                <a:cubicBezTo>
                  <a:pt x="2355292" y="3241405"/>
                  <a:pt x="2356718" y="3238188"/>
                  <a:pt x="2356587" y="3234844"/>
                </a:cubicBezTo>
                <a:cubicBezTo>
                  <a:pt x="2356688" y="3231684"/>
                  <a:pt x="2355372" y="3228645"/>
                  <a:pt x="2352982" y="3226567"/>
                </a:cubicBezTo>
                <a:cubicBezTo>
                  <a:pt x="2350311" y="3224364"/>
                  <a:pt x="2346917" y="3223235"/>
                  <a:pt x="2343463" y="3223400"/>
                </a:cubicBezTo>
                <a:close/>
                <a:moveTo>
                  <a:pt x="2228164" y="3223209"/>
                </a:moveTo>
                <a:lnTo>
                  <a:pt x="2213624" y="3256520"/>
                </a:lnTo>
                <a:lnTo>
                  <a:pt x="2219910" y="3256520"/>
                </a:lnTo>
                <a:lnTo>
                  <a:pt x="2222993" y="3249164"/>
                </a:lnTo>
                <a:lnTo>
                  <a:pt x="2238798" y="3249164"/>
                </a:lnTo>
                <a:lnTo>
                  <a:pt x="2241921" y="3256520"/>
                </a:lnTo>
                <a:lnTo>
                  <a:pt x="2248167" y="3256520"/>
                </a:lnTo>
                <a:lnTo>
                  <a:pt x="2233677" y="3223209"/>
                </a:lnTo>
                <a:close/>
                <a:moveTo>
                  <a:pt x="2389161" y="3222700"/>
                </a:moveTo>
                <a:cubicBezTo>
                  <a:pt x="2384719" y="3222724"/>
                  <a:pt x="2380286" y="3224439"/>
                  <a:pt x="2376912" y="3227840"/>
                </a:cubicBezTo>
                <a:cubicBezTo>
                  <a:pt x="2373638" y="3231034"/>
                  <a:pt x="2371821" y="3235434"/>
                  <a:pt x="2371891" y="3240006"/>
                </a:cubicBezTo>
                <a:cubicBezTo>
                  <a:pt x="2371881" y="3244640"/>
                  <a:pt x="2373739" y="3249084"/>
                  <a:pt x="2377042" y="3252343"/>
                </a:cubicBezTo>
                <a:cubicBezTo>
                  <a:pt x="2383861" y="3259074"/>
                  <a:pt x="2394846" y="3259016"/>
                  <a:pt x="2401594" y="3252215"/>
                </a:cubicBezTo>
                <a:cubicBezTo>
                  <a:pt x="2408342" y="3245412"/>
                  <a:pt x="2408282" y="3234442"/>
                  <a:pt x="2401464" y="3227710"/>
                </a:cubicBezTo>
                <a:cubicBezTo>
                  <a:pt x="2398054" y="3224345"/>
                  <a:pt x="2393603" y="3222677"/>
                  <a:pt x="2389161" y="3222700"/>
                </a:cubicBezTo>
                <a:close/>
                <a:moveTo>
                  <a:pt x="2230906" y="3216476"/>
                </a:moveTo>
                <a:cubicBezTo>
                  <a:pt x="2231739" y="3216347"/>
                  <a:pt x="2232562" y="3216784"/>
                  <a:pt x="2232914" y="3217548"/>
                </a:cubicBezTo>
                <a:cubicBezTo>
                  <a:pt x="2233306" y="3218277"/>
                  <a:pt x="2233306" y="3219153"/>
                  <a:pt x="2232914" y="3219883"/>
                </a:cubicBezTo>
                <a:cubicBezTo>
                  <a:pt x="2232552" y="3220643"/>
                  <a:pt x="2231739" y="3221079"/>
                  <a:pt x="2230906" y="3220955"/>
                </a:cubicBezTo>
                <a:cubicBezTo>
                  <a:pt x="2230092" y="3221068"/>
                  <a:pt x="2229299" y="3220631"/>
                  <a:pt x="2228958" y="3219883"/>
                </a:cubicBezTo>
                <a:cubicBezTo>
                  <a:pt x="2228566" y="3219153"/>
                  <a:pt x="2228566" y="3218277"/>
                  <a:pt x="2228958" y="3217548"/>
                </a:cubicBezTo>
                <a:cubicBezTo>
                  <a:pt x="2229299" y="3216796"/>
                  <a:pt x="2230092" y="3216359"/>
                  <a:pt x="2230906" y="3216476"/>
                </a:cubicBezTo>
                <a:close/>
                <a:moveTo>
                  <a:pt x="2226959" y="3215012"/>
                </a:moveTo>
                <a:cubicBezTo>
                  <a:pt x="2225965" y="3215978"/>
                  <a:pt x="2225423" y="3217324"/>
                  <a:pt x="2225493" y="3218710"/>
                </a:cubicBezTo>
                <a:cubicBezTo>
                  <a:pt x="2225433" y="3220097"/>
                  <a:pt x="2225965" y="3221443"/>
                  <a:pt x="2226959" y="3222418"/>
                </a:cubicBezTo>
                <a:cubicBezTo>
                  <a:pt x="2229259" y="3224289"/>
                  <a:pt x="2232562" y="3224289"/>
                  <a:pt x="2234862" y="3222418"/>
                </a:cubicBezTo>
                <a:cubicBezTo>
                  <a:pt x="2236880" y="3220361"/>
                  <a:pt x="2236880" y="3217070"/>
                  <a:pt x="2234862" y="3215012"/>
                </a:cubicBezTo>
                <a:cubicBezTo>
                  <a:pt x="2232562" y="3213131"/>
                  <a:pt x="2229259" y="3213131"/>
                  <a:pt x="2226959" y="3215012"/>
                </a:cubicBezTo>
                <a:close/>
                <a:moveTo>
                  <a:pt x="2394214" y="3212978"/>
                </a:moveTo>
                <a:cubicBezTo>
                  <a:pt x="2393270" y="3212984"/>
                  <a:pt x="2392366" y="3213363"/>
                  <a:pt x="2391703" y="3214030"/>
                </a:cubicBezTo>
                <a:cubicBezTo>
                  <a:pt x="2391653" y="3214075"/>
                  <a:pt x="2391613" y="3214121"/>
                  <a:pt x="2391563" y="3214170"/>
                </a:cubicBezTo>
                <a:cubicBezTo>
                  <a:pt x="2390297" y="3215514"/>
                  <a:pt x="2390358" y="3217632"/>
                  <a:pt x="2391703" y="3218901"/>
                </a:cubicBezTo>
                <a:cubicBezTo>
                  <a:pt x="2393129" y="3220190"/>
                  <a:pt x="2395298" y="3220190"/>
                  <a:pt x="2396724" y="3218901"/>
                </a:cubicBezTo>
                <a:cubicBezTo>
                  <a:pt x="2396744" y="3218884"/>
                  <a:pt x="2396754" y="3218867"/>
                  <a:pt x="2396774" y="3218849"/>
                </a:cubicBezTo>
                <a:cubicBezTo>
                  <a:pt x="2398100" y="3217504"/>
                  <a:pt x="2398070" y="3215346"/>
                  <a:pt x="2396724" y="3214030"/>
                </a:cubicBezTo>
                <a:cubicBezTo>
                  <a:pt x="2396041" y="3213375"/>
                  <a:pt x="2395127" y="3213014"/>
                  <a:pt x="2394183" y="3213028"/>
                </a:cubicBezTo>
                <a:close/>
                <a:moveTo>
                  <a:pt x="2384061" y="3212978"/>
                </a:moveTo>
                <a:cubicBezTo>
                  <a:pt x="2383118" y="3212984"/>
                  <a:pt x="2382214" y="3213363"/>
                  <a:pt x="2381551" y="3214030"/>
                </a:cubicBezTo>
                <a:cubicBezTo>
                  <a:pt x="2381501" y="3214075"/>
                  <a:pt x="2381461" y="3214121"/>
                  <a:pt x="2381410" y="3214170"/>
                </a:cubicBezTo>
                <a:cubicBezTo>
                  <a:pt x="2380145" y="3215514"/>
                  <a:pt x="2380206" y="3217632"/>
                  <a:pt x="2381551" y="3218901"/>
                </a:cubicBezTo>
                <a:cubicBezTo>
                  <a:pt x="2382977" y="3220190"/>
                  <a:pt x="2385146" y="3220190"/>
                  <a:pt x="2386572" y="3218901"/>
                </a:cubicBezTo>
                <a:cubicBezTo>
                  <a:pt x="2386592" y="3218884"/>
                  <a:pt x="2386602" y="3218867"/>
                  <a:pt x="2386622" y="3218849"/>
                </a:cubicBezTo>
                <a:cubicBezTo>
                  <a:pt x="2387948" y="3217504"/>
                  <a:pt x="2387917" y="3215346"/>
                  <a:pt x="2386572" y="3214030"/>
                </a:cubicBezTo>
                <a:cubicBezTo>
                  <a:pt x="2385889" y="3213373"/>
                  <a:pt x="2384975" y="3213012"/>
                  <a:pt x="2384031" y="3213028"/>
                </a:cubicBezTo>
                <a:close/>
                <a:moveTo>
                  <a:pt x="1841636" y="2998292"/>
                </a:moveTo>
                <a:cubicBezTo>
                  <a:pt x="1881686" y="3063485"/>
                  <a:pt x="1869363" y="3150244"/>
                  <a:pt x="1809338" y="3201226"/>
                </a:cubicBezTo>
                <a:cubicBezTo>
                  <a:pt x="1786381" y="3220704"/>
                  <a:pt x="1759449" y="3232531"/>
                  <a:pt x="1731722" y="3236804"/>
                </a:cubicBezTo>
                <a:close/>
                <a:moveTo>
                  <a:pt x="1821561" y="2994813"/>
                </a:moveTo>
                <a:lnTo>
                  <a:pt x="1823450" y="2997099"/>
                </a:lnTo>
                <a:lnTo>
                  <a:pt x="1716914" y="3228257"/>
                </a:lnTo>
                <a:cubicBezTo>
                  <a:pt x="1715523" y="3228158"/>
                  <a:pt x="1715424" y="3228158"/>
                  <a:pt x="1714032" y="3228158"/>
                </a:cubicBezTo>
                <a:lnTo>
                  <a:pt x="1673485" y="3120629"/>
                </a:lnTo>
                <a:close/>
                <a:moveTo>
                  <a:pt x="2600106" y="2994714"/>
                </a:moveTo>
                <a:lnTo>
                  <a:pt x="2671958" y="3097076"/>
                </a:lnTo>
                <a:lnTo>
                  <a:pt x="2671958" y="3167834"/>
                </a:lnTo>
                <a:lnTo>
                  <a:pt x="2693126" y="3167834"/>
                </a:lnTo>
                <a:lnTo>
                  <a:pt x="2693126" y="3097076"/>
                </a:lnTo>
                <a:lnTo>
                  <a:pt x="2764977" y="2994714"/>
                </a:lnTo>
                <a:lnTo>
                  <a:pt x="2740629" y="2994714"/>
                </a:lnTo>
                <a:lnTo>
                  <a:pt x="2685076" y="3074914"/>
                </a:lnTo>
                <a:lnTo>
                  <a:pt x="2680206" y="3074914"/>
                </a:lnTo>
                <a:lnTo>
                  <a:pt x="2624454" y="2994714"/>
                </a:lnTo>
                <a:close/>
                <a:moveTo>
                  <a:pt x="2405321" y="2994714"/>
                </a:moveTo>
                <a:lnTo>
                  <a:pt x="2405321" y="3167834"/>
                </a:lnTo>
                <a:lnTo>
                  <a:pt x="2426588" y="3167834"/>
                </a:lnTo>
                <a:lnTo>
                  <a:pt x="2426588" y="3017273"/>
                </a:lnTo>
                <a:lnTo>
                  <a:pt x="2430564" y="3013298"/>
                </a:lnTo>
                <a:lnTo>
                  <a:pt x="2499832" y="3013298"/>
                </a:lnTo>
                <a:cubicBezTo>
                  <a:pt x="2509968" y="3013298"/>
                  <a:pt x="2521596" y="3014590"/>
                  <a:pt x="2531236" y="3024230"/>
                </a:cubicBezTo>
                <a:cubicBezTo>
                  <a:pt x="2536702" y="3029994"/>
                  <a:pt x="2539683" y="3037348"/>
                  <a:pt x="2539683" y="3045000"/>
                </a:cubicBezTo>
                <a:cubicBezTo>
                  <a:pt x="2539683" y="3062889"/>
                  <a:pt x="2524677" y="3076901"/>
                  <a:pt x="2505596" y="3076901"/>
                </a:cubicBezTo>
                <a:lnTo>
                  <a:pt x="2445073" y="3076901"/>
                </a:lnTo>
                <a:lnTo>
                  <a:pt x="2445073" y="3095485"/>
                </a:lnTo>
                <a:lnTo>
                  <a:pt x="2492875" y="3095485"/>
                </a:lnTo>
                <a:lnTo>
                  <a:pt x="2542366" y="3167834"/>
                </a:lnTo>
                <a:lnTo>
                  <a:pt x="2566615" y="3167834"/>
                </a:lnTo>
                <a:lnTo>
                  <a:pt x="2515136" y="3093995"/>
                </a:lnTo>
                <a:lnTo>
                  <a:pt x="2516527" y="3093697"/>
                </a:lnTo>
                <a:cubicBezTo>
                  <a:pt x="2519012" y="3093200"/>
                  <a:pt x="2520503" y="3092802"/>
                  <a:pt x="2521099" y="3092603"/>
                </a:cubicBezTo>
                <a:cubicBezTo>
                  <a:pt x="2545547" y="3085945"/>
                  <a:pt x="2560752" y="3067758"/>
                  <a:pt x="2560752" y="3045199"/>
                </a:cubicBezTo>
                <a:cubicBezTo>
                  <a:pt x="2560752" y="3032479"/>
                  <a:pt x="2556280" y="3020951"/>
                  <a:pt x="2547733" y="3011907"/>
                </a:cubicBezTo>
                <a:cubicBezTo>
                  <a:pt x="2536702" y="3000379"/>
                  <a:pt x="2521000" y="2994714"/>
                  <a:pt x="2499832" y="2994714"/>
                </a:cubicBezTo>
                <a:close/>
                <a:moveTo>
                  <a:pt x="2213219" y="2994714"/>
                </a:moveTo>
                <a:lnTo>
                  <a:pt x="2213219" y="3167834"/>
                </a:lnTo>
                <a:lnTo>
                  <a:pt x="2234486" y="3167834"/>
                </a:lnTo>
                <a:lnTo>
                  <a:pt x="2234486" y="3099361"/>
                </a:lnTo>
                <a:lnTo>
                  <a:pt x="2238462" y="3095386"/>
                </a:lnTo>
                <a:lnTo>
                  <a:pt x="2327208" y="3095386"/>
                </a:lnTo>
                <a:lnTo>
                  <a:pt x="2327208" y="3076802"/>
                </a:lnTo>
                <a:lnTo>
                  <a:pt x="2238462" y="3076802"/>
                </a:lnTo>
                <a:lnTo>
                  <a:pt x="2234486" y="3072827"/>
                </a:lnTo>
                <a:lnTo>
                  <a:pt x="2234486" y="3018764"/>
                </a:lnTo>
                <a:lnTo>
                  <a:pt x="2238462" y="3014789"/>
                </a:lnTo>
                <a:lnTo>
                  <a:pt x="2348177" y="3014789"/>
                </a:lnTo>
                <a:lnTo>
                  <a:pt x="2348177" y="2994714"/>
                </a:lnTo>
                <a:close/>
                <a:moveTo>
                  <a:pt x="2061863" y="2994714"/>
                </a:moveTo>
                <a:lnTo>
                  <a:pt x="1982160" y="3167834"/>
                </a:lnTo>
                <a:lnTo>
                  <a:pt x="2004024" y="3167834"/>
                </a:lnTo>
                <a:lnTo>
                  <a:pt x="2068422" y="3023336"/>
                </a:lnTo>
                <a:lnTo>
                  <a:pt x="2074285" y="3023336"/>
                </a:lnTo>
                <a:lnTo>
                  <a:pt x="2107776" y="3097274"/>
                </a:lnTo>
                <a:lnTo>
                  <a:pt x="2055801" y="3097274"/>
                </a:lnTo>
                <a:lnTo>
                  <a:pt x="2047552" y="3115858"/>
                </a:lnTo>
                <a:lnTo>
                  <a:pt x="2115926" y="3115858"/>
                </a:lnTo>
                <a:lnTo>
                  <a:pt x="2138882" y="3167834"/>
                </a:lnTo>
                <a:lnTo>
                  <a:pt x="2162038" y="3167834"/>
                </a:lnTo>
                <a:lnTo>
                  <a:pt x="2082435" y="2994714"/>
                </a:lnTo>
                <a:close/>
                <a:moveTo>
                  <a:pt x="1808642" y="2979509"/>
                </a:moveTo>
                <a:lnTo>
                  <a:pt x="1810530" y="2981794"/>
                </a:lnTo>
                <a:lnTo>
                  <a:pt x="1653410" y="3115362"/>
                </a:lnTo>
                <a:lnTo>
                  <a:pt x="1699821" y="3238593"/>
                </a:lnTo>
                <a:cubicBezTo>
                  <a:pt x="1657584" y="3236704"/>
                  <a:pt x="1616143" y="3217922"/>
                  <a:pt x="1586726" y="3183238"/>
                </a:cubicBezTo>
                <a:cubicBezTo>
                  <a:pt x="1557210" y="3148554"/>
                  <a:pt x="1545384" y="3104728"/>
                  <a:pt x="1550254" y="3062690"/>
                </a:cubicBezTo>
                <a:lnTo>
                  <a:pt x="1635423" y="3106218"/>
                </a:lnTo>
                <a:lnTo>
                  <a:pt x="1649236" y="3094492"/>
                </a:lnTo>
                <a:lnTo>
                  <a:pt x="1562875" y="3050367"/>
                </a:lnTo>
                <a:cubicBezTo>
                  <a:pt x="1563074" y="3048975"/>
                  <a:pt x="1563074" y="3048876"/>
                  <a:pt x="1563273" y="3047485"/>
                </a:cubicBezTo>
                <a:close/>
                <a:moveTo>
                  <a:pt x="1708256" y="2923086"/>
                </a:moveTo>
                <a:cubicBezTo>
                  <a:pt x="1744890" y="2923409"/>
                  <a:pt x="1781263" y="2936378"/>
                  <a:pt x="1810232" y="2961422"/>
                </a:cubicBezTo>
                <a:lnTo>
                  <a:pt x="1557111" y="3031485"/>
                </a:lnTo>
                <a:cubicBezTo>
                  <a:pt x="1565856" y="3004751"/>
                  <a:pt x="1581857" y="2980105"/>
                  <a:pt x="1604714" y="2960627"/>
                </a:cubicBezTo>
                <a:cubicBezTo>
                  <a:pt x="1634727" y="2935086"/>
                  <a:pt x="1671622" y="2922763"/>
                  <a:pt x="1708256" y="2923086"/>
                </a:cubicBezTo>
                <a:close/>
                <a:moveTo>
                  <a:pt x="1721150" y="2906502"/>
                </a:moveTo>
                <a:cubicBezTo>
                  <a:pt x="1676516" y="2902887"/>
                  <a:pt x="1630504" y="2916303"/>
                  <a:pt x="1593683" y="2947608"/>
                </a:cubicBezTo>
                <a:cubicBezTo>
                  <a:pt x="1520042" y="3010217"/>
                  <a:pt x="1511098" y="3120629"/>
                  <a:pt x="1573707" y="3194269"/>
                </a:cubicBezTo>
                <a:cubicBezTo>
                  <a:pt x="1636317" y="3267910"/>
                  <a:pt x="1746728" y="3276854"/>
                  <a:pt x="1820369" y="3214245"/>
                </a:cubicBezTo>
                <a:cubicBezTo>
                  <a:pt x="1894010" y="3151635"/>
                  <a:pt x="1902954" y="3041224"/>
                  <a:pt x="1840344" y="2967583"/>
                </a:cubicBezTo>
                <a:cubicBezTo>
                  <a:pt x="1809040" y="2930763"/>
                  <a:pt x="1765784" y="2910117"/>
                  <a:pt x="1721150" y="2906502"/>
                </a:cubicBezTo>
                <a:close/>
                <a:moveTo>
                  <a:pt x="0" y="0"/>
                </a:moveTo>
                <a:lnTo>
                  <a:pt x="3057524" y="0"/>
                </a:lnTo>
                <a:lnTo>
                  <a:pt x="3057524" y="3447252"/>
                </a:lnTo>
                <a:lnTo>
                  <a:pt x="0" y="344725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Verdana" panose="020B060403050404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/>
              <a:t>Click on icon to add an image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B61D0C87-ED8C-41F9-AD89-B220E3FB454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DCD935B5-BBF3-4955-8380-5132FEBA80E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66763" y="1808163"/>
            <a:ext cx="5075702" cy="4429125"/>
          </a:xfrm>
          <a:prstGeom prst="rect">
            <a:avLst/>
          </a:prstGeom>
        </p:spPr>
        <p:txBody>
          <a:bodyPr/>
          <a:lstStyle>
            <a:lvl1pPr marL="265113" indent="-265113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tabLst/>
              <a:defRPr sz="1750" spc="40" baseline="0">
                <a:solidFill>
                  <a:schemeClr val="tx1"/>
                </a:solidFill>
              </a:defRPr>
            </a:lvl1pPr>
            <a:lvl2pPr marL="549275" indent="-268288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600">
                <a:solidFill>
                  <a:schemeClr val="tx1"/>
                </a:solidFill>
              </a:defRPr>
            </a:lvl2pPr>
            <a:lvl3pPr marL="811213" indent="-257175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400">
                <a:solidFill>
                  <a:schemeClr val="tx1"/>
                </a:solidFill>
              </a:defRPr>
            </a:lvl3pPr>
            <a:lvl4pPr marL="1085850" indent="-263525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400">
                <a:solidFill>
                  <a:schemeClr val="tx1"/>
                </a:solidFill>
              </a:defRPr>
            </a:lvl4pPr>
            <a:lvl5pPr marL="1352550" indent="-279400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 for the agenda
Click to add text for the agenda</a:t>
            </a:r>
          </a:p>
          <a:p>
            <a:pPr lvl="0"/>
            <a:r>
              <a:rPr lang="en-GB" noProof="0"/>
              <a:t>Click to add text for the agenda</a:t>
            </a:r>
          </a:p>
          <a:p>
            <a:pPr lvl="0"/>
            <a:r>
              <a:rPr lang="en-GB" noProof="0"/>
              <a:t>Click to add text for the agenda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B96C0826-64AB-455B-8AB2-1CC54BB3693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66763" y="958740"/>
            <a:ext cx="5075702" cy="584775"/>
          </a:xfrm>
        </p:spPr>
        <p:txBody>
          <a:bodyPr wrap="square">
            <a:spAutoFit/>
          </a:bodyPr>
          <a:lstStyle/>
          <a:p>
            <a:r>
              <a:rPr lang="en-GB" noProof="0"/>
              <a:t>Click here to add a headline </a:t>
            </a:r>
            <a:br>
              <a:rPr lang="en-GB" noProof="0"/>
            </a:br>
            <a:r>
              <a:rPr lang="en-GB" noProof="0"/>
              <a:t>of maximum two lines</a:t>
            </a: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BF2572FA-3A6E-4DFF-8552-462C7D0AD7E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1A6F177C-43D3-4A3E-A1D9-1E8CE3369E8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noProof="0"/>
              <a:t>01/11/2024</a:t>
            </a:r>
            <a:endParaRPr lang="en-GB" noProof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41A439C0-C1FC-42BC-984D-D15CBB5D38E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/>
              <a:t>Copyright AFRY AB | RES &amp; Storage Forum, Athens</a:t>
            </a:r>
            <a:endParaRPr lang="en-GB" noProof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4D110BA0-A9C3-4944-AA14-027B846A069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B1617BE-BA58-4B59-88D5-A8C7B239E913}" type="slidenum">
              <a:rPr lang="en-GB" noProof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323553258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 xmlns="">
        <p15:guide id="1" pos="483">
          <p15:clr>
            <a:srgbClr val="F26B43"/>
          </p15:clr>
        </p15:guide>
        <p15:guide id="2" pos="7197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orient="horz" pos="2546">
          <p15:clr>
            <a:srgbClr val="F26B43"/>
          </p15:clr>
        </p15:guide>
        <p15:guide id="7" pos="3681" userDrawn="1">
          <p15:clr>
            <a:srgbClr val="F26B43"/>
          </p15:clr>
        </p15:guide>
        <p15:guide id="8" pos="3840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ong/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 hidden="1">
            <a:extLst>
              <a:ext uri="{FF2B5EF4-FFF2-40B4-BE49-F238E27FC236}">
                <a16:creationId xmlns:a16="http://schemas.microsoft.com/office/drawing/2014/main" xmlns="" id="{2661576D-A3F7-4DBF-8F2D-48047D1DAD2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95D379EE-DB2B-4BEB-AAFA-F0891B963D06}"/>
              </a:ext>
            </a:extLst>
          </p:cNvPr>
          <p:cNvSpPr/>
          <p:nvPr userDrawn="1"/>
        </p:nvSpPr>
        <p:spPr>
          <a:xfrm>
            <a:off x="0" y="0"/>
            <a:ext cx="91389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F3951F5-4703-D44A-B115-272F5947A2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958740"/>
            <a:ext cx="8122163" cy="584775"/>
          </a:xfrm>
        </p:spPr>
        <p:txBody>
          <a:bodyPr vert="horz" wrap="square">
            <a:spAutoFit/>
          </a:bodyPr>
          <a:lstStyle/>
          <a:p>
            <a:r>
              <a:rPr lang="en-GB" noProof="0"/>
              <a:t>Click here to add a headline </a:t>
            </a:r>
            <a:br>
              <a:rPr lang="en-GB" noProof="0"/>
            </a:br>
            <a:r>
              <a:rPr lang="en-GB" noProof="0"/>
              <a:t>of maximum two lines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895D8BAF-C903-7640-A4DD-89C178A0C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463594"/>
            <a:ext cx="8122163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indicator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82F03808-5700-F64A-B0B7-5EC2FE9B66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3" y="1808163"/>
            <a:ext cx="8122163" cy="442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here to add text or click on icon to add content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F2A906EE-A52B-469E-A632-6634FF889C4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 noProof="0"/>
              <a:t>01/11/2024</a:t>
            </a:r>
            <a:endParaRPr lang="en-GB" noProof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9A830DA5-973F-41E3-A4BE-880B67064CE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0"/>
              <a:t>Copyright AFRY AB | RES &amp; Storage Forum, Athens</a:t>
            </a:r>
            <a:endParaRPr lang="en-GB" noProof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A5E314B8-D80C-4648-A773-F34BE5C63D5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B1617BE-BA58-4B59-88D5-A8C7B239E913}" type="slidenum">
              <a:rPr lang="en-GB" noProof="0"/>
              <a:pPr/>
              <a:t>‹#›</a:t>
            </a:fld>
            <a:endParaRPr lang="en-GB" noProof="0"/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xmlns="" id="{6C5E903C-92B5-4D75-88B3-8D2341F82A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6763" y="6278992"/>
            <a:ext cx="8852438" cy="10233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2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Placeholder for sources and footnotes: footnotes are numbered (no *)  |  Single-line 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xmlns="" id="{D9286267-437E-46EA-BADD-A3DD5ADB152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138900" y="3"/>
            <a:ext cx="3053100" cy="6857998"/>
          </a:xfrm>
          <a:custGeom>
            <a:avLst/>
            <a:gdLst>
              <a:gd name="connsiteX0" fmla="*/ 2377066 w 3053100"/>
              <a:gd name="connsiteY0" fmla="*/ 6660309 h 6857998"/>
              <a:gd name="connsiteX1" fmla="*/ 2392811 w 3053100"/>
              <a:gd name="connsiteY1" fmla="*/ 6660711 h 6857998"/>
              <a:gd name="connsiteX2" fmla="*/ 2392811 w 3053100"/>
              <a:gd name="connsiteY2" fmla="*/ 6677416 h 6857998"/>
              <a:gd name="connsiteX3" fmla="*/ 2384778 w 3053100"/>
              <a:gd name="connsiteY3" fmla="*/ 6680824 h 6857998"/>
              <a:gd name="connsiteX4" fmla="*/ 2384808 w 3053100"/>
              <a:gd name="connsiteY4" fmla="*/ 6680774 h 6857998"/>
              <a:gd name="connsiteX5" fmla="*/ 2376664 w 3053100"/>
              <a:gd name="connsiteY5" fmla="*/ 6677416 h 6857998"/>
              <a:gd name="connsiteX6" fmla="*/ 2376664 w 3053100"/>
              <a:gd name="connsiteY6" fmla="*/ 6660711 h 6857998"/>
              <a:gd name="connsiteX7" fmla="*/ 2377066 w 3053100"/>
              <a:gd name="connsiteY7" fmla="*/ 6660309 h 6857998"/>
              <a:gd name="connsiteX8" fmla="*/ 2226471 w 3053100"/>
              <a:gd name="connsiteY8" fmla="*/ 6659397 h 6857998"/>
              <a:gd name="connsiteX9" fmla="*/ 2232124 w 3053100"/>
              <a:gd name="connsiteY9" fmla="*/ 6672786 h 6857998"/>
              <a:gd name="connsiteX10" fmla="*/ 2220857 w 3053100"/>
              <a:gd name="connsiteY10" fmla="*/ 6672786 h 6857998"/>
              <a:gd name="connsiteX11" fmla="*/ 2332420 w 3053100"/>
              <a:gd name="connsiteY11" fmla="*/ 6657854 h 6857998"/>
              <a:gd name="connsiteX12" fmla="*/ 2338867 w 3053100"/>
              <a:gd name="connsiteY12" fmla="*/ 6657854 h 6857998"/>
              <a:gd name="connsiteX13" fmla="*/ 2344300 w 3053100"/>
              <a:gd name="connsiteY13" fmla="*/ 6659508 h 6857998"/>
              <a:gd name="connsiteX14" fmla="*/ 2346378 w 3053100"/>
              <a:gd name="connsiteY14" fmla="*/ 6663887 h 6857998"/>
              <a:gd name="connsiteX15" fmla="*/ 2344280 w 3053100"/>
              <a:gd name="connsiteY15" fmla="*/ 6668647 h 6857998"/>
              <a:gd name="connsiteX16" fmla="*/ 2338847 w 3053100"/>
              <a:gd name="connsiteY16" fmla="*/ 6670471 h 6857998"/>
              <a:gd name="connsiteX17" fmla="*/ 2332400 w 3053100"/>
              <a:gd name="connsiteY17" fmla="*/ 6670471 h 6857998"/>
              <a:gd name="connsiteX18" fmla="*/ 2468687 w 3053100"/>
              <a:gd name="connsiteY18" fmla="*/ 6657844 h 6857998"/>
              <a:gd name="connsiteX19" fmla="*/ 2476259 w 3053100"/>
              <a:gd name="connsiteY19" fmla="*/ 6657844 h 6857998"/>
              <a:gd name="connsiteX20" fmla="*/ 2481520 w 3053100"/>
              <a:gd name="connsiteY20" fmla="*/ 6659397 h 6857998"/>
              <a:gd name="connsiteX21" fmla="*/ 2482495 w 3053100"/>
              <a:gd name="connsiteY21" fmla="*/ 6660369 h 6857998"/>
              <a:gd name="connsiteX22" fmla="*/ 2481520 w 3053100"/>
              <a:gd name="connsiteY22" fmla="*/ 6667675 h 6857998"/>
              <a:gd name="connsiteX23" fmla="*/ 2476259 w 3053100"/>
              <a:gd name="connsiteY23" fmla="*/ 6669238 h 6857998"/>
              <a:gd name="connsiteX24" fmla="*/ 2468687 w 3053100"/>
              <a:gd name="connsiteY24" fmla="*/ 6669238 h 6857998"/>
              <a:gd name="connsiteX25" fmla="*/ 2260673 w 3053100"/>
              <a:gd name="connsiteY25" fmla="*/ 6652513 h 6857998"/>
              <a:gd name="connsiteX26" fmla="*/ 2260673 w 3053100"/>
              <a:gd name="connsiteY26" fmla="*/ 6685583 h 6857998"/>
              <a:gd name="connsiteX27" fmla="*/ 2266527 w 3053100"/>
              <a:gd name="connsiteY27" fmla="*/ 6685583 h 6857998"/>
              <a:gd name="connsiteX28" fmla="*/ 2266527 w 3053100"/>
              <a:gd name="connsiteY28" fmla="*/ 6672816 h 6857998"/>
              <a:gd name="connsiteX29" fmla="*/ 2282243 w 3053100"/>
              <a:gd name="connsiteY29" fmla="*/ 6672816 h 6857998"/>
              <a:gd name="connsiteX30" fmla="*/ 2282243 w 3053100"/>
              <a:gd name="connsiteY30" fmla="*/ 6667415 h 6857998"/>
              <a:gd name="connsiteX31" fmla="*/ 2266527 w 3053100"/>
              <a:gd name="connsiteY31" fmla="*/ 6667415 h 6857998"/>
              <a:gd name="connsiteX32" fmla="*/ 2266527 w 3053100"/>
              <a:gd name="connsiteY32" fmla="*/ 6657874 h 6857998"/>
              <a:gd name="connsiteX33" fmla="*/ 2284391 w 3053100"/>
              <a:gd name="connsiteY33" fmla="*/ 6657874 h 6857998"/>
              <a:gd name="connsiteX34" fmla="*/ 2284391 w 3053100"/>
              <a:gd name="connsiteY34" fmla="*/ 6652513 h 6857998"/>
              <a:gd name="connsiteX35" fmla="*/ 2462863 w 3053100"/>
              <a:gd name="connsiteY35" fmla="*/ 6652483 h 6857998"/>
              <a:gd name="connsiteX36" fmla="*/ 2462863 w 3053100"/>
              <a:gd name="connsiteY36" fmla="*/ 6685553 h 6857998"/>
              <a:gd name="connsiteX37" fmla="*/ 2468687 w 3053100"/>
              <a:gd name="connsiteY37" fmla="*/ 6685553 h 6857998"/>
              <a:gd name="connsiteX38" fmla="*/ 2468687 w 3053100"/>
              <a:gd name="connsiteY38" fmla="*/ 6674640 h 6857998"/>
              <a:gd name="connsiteX39" fmla="*/ 2475234 w 3053100"/>
              <a:gd name="connsiteY39" fmla="*/ 6674640 h 6857998"/>
              <a:gd name="connsiteX40" fmla="*/ 2484262 w 3053100"/>
              <a:gd name="connsiteY40" fmla="*/ 6685583 h 6857998"/>
              <a:gd name="connsiteX41" fmla="*/ 2491381 w 3053100"/>
              <a:gd name="connsiteY41" fmla="*/ 6685583 h 6857998"/>
              <a:gd name="connsiteX42" fmla="*/ 2481771 w 3053100"/>
              <a:gd name="connsiteY42" fmla="*/ 6673838 h 6857998"/>
              <a:gd name="connsiteX43" fmla="*/ 2487355 w 3053100"/>
              <a:gd name="connsiteY43" fmla="*/ 6669950 h 6857998"/>
              <a:gd name="connsiteX44" fmla="*/ 2489363 w 3053100"/>
              <a:gd name="connsiteY44" fmla="*/ 6663566 h 6857998"/>
              <a:gd name="connsiteX45" fmla="*/ 2485748 w 3053100"/>
              <a:gd name="connsiteY45" fmla="*/ 6655549 h 6857998"/>
              <a:gd name="connsiteX46" fmla="*/ 2476480 w 3053100"/>
              <a:gd name="connsiteY46" fmla="*/ 6652483 h 6857998"/>
              <a:gd name="connsiteX47" fmla="*/ 2504405 w 3053100"/>
              <a:gd name="connsiteY47" fmla="*/ 6652433 h 6857998"/>
              <a:gd name="connsiteX48" fmla="*/ 2517730 w 3053100"/>
              <a:gd name="connsiteY48" fmla="*/ 6674400 h 6857998"/>
              <a:gd name="connsiteX49" fmla="*/ 2517730 w 3053100"/>
              <a:gd name="connsiteY49" fmla="*/ 6685553 h 6857998"/>
              <a:gd name="connsiteX50" fmla="*/ 2523685 w 3053100"/>
              <a:gd name="connsiteY50" fmla="*/ 6685553 h 6857998"/>
              <a:gd name="connsiteX51" fmla="*/ 2523685 w 3053100"/>
              <a:gd name="connsiteY51" fmla="*/ 6674400 h 6857998"/>
              <a:gd name="connsiteX52" fmla="*/ 2536960 w 3053100"/>
              <a:gd name="connsiteY52" fmla="*/ 6652433 h 6857998"/>
              <a:gd name="connsiteX53" fmla="*/ 2530463 w 3053100"/>
              <a:gd name="connsiteY53" fmla="*/ 6652433 h 6857998"/>
              <a:gd name="connsiteX54" fmla="*/ 2520653 w 3053100"/>
              <a:gd name="connsiteY54" fmla="*/ 6668648 h 6857998"/>
              <a:gd name="connsiteX55" fmla="*/ 2510902 w 3053100"/>
              <a:gd name="connsiteY55" fmla="*/ 6652433 h 6857998"/>
              <a:gd name="connsiteX56" fmla="*/ 2413839 w 3053100"/>
              <a:gd name="connsiteY56" fmla="*/ 6652433 h 6857998"/>
              <a:gd name="connsiteX57" fmla="*/ 2427164 w 3053100"/>
              <a:gd name="connsiteY57" fmla="*/ 6674400 h 6857998"/>
              <a:gd name="connsiteX58" fmla="*/ 2427164 w 3053100"/>
              <a:gd name="connsiteY58" fmla="*/ 6685553 h 6857998"/>
              <a:gd name="connsiteX59" fmla="*/ 2433119 w 3053100"/>
              <a:gd name="connsiteY59" fmla="*/ 6685553 h 6857998"/>
              <a:gd name="connsiteX60" fmla="*/ 2433119 w 3053100"/>
              <a:gd name="connsiteY60" fmla="*/ 6674400 h 6857998"/>
              <a:gd name="connsiteX61" fmla="*/ 2446394 w 3053100"/>
              <a:gd name="connsiteY61" fmla="*/ 6652433 h 6857998"/>
              <a:gd name="connsiteX62" fmla="*/ 2439897 w 3053100"/>
              <a:gd name="connsiteY62" fmla="*/ 6652433 h 6857998"/>
              <a:gd name="connsiteX63" fmla="*/ 2430096 w 3053100"/>
              <a:gd name="connsiteY63" fmla="*/ 6668648 h 6857998"/>
              <a:gd name="connsiteX64" fmla="*/ 2420336 w 3053100"/>
              <a:gd name="connsiteY64" fmla="*/ 6652433 h 6857998"/>
              <a:gd name="connsiteX65" fmla="*/ 2326546 w 3053100"/>
              <a:gd name="connsiteY65" fmla="*/ 6652433 h 6857998"/>
              <a:gd name="connsiteX66" fmla="*/ 2326546 w 3053100"/>
              <a:gd name="connsiteY66" fmla="*/ 6685553 h 6857998"/>
              <a:gd name="connsiteX67" fmla="*/ 2332400 w 3053100"/>
              <a:gd name="connsiteY67" fmla="*/ 6685553 h 6857998"/>
              <a:gd name="connsiteX68" fmla="*/ 2332400 w 3053100"/>
              <a:gd name="connsiteY68" fmla="*/ 6675863 h 6857998"/>
              <a:gd name="connsiteX69" fmla="*/ 2338214 w 3053100"/>
              <a:gd name="connsiteY69" fmla="*/ 6675863 h 6857998"/>
              <a:gd name="connsiteX70" fmla="*/ 2348306 w 3053100"/>
              <a:gd name="connsiteY70" fmla="*/ 6672596 h 6857998"/>
              <a:gd name="connsiteX71" fmla="*/ 2352162 w 3053100"/>
              <a:gd name="connsiteY71" fmla="*/ 6663877 h 6857998"/>
              <a:gd name="connsiteX72" fmla="*/ 2348557 w 3053100"/>
              <a:gd name="connsiteY72" fmla="*/ 6655600 h 6857998"/>
              <a:gd name="connsiteX73" fmla="*/ 2339038 w 3053100"/>
              <a:gd name="connsiteY73" fmla="*/ 6652433 h 6857998"/>
              <a:gd name="connsiteX74" fmla="*/ 2223739 w 3053100"/>
              <a:gd name="connsiteY74" fmla="*/ 6652242 h 6857998"/>
              <a:gd name="connsiteX75" fmla="*/ 2209199 w 3053100"/>
              <a:gd name="connsiteY75" fmla="*/ 6685553 h 6857998"/>
              <a:gd name="connsiteX76" fmla="*/ 2215485 w 3053100"/>
              <a:gd name="connsiteY76" fmla="*/ 6685553 h 6857998"/>
              <a:gd name="connsiteX77" fmla="*/ 2218568 w 3053100"/>
              <a:gd name="connsiteY77" fmla="*/ 6678197 h 6857998"/>
              <a:gd name="connsiteX78" fmla="*/ 2234373 w 3053100"/>
              <a:gd name="connsiteY78" fmla="*/ 6678197 h 6857998"/>
              <a:gd name="connsiteX79" fmla="*/ 2237496 w 3053100"/>
              <a:gd name="connsiteY79" fmla="*/ 6685553 h 6857998"/>
              <a:gd name="connsiteX80" fmla="*/ 2243742 w 3053100"/>
              <a:gd name="connsiteY80" fmla="*/ 6685553 h 6857998"/>
              <a:gd name="connsiteX81" fmla="*/ 2229252 w 3053100"/>
              <a:gd name="connsiteY81" fmla="*/ 6652242 h 6857998"/>
              <a:gd name="connsiteX82" fmla="*/ 2384736 w 3053100"/>
              <a:gd name="connsiteY82" fmla="*/ 6651733 h 6857998"/>
              <a:gd name="connsiteX83" fmla="*/ 2372487 w 3053100"/>
              <a:gd name="connsiteY83" fmla="*/ 6656873 h 6857998"/>
              <a:gd name="connsiteX84" fmla="*/ 2367466 w 3053100"/>
              <a:gd name="connsiteY84" fmla="*/ 6669039 h 6857998"/>
              <a:gd name="connsiteX85" fmla="*/ 2372617 w 3053100"/>
              <a:gd name="connsiteY85" fmla="*/ 6681376 h 6857998"/>
              <a:gd name="connsiteX86" fmla="*/ 2397169 w 3053100"/>
              <a:gd name="connsiteY86" fmla="*/ 6681248 h 6857998"/>
              <a:gd name="connsiteX87" fmla="*/ 2397039 w 3053100"/>
              <a:gd name="connsiteY87" fmla="*/ 6656743 h 6857998"/>
              <a:gd name="connsiteX88" fmla="*/ 2384736 w 3053100"/>
              <a:gd name="connsiteY88" fmla="*/ 6651733 h 6857998"/>
              <a:gd name="connsiteX89" fmla="*/ 2226481 w 3053100"/>
              <a:gd name="connsiteY89" fmla="*/ 6645509 h 6857998"/>
              <a:gd name="connsiteX90" fmla="*/ 2228489 w 3053100"/>
              <a:gd name="connsiteY90" fmla="*/ 6646581 h 6857998"/>
              <a:gd name="connsiteX91" fmla="*/ 2228489 w 3053100"/>
              <a:gd name="connsiteY91" fmla="*/ 6648916 h 6857998"/>
              <a:gd name="connsiteX92" fmla="*/ 2226481 w 3053100"/>
              <a:gd name="connsiteY92" fmla="*/ 6649988 h 6857998"/>
              <a:gd name="connsiteX93" fmla="*/ 2224533 w 3053100"/>
              <a:gd name="connsiteY93" fmla="*/ 6648916 h 6857998"/>
              <a:gd name="connsiteX94" fmla="*/ 2224533 w 3053100"/>
              <a:gd name="connsiteY94" fmla="*/ 6646581 h 6857998"/>
              <a:gd name="connsiteX95" fmla="*/ 2226481 w 3053100"/>
              <a:gd name="connsiteY95" fmla="*/ 6645509 h 6857998"/>
              <a:gd name="connsiteX96" fmla="*/ 2222534 w 3053100"/>
              <a:gd name="connsiteY96" fmla="*/ 6644045 h 6857998"/>
              <a:gd name="connsiteX97" fmla="*/ 2221068 w 3053100"/>
              <a:gd name="connsiteY97" fmla="*/ 6647743 h 6857998"/>
              <a:gd name="connsiteX98" fmla="*/ 2222534 w 3053100"/>
              <a:gd name="connsiteY98" fmla="*/ 6651451 h 6857998"/>
              <a:gd name="connsiteX99" fmla="*/ 2230437 w 3053100"/>
              <a:gd name="connsiteY99" fmla="*/ 6651451 h 6857998"/>
              <a:gd name="connsiteX100" fmla="*/ 2230437 w 3053100"/>
              <a:gd name="connsiteY100" fmla="*/ 6644045 h 6857998"/>
              <a:gd name="connsiteX101" fmla="*/ 2222534 w 3053100"/>
              <a:gd name="connsiteY101" fmla="*/ 6644045 h 6857998"/>
              <a:gd name="connsiteX102" fmla="*/ 2389789 w 3053100"/>
              <a:gd name="connsiteY102" fmla="*/ 6642011 h 6857998"/>
              <a:gd name="connsiteX103" fmla="*/ 2387278 w 3053100"/>
              <a:gd name="connsiteY103" fmla="*/ 6643063 h 6857998"/>
              <a:gd name="connsiteX104" fmla="*/ 2387138 w 3053100"/>
              <a:gd name="connsiteY104" fmla="*/ 6643203 h 6857998"/>
              <a:gd name="connsiteX105" fmla="*/ 2387278 w 3053100"/>
              <a:gd name="connsiteY105" fmla="*/ 6647934 h 6857998"/>
              <a:gd name="connsiteX106" fmla="*/ 2392299 w 3053100"/>
              <a:gd name="connsiteY106" fmla="*/ 6647934 h 6857998"/>
              <a:gd name="connsiteX107" fmla="*/ 2392349 w 3053100"/>
              <a:gd name="connsiteY107" fmla="*/ 6647882 h 6857998"/>
              <a:gd name="connsiteX108" fmla="*/ 2392299 w 3053100"/>
              <a:gd name="connsiteY108" fmla="*/ 6643063 h 6857998"/>
              <a:gd name="connsiteX109" fmla="*/ 2389758 w 3053100"/>
              <a:gd name="connsiteY109" fmla="*/ 6642061 h 6857998"/>
              <a:gd name="connsiteX110" fmla="*/ 2379636 w 3053100"/>
              <a:gd name="connsiteY110" fmla="*/ 6642011 h 6857998"/>
              <a:gd name="connsiteX111" fmla="*/ 2377126 w 3053100"/>
              <a:gd name="connsiteY111" fmla="*/ 6643063 h 6857998"/>
              <a:gd name="connsiteX112" fmla="*/ 2376985 w 3053100"/>
              <a:gd name="connsiteY112" fmla="*/ 6643203 h 6857998"/>
              <a:gd name="connsiteX113" fmla="*/ 2377126 w 3053100"/>
              <a:gd name="connsiteY113" fmla="*/ 6647934 h 6857998"/>
              <a:gd name="connsiteX114" fmla="*/ 2382147 w 3053100"/>
              <a:gd name="connsiteY114" fmla="*/ 6647934 h 6857998"/>
              <a:gd name="connsiteX115" fmla="*/ 2382197 w 3053100"/>
              <a:gd name="connsiteY115" fmla="*/ 6647882 h 6857998"/>
              <a:gd name="connsiteX116" fmla="*/ 2382147 w 3053100"/>
              <a:gd name="connsiteY116" fmla="*/ 6643063 h 6857998"/>
              <a:gd name="connsiteX117" fmla="*/ 2379606 w 3053100"/>
              <a:gd name="connsiteY117" fmla="*/ 6642061 h 6857998"/>
              <a:gd name="connsiteX118" fmla="*/ 1837211 w 3053100"/>
              <a:gd name="connsiteY118" fmla="*/ 6427326 h 6857998"/>
              <a:gd name="connsiteX119" fmla="*/ 1804913 w 3053100"/>
              <a:gd name="connsiteY119" fmla="*/ 6630260 h 6857998"/>
              <a:gd name="connsiteX120" fmla="*/ 1727297 w 3053100"/>
              <a:gd name="connsiteY120" fmla="*/ 6665838 h 6857998"/>
              <a:gd name="connsiteX121" fmla="*/ 1817136 w 3053100"/>
              <a:gd name="connsiteY121" fmla="*/ 6423847 h 6857998"/>
              <a:gd name="connsiteX122" fmla="*/ 1819025 w 3053100"/>
              <a:gd name="connsiteY122" fmla="*/ 6426133 h 6857998"/>
              <a:gd name="connsiteX123" fmla="*/ 1712489 w 3053100"/>
              <a:gd name="connsiteY123" fmla="*/ 6657291 h 6857998"/>
              <a:gd name="connsiteX124" fmla="*/ 1709607 w 3053100"/>
              <a:gd name="connsiteY124" fmla="*/ 6657192 h 6857998"/>
              <a:gd name="connsiteX125" fmla="*/ 1669060 w 3053100"/>
              <a:gd name="connsiteY125" fmla="*/ 6549663 h 6857998"/>
              <a:gd name="connsiteX126" fmla="*/ 2595681 w 3053100"/>
              <a:gd name="connsiteY126" fmla="*/ 6423748 h 6857998"/>
              <a:gd name="connsiteX127" fmla="*/ 2667533 w 3053100"/>
              <a:gd name="connsiteY127" fmla="*/ 6526110 h 6857998"/>
              <a:gd name="connsiteX128" fmla="*/ 2667533 w 3053100"/>
              <a:gd name="connsiteY128" fmla="*/ 6596868 h 6857998"/>
              <a:gd name="connsiteX129" fmla="*/ 2688701 w 3053100"/>
              <a:gd name="connsiteY129" fmla="*/ 6596868 h 6857998"/>
              <a:gd name="connsiteX130" fmla="*/ 2688701 w 3053100"/>
              <a:gd name="connsiteY130" fmla="*/ 6526110 h 6857998"/>
              <a:gd name="connsiteX131" fmla="*/ 2760552 w 3053100"/>
              <a:gd name="connsiteY131" fmla="*/ 6423748 h 6857998"/>
              <a:gd name="connsiteX132" fmla="*/ 2736204 w 3053100"/>
              <a:gd name="connsiteY132" fmla="*/ 6423748 h 6857998"/>
              <a:gd name="connsiteX133" fmla="*/ 2680651 w 3053100"/>
              <a:gd name="connsiteY133" fmla="*/ 6503948 h 6857998"/>
              <a:gd name="connsiteX134" fmla="*/ 2675781 w 3053100"/>
              <a:gd name="connsiteY134" fmla="*/ 6503948 h 6857998"/>
              <a:gd name="connsiteX135" fmla="*/ 2620029 w 3053100"/>
              <a:gd name="connsiteY135" fmla="*/ 6423748 h 6857998"/>
              <a:gd name="connsiteX136" fmla="*/ 2400896 w 3053100"/>
              <a:gd name="connsiteY136" fmla="*/ 6423748 h 6857998"/>
              <a:gd name="connsiteX137" fmla="*/ 2400896 w 3053100"/>
              <a:gd name="connsiteY137" fmla="*/ 6596868 h 6857998"/>
              <a:gd name="connsiteX138" fmla="*/ 2422163 w 3053100"/>
              <a:gd name="connsiteY138" fmla="*/ 6596868 h 6857998"/>
              <a:gd name="connsiteX139" fmla="*/ 2422163 w 3053100"/>
              <a:gd name="connsiteY139" fmla="*/ 6446307 h 6857998"/>
              <a:gd name="connsiteX140" fmla="*/ 2426139 w 3053100"/>
              <a:gd name="connsiteY140" fmla="*/ 6442332 h 6857998"/>
              <a:gd name="connsiteX141" fmla="*/ 2495407 w 3053100"/>
              <a:gd name="connsiteY141" fmla="*/ 6442332 h 6857998"/>
              <a:gd name="connsiteX142" fmla="*/ 2526811 w 3053100"/>
              <a:gd name="connsiteY142" fmla="*/ 6453264 h 6857998"/>
              <a:gd name="connsiteX143" fmla="*/ 2535258 w 3053100"/>
              <a:gd name="connsiteY143" fmla="*/ 6474034 h 6857998"/>
              <a:gd name="connsiteX144" fmla="*/ 2501171 w 3053100"/>
              <a:gd name="connsiteY144" fmla="*/ 6505935 h 6857998"/>
              <a:gd name="connsiteX145" fmla="*/ 2440648 w 3053100"/>
              <a:gd name="connsiteY145" fmla="*/ 6505935 h 6857998"/>
              <a:gd name="connsiteX146" fmla="*/ 2440648 w 3053100"/>
              <a:gd name="connsiteY146" fmla="*/ 6524519 h 6857998"/>
              <a:gd name="connsiteX147" fmla="*/ 2488450 w 3053100"/>
              <a:gd name="connsiteY147" fmla="*/ 6524519 h 6857998"/>
              <a:gd name="connsiteX148" fmla="*/ 2537941 w 3053100"/>
              <a:gd name="connsiteY148" fmla="*/ 6596868 h 6857998"/>
              <a:gd name="connsiteX149" fmla="*/ 2562190 w 3053100"/>
              <a:gd name="connsiteY149" fmla="*/ 6596868 h 6857998"/>
              <a:gd name="connsiteX150" fmla="*/ 2510711 w 3053100"/>
              <a:gd name="connsiteY150" fmla="*/ 6523029 h 6857998"/>
              <a:gd name="connsiteX151" fmla="*/ 2512102 w 3053100"/>
              <a:gd name="connsiteY151" fmla="*/ 6522731 h 6857998"/>
              <a:gd name="connsiteX152" fmla="*/ 2516674 w 3053100"/>
              <a:gd name="connsiteY152" fmla="*/ 6521637 h 6857998"/>
              <a:gd name="connsiteX153" fmla="*/ 2556327 w 3053100"/>
              <a:gd name="connsiteY153" fmla="*/ 6474233 h 6857998"/>
              <a:gd name="connsiteX154" fmla="*/ 2543308 w 3053100"/>
              <a:gd name="connsiteY154" fmla="*/ 6440941 h 6857998"/>
              <a:gd name="connsiteX155" fmla="*/ 2495407 w 3053100"/>
              <a:gd name="connsiteY155" fmla="*/ 6423748 h 6857998"/>
              <a:gd name="connsiteX156" fmla="*/ 2208794 w 3053100"/>
              <a:gd name="connsiteY156" fmla="*/ 6423748 h 6857998"/>
              <a:gd name="connsiteX157" fmla="*/ 2208794 w 3053100"/>
              <a:gd name="connsiteY157" fmla="*/ 6596868 h 6857998"/>
              <a:gd name="connsiteX158" fmla="*/ 2230061 w 3053100"/>
              <a:gd name="connsiteY158" fmla="*/ 6596868 h 6857998"/>
              <a:gd name="connsiteX159" fmla="*/ 2230061 w 3053100"/>
              <a:gd name="connsiteY159" fmla="*/ 6528395 h 6857998"/>
              <a:gd name="connsiteX160" fmla="*/ 2234037 w 3053100"/>
              <a:gd name="connsiteY160" fmla="*/ 6524420 h 6857998"/>
              <a:gd name="connsiteX161" fmla="*/ 2322783 w 3053100"/>
              <a:gd name="connsiteY161" fmla="*/ 6524420 h 6857998"/>
              <a:gd name="connsiteX162" fmla="*/ 2322783 w 3053100"/>
              <a:gd name="connsiteY162" fmla="*/ 6505836 h 6857998"/>
              <a:gd name="connsiteX163" fmla="*/ 2234037 w 3053100"/>
              <a:gd name="connsiteY163" fmla="*/ 6505836 h 6857998"/>
              <a:gd name="connsiteX164" fmla="*/ 2230061 w 3053100"/>
              <a:gd name="connsiteY164" fmla="*/ 6501861 h 6857998"/>
              <a:gd name="connsiteX165" fmla="*/ 2230061 w 3053100"/>
              <a:gd name="connsiteY165" fmla="*/ 6447798 h 6857998"/>
              <a:gd name="connsiteX166" fmla="*/ 2234037 w 3053100"/>
              <a:gd name="connsiteY166" fmla="*/ 6443823 h 6857998"/>
              <a:gd name="connsiteX167" fmla="*/ 2343752 w 3053100"/>
              <a:gd name="connsiteY167" fmla="*/ 6443823 h 6857998"/>
              <a:gd name="connsiteX168" fmla="*/ 2343752 w 3053100"/>
              <a:gd name="connsiteY168" fmla="*/ 6423748 h 6857998"/>
              <a:gd name="connsiteX169" fmla="*/ 2057438 w 3053100"/>
              <a:gd name="connsiteY169" fmla="*/ 6423748 h 6857998"/>
              <a:gd name="connsiteX170" fmla="*/ 1977735 w 3053100"/>
              <a:gd name="connsiteY170" fmla="*/ 6596868 h 6857998"/>
              <a:gd name="connsiteX171" fmla="*/ 1999599 w 3053100"/>
              <a:gd name="connsiteY171" fmla="*/ 6596868 h 6857998"/>
              <a:gd name="connsiteX172" fmla="*/ 2063997 w 3053100"/>
              <a:gd name="connsiteY172" fmla="*/ 6452370 h 6857998"/>
              <a:gd name="connsiteX173" fmla="*/ 2069860 w 3053100"/>
              <a:gd name="connsiteY173" fmla="*/ 6452370 h 6857998"/>
              <a:gd name="connsiteX174" fmla="*/ 2103351 w 3053100"/>
              <a:gd name="connsiteY174" fmla="*/ 6526308 h 6857998"/>
              <a:gd name="connsiteX175" fmla="*/ 2051376 w 3053100"/>
              <a:gd name="connsiteY175" fmla="*/ 6526308 h 6857998"/>
              <a:gd name="connsiteX176" fmla="*/ 2043127 w 3053100"/>
              <a:gd name="connsiteY176" fmla="*/ 6544892 h 6857998"/>
              <a:gd name="connsiteX177" fmla="*/ 2111501 w 3053100"/>
              <a:gd name="connsiteY177" fmla="*/ 6544892 h 6857998"/>
              <a:gd name="connsiteX178" fmla="*/ 2134457 w 3053100"/>
              <a:gd name="connsiteY178" fmla="*/ 6596868 h 6857998"/>
              <a:gd name="connsiteX179" fmla="*/ 2157613 w 3053100"/>
              <a:gd name="connsiteY179" fmla="*/ 6596868 h 6857998"/>
              <a:gd name="connsiteX180" fmla="*/ 2078010 w 3053100"/>
              <a:gd name="connsiteY180" fmla="*/ 6423748 h 6857998"/>
              <a:gd name="connsiteX181" fmla="*/ 1804217 w 3053100"/>
              <a:gd name="connsiteY181" fmla="*/ 6408543 h 6857998"/>
              <a:gd name="connsiteX182" fmla="*/ 1806105 w 3053100"/>
              <a:gd name="connsiteY182" fmla="*/ 6410828 h 6857998"/>
              <a:gd name="connsiteX183" fmla="*/ 1648985 w 3053100"/>
              <a:gd name="connsiteY183" fmla="*/ 6544396 h 6857998"/>
              <a:gd name="connsiteX184" fmla="*/ 1695396 w 3053100"/>
              <a:gd name="connsiteY184" fmla="*/ 6667627 h 6857998"/>
              <a:gd name="connsiteX185" fmla="*/ 1582301 w 3053100"/>
              <a:gd name="connsiteY185" fmla="*/ 6612272 h 6857998"/>
              <a:gd name="connsiteX186" fmla="*/ 1545829 w 3053100"/>
              <a:gd name="connsiteY186" fmla="*/ 6491724 h 6857998"/>
              <a:gd name="connsiteX187" fmla="*/ 1630998 w 3053100"/>
              <a:gd name="connsiteY187" fmla="*/ 6535252 h 6857998"/>
              <a:gd name="connsiteX188" fmla="*/ 1644811 w 3053100"/>
              <a:gd name="connsiteY188" fmla="*/ 6523526 h 6857998"/>
              <a:gd name="connsiteX189" fmla="*/ 1558450 w 3053100"/>
              <a:gd name="connsiteY189" fmla="*/ 6479401 h 6857998"/>
              <a:gd name="connsiteX190" fmla="*/ 1558848 w 3053100"/>
              <a:gd name="connsiteY190" fmla="*/ 6476519 h 6857998"/>
              <a:gd name="connsiteX191" fmla="*/ 1703831 w 3053100"/>
              <a:gd name="connsiteY191" fmla="*/ 6352120 h 6857998"/>
              <a:gd name="connsiteX192" fmla="*/ 1805807 w 3053100"/>
              <a:gd name="connsiteY192" fmla="*/ 6390456 h 6857998"/>
              <a:gd name="connsiteX193" fmla="*/ 1552686 w 3053100"/>
              <a:gd name="connsiteY193" fmla="*/ 6460519 h 6857998"/>
              <a:gd name="connsiteX194" fmla="*/ 1600289 w 3053100"/>
              <a:gd name="connsiteY194" fmla="*/ 6389661 h 6857998"/>
              <a:gd name="connsiteX195" fmla="*/ 1703831 w 3053100"/>
              <a:gd name="connsiteY195" fmla="*/ 6352120 h 6857998"/>
              <a:gd name="connsiteX196" fmla="*/ 1716725 w 3053100"/>
              <a:gd name="connsiteY196" fmla="*/ 6335536 h 6857998"/>
              <a:gd name="connsiteX197" fmla="*/ 1589258 w 3053100"/>
              <a:gd name="connsiteY197" fmla="*/ 6376642 h 6857998"/>
              <a:gd name="connsiteX198" fmla="*/ 1569282 w 3053100"/>
              <a:gd name="connsiteY198" fmla="*/ 6623303 h 6857998"/>
              <a:gd name="connsiteX199" fmla="*/ 1815944 w 3053100"/>
              <a:gd name="connsiteY199" fmla="*/ 6643279 h 6857998"/>
              <a:gd name="connsiteX200" fmla="*/ 1835919 w 3053100"/>
              <a:gd name="connsiteY200" fmla="*/ 6396617 h 6857998"/>
              <a:gd name="connsiteX201" fmla="*/ 1716725 w 3053100"/>
              <a:gd name="connsiteY201" fmla="*/ 6335536 h 6857998"/>
              <a:gd name="connsiteX202" fmla="*/ 0 w 3053100"/>
              <a:gd name="connsiteY202" fmla="*/ 0 h 6857998"/>
              <a:gd name="connsiteX203" fmla="*/ 3053100 w 3053100"/>
              <a:gd name="connsiteY203" fmla="*/ 0 h 6857998"/>
              <a:gd name="connsiteX204" fmla="*/ 3053100 w 3053100"/>
              <a:gd name="connsiteY204" fmla="*/ 6857998 h 6857998"/>
              <a:gd name="connsiteX205" fmla="*/ 0 w 3053100"/>
              <a:gd name="connsiteY20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3053100" h="6857998">
                <a:moveTo>
                  <a:pt x="2377066" y="6660309"/>
                </a:moveTo>
                <a:cubicBezTo>
                  <a:pt x="2381524" y="6656081"/>
                  <a:pt x="2388574" y="6656261"/>
                  <a:pt x="2392811" y="6660711"/>
                </a:cubicBezTo>
                <a:cubicBezTo>
                  <a:pt x="2397169" y="6665429"/>
                  <a:pt x="2397169" y="6672698"/>
                  <a:pt x="2392811" y="6677416"/>
                </a:cubicBezTo>
                <a:cubicBezTo>
                  <a:pt x="2390743" y="6679641"/>
                  <a:pt x="2387821" y="6680880"/>
                  <a:pt x="2384778" y="6680824"/>
                </a:cubicBezTo>
                <a:lnTo>
                  <a:pt x="2384808" y="6680774"/>
                </a:lnTo>
                <a:cubicBezTo>
                  <a:pt x="2381735" y="6680869"/>
                  <a:pt x="2378773" y="6679647"/>
                  <a:pt x="2376664" y="6677416"/>
                </a:cubicBezTo>
                <a:cubicBezTo>
                  <a:pt x="2372306" y="6672698"/>
                  <a:pt x="2372306" y="6665429"/>
                  <a:pt x="2376664" y="6660711"/>
                </a:cubicBezTo>
                <a:cubicBezTo>
                  <a:pt x="2376795" y="6660574"/>
                  <a:pt x="2376925" y="6660439"/>
                  <a:pt x="2377066" y="6660309"/>
                </a:cubicBezTo>
                <a:close/>
                <a:moveTo>
                  <a:pt x="2226471" y="6659397"/>
                </a:moveTo>
                <a:lnTo>
                  <a:pt x="2232124" y="6672786"/>
                </a:lnTo>
                <a:lnTo>
                  <a:pt x="2220857" y="6672786"/>
                </a:lnTo>
                <a:close/>
                <a:moveTo>
                  <a:pt x="2332420" y="6657854"/>
                </a:moveTo>
                <a:lnTo>
                  <a:pt x="2338867" y="6657854"/>
                </a:lnTo>
                <a:cubicBezTo>
                  <a:pt x="2340815" y="6657761"/>
                  <a:pt x="2342733" y="6658345"/>
                  <a:pt x="2344300" y="6659508"/>
                </a:cubicBezTo>
                <a:cubicBezTo>
                  <a:pt x="2345655" y="6660551"/>
                  <a:pt x="2346429" y="6662180"/>
                  <a:pt x="2346378" y="6663887"/>
                </a:cubicBezTo>
                <a:cubicBezTo>
                  <a:pt x="2346429" y="6665707"/>
                  <a:pt x="2345655" y="6667453"/>
                  <a:pt x="2344280" y="6668647"/>
                </a:cubicBezTo>
                <a:cubicBezTo>
                  <a:pt x="2342763" y="6669911"/>
                  <a:pt x="2340825" y="6670561"/>
                  <a:pt x="2338847" y="6670471"/>
                </a:cubicBezTo>
                <a:lnTo>
                  <a:pt x="2332400" y="6670471"/>
                </a:lnTo>
                <a:close/>
                <a:moveTo>
                  <a:pt x="2468687" y="6657844"/>
                </a:moveTo>
                <a:lnTo>
                  <a:pt x="2476259" y="6657844"/>
                </a:lnTo>
                <a:cubicBezTo>
                  <a:pt x="2478136" y="6657761"/>
                  <a:pt x="2479994" y="6658308"/>
                  <a:pt x="2481520" y="6659397"/>
                </a:cubicBezTo>
                <a:cubicBezTo>
                  <a:pt x="2481882" y="6659677"/>
                  <a:pt x="2482213" y="6660004"/>
                  <a:pt x="2482495" y="6660369"/>
                </a:cubicBezTo>
                <a:cubicBezTo>
                  <a:pt x="2484252" y="6662655"/>
                  <a:pt x="2483810" y="6665926"/>
                  <a:pt x="2481520" y="6667675"/>
                </a:cubicBezTo>
                <a:cubicBezTo>
                  <a:pt x="2479994" y="6668767"/>
                  <a:pt x="2478136" y="6669319"/>
                  <a:pt x="2476259" y="6669238"/>
                </a:cubicBezTo>
                <a:lnTo>
                  <a:pt x="2468687" y="6669238"/>
                </a:lnTo>
                <a:close/>
                <a:moveTo>
                  <a:pt x="2260673" y="6652513"/>
                </a:moveTo>
                <a:lnTo>
                  <a:pt x="2260673" y="6685583"/>
                </a:lnTo>
                <a:lnTo>
                  <a:pt x="2266527" y="6685583"/>
                </a:lnTo>
                <a:lnTo>
                  <a:pt x="2266527" y="6672816"/>
                </a:lnTo>
                <a:lnTo>
                  <a:pt x="2282243" y="6672816"/>
                </a:lnTo>
                <a:lnTo>
                  <a:pt x="2282243" y="6667415"/>
                </a:lnTo>
                <a:lnTo>
                  <a:pt x="2266527" y="6667415"/>
                </a:lnTo>
                <a:lnTo>
                  <a:pt x="2266527" y="6657874"/>
                </a:lnTo>
                <a:lnTo>
                  <a:pt x="2284391" y="6657874"/>
                </a:lnTo>
                <a:lnTo>
                  <a:pt x="2284391" y="6652513"/>
                </a:lnTo>
                <a:close/>
                <a:moveTo>
                  <a:pt x="2462863" y="6652483"/>
                </a:moveTo>
                <a:lnTo>
                  <a:pt x="2462863" y="6685553"/>
                </a:lnTo>
                <a:lnTo>
                  <a:pt x="2468687" y="6685553"/>
                </a:lnTo>
                <a:lnTo>
                  <a:pt x="2468687" y="6674640"/>
                </a:lnTo>
                <a:lnTo>
                  <a:pt x="2475234" y="6674640"/>
                </a:lnTo>
                <a:lnTo>
                  <a:pt x="2484262" y="6685583"/>
                </a:lnTo>
                <a:lnTo>
                  <a:pt x="2491381" y="6685583"/>
                </a:lnTo>
                <a:lnTo>
                  <a:pt x="2481771" y="6673838"/>
                </a:lnTo>
                <a:cubicBezTo>
                  <a:pt x="2484001" y="6673166"/>
                  <a:pt x="2485949" y="6671804"/>
                  <a:pt x="2487355" y="6669950"/>
                </a:cubicBezTo>
                <a:cubicBezTo>
                  <a:pt x="2488710" y="6668101"/>
                  <a:pt x="2489413" y="6665857"/>
                  <a:pt x="2489363" y="6663566"/>
                </a:cubicBezTo>
                <a:cubicBezTo>
                  <a:pt x="2489463" y="6660481"/>
                  <a:pt x="2488128" y="6657523"/>
                  <a:pt x="2485748" y="6655549"/>
                </a:cubicBezTo>
                <a:cubicBezTo>
                  <a:pt x="2483137" y="6653424"/>
                  <a:pt x="2479844" y="6652332"/>
                  <a:pt x="2476480" y="6652483"/>
                </a:cubicBezTo>
                <a:close/>
                <a:moveTo>
                  <a:pt x="2504405" y="6652433"/>
                </a:moveTo>
                <a:lnTo>
                  <a:pt x="2517730" y="6674400"/>
                </a:lnTo>
                <a:lnTo>
                  <a:pt x="2517730" y="6685553"/>
                </a:lnTo>
                <a:lnTo>
                  <a:pt x="2523685" y="6685553"/>
                </a:lnTo>
                <a:lnTo>
                  <a:pt x="2523685" y="6674400"/>
                </a:lnTo>
                <a:lnTo>
                  <a:pt x="2536960" y="6652433"/>
                </a:lnTo>
                <a:lnTo>
                  <a:pt x="2530463" y="6652433"/>
                </a:lnTo>
                <a:lnTo>
                  <a:pt x="2520653" y="6668648"/>
                </a:lnTo>
                <a:lnTo>
                  <a:pt x="2510902" y="6652433"/>
                </a:lnTo>
                <a:close/>
                <a:moveTo>
                  <a:pt x="2413839" y="6652433"/>
                </a:moveTo>
                <a:lnTo>
                  <a:pt x="2427164" y="6674400"/>
                </a:lnTo>
                <a:lnTo>
                  <a:pt x="2427164" y="6685553"/>
                </a:lnTo>
                <a:lnTo>
                  <a:pt x="2433119" y="6685553"/>
                </a:lnTo>
                <a:lnTo>
                  <a:pt x="2433119" y="6674400"/>
                </a:lnTo>
                <a:lnTo>
                  <a:pt x="2446394" y="6652433"/>
                </a:lnTo>
                <a:lnTo>
                  <a:pt x="2439897" y="6652433"/>
                </a:lnTo>
                <a:lnTo>
                  <a:pt x="2430096" y="6668648"/>
                </a:lnTo>
                <a:lnTo>
                  <a:pt x="2420336" y="6652433"/>
                </a:lnTo>
                <a:close/>
                <a:moveTo>
                  <a:pt x="2326546" y="6652433"/>
                </a:moveTo>
                <a:lnTo>
                  <a:pt x="2326546" y="6685553"/>
                </a:lnTo>
                <a:lnTo>
                  <a:pt x="2332400" y="6685553"/>
                </a:lnTo>
                <a:lnTo>
                  <a:pt x="2332400" y="6675863"/>
                </a:lnTo>
                <a:lnTo>
                  <a:pt x="2338214" y="6675863"/>
                </a:lnTo>
                <a:cubicBezTo>
                  <a:pt x="2342442" y="6675856"/>
                  <a:pt x="2345806" y="6674767"/>
                  <a:pt x="2348306" y="6672596"/>
                </a:cubicBezTo>
                <a:cubicBezTo>
                  <a:pt x="2350867" y="6670438"/>
                  <a:pt x="2352293" y="6667221"/>
                  <a:pt x="2352162" y="6663877"/>
                </a:cubicBezTo>
                <a:cubicBezTo>
                  <a:pt x="2352263" y="6660717"/>
                  <a:pt x="2350947" y="6657678"/>
                  <a:pt x="2348557" y="6655600"/>
                </a:cubicBezTo>
                <a:cubicBezTo>
                  <a:pt x="2345886" y="6653397"/>
                  <a:pt x="2342492" y="6652268"/>
                  <a:pt x="2339038" y="6652433"/>
                </a:cubicBezTo>
                <a:close/>
                <a:moveTo>
                  <a:pt x="2223739" y="6652242"/>
                </a:moveTo>
                <a:lnTo>
                  <a:pt x="2209199" y="6685553"/>
                </a:lnTo>
                <a:lnTo>
                  <a:pt x="2215485" y="6685553"/>
                </a:lnTo>
                <a:lnTo>
                  <a:pt x="2218568" y="6678197"/>
                </a:lnTo>
                <a:lnTo>
                  <a:pt x="2234373" y="6678197"/>
                </a:lnTo>
                <a:lnTo>
                  <a:pt x="2237496" y="6685553"/>
                </a:lnTo>
                <a:lnTo>
                  <a:pt x="2243742" y="6685553"/>
                </a:lnTo>
                <a:lnTo>
                  <a:pt x="2229252" y="6652242"/>
                </a:lnTo>
                <a:close/>
                <a:moveTo>
                  <a:pt x="2384736" y="6651733"/>
                </a:moveTo>
                <a:cubicBezTo>
                  <a:pt x="2380294" y="6651757"/>
                  <a:pt x="2375861" y="6653472"/>
                  <a:pt x="2372487" y="6656873"/>
                </a:cubicBezTo>
                <a:cubicBezTo>
                  <a:pt x="2369213" y="6660067"/>
                  <a:pt x="2367396" y="6664467"/>
                  <a:pt x="2367466" y="6669039"/>
                </a:cubicBezTo>
                <a:cubicBezTo>
                  <a:pt x="2367456" y="6673673"/>
                  <a:pt x="2369314" y="6678117"/>
                  <a:pt x="2372617" y="6681376"/>
                </a:cubicBezTo>
                <a:cubicBezTo>
                  <a:pt x="2379436" y="6688107"/>
                  <a:pt x="2390421" y="6688049"/>
                  <a:pt x="2397169" y="6681248"/>
                </a:cubicBezTo>
                <a:cubicBezTo>
                  <a:pt x="2403917" y="6674445"/>
                  <a:pt x="2403857" y="6663475"/>
                  <a:pt x="2397039" y="6656743"/>
                </a:cubicBezTo>
                <a:cubicBezTo>
                  <a:pt x="2393629" y="6653378"/>
                  <a:pt x="2389178" y="6651710"/>
                  <a:pt x="2384736" y="6651733"/>
                </a:cubicBezTo>
                <a:close/>
                <a:moveTo>
                  <a:pt x="2226481" y="6645509"/>
                </a:moveTo>
                <a:cubicBezTo>
                  <a:pt x="2227314" y="6645380"/>
                  <a:pt x="2228137" y="6645817"/>
                  <a:pt x="2228489" y="6646581"/>
                </a:cubicBezTo>
                <a:cubicBezTo>
                  <a:pt x="2228881" y="6647310"/>
                  <a:pt x="2228881" y="6648186"/>
                  <a:pt x="2228489" y="6648916"/>
                </a:cubicBezTo>
                <a:cubicBezTo>
                  <a:pt x="2228127" y="6649676"/>
                  <a:pt x="2227314" y="6650112"/>
                  <a:pt x="2226481" y="6649988"/>
                </a:cubicBezTo>
                <a:cubicBezTo>
                  <a:pt x="2225667" y="6650101"/>
                  <a:pt x="2224874" y="6649664"/>
                  <a:pt x="2224533" y="6648916"/>
                </a:cubicBezTo>
                <a:cubicBezTo>
                  <a:pt x="2224141" y="6648186"/>
                  <a:pt x="2224141" y="6647310"/>
                  <a:pt x="2224533" y="6646581"/>
                </a:cubicBezTo>
                <a:cubicBezTo>
                  <a:pt x="2224874" y="6645829"/>
                  <a:pt x="2225667" y="6645392"/>
                  <a:pt x="2226481" y="6645509"/>
                </a:cubicBezTo>
                <a:close/>
                <a:moveTo>
                  <a:pt x="2222534" y="6644045"/>
                </a:moveTo>
                <a:cubicBezTo>
                  <a:pt x="2221540" y="6645011"/>
                  <a:pt x="2220998" y="6646357"/>
                  <a:pt x="2221068" y="6647743"/>
                </a:cubicBezTo>
                <a:cubicBezTo>
                  <a:pt x="2221008" y="6649130"/>
                  <a:pt x="2221540" y="6650476"/>
                  <a:pt x="2222534" y="6651451"/>
                </a:cubicBezTo>
                <a:cubicBezTo>
                  <a:pt x="2224834" y="6653322"/>
                  <a:pt x="2228137" y="6653322"/>
                  <a:pt x="2230437" y="6651451"/>
                </a:cubicBezTo>
                <a:cubicBezTo>
                  <a:pt x="2232455" y="6649394"/>
                  <a:pt x="2232455" y="6646103"/>
                  <a:pt x="2230437" y="6644045"/>
                </a:cubicBezTo>
                <a:cubicBezTo>
                  <a:pt x="2228137" y="6642164"/>
                  <a:pt x="2224834" y="6642164"/>
                  <a:pt x="2222534" y="6644045"/>
                </a:cubicBezTo>
                <a:close/>
                <a:moveTo>
                  <a:pt x="2389789" y="6642011"/>
                </a:moveTo>
                <a:cubicBezTo>
                  <a:pt x="2388845" y="6642017"/>
                  <a:pt x="2387941" y="6642396"/>
                  <a:pt x="2387278" y="6643063"/>
                </a:cubicBezTo>
                <a:cubicBezTo>
                  <a:pt x="2387228" y="6643108"/>
                  <a:pt x="2387188" y="6643154"/>
                  <a:pt x="2387138" y="6643203"/>
                </a:cubicBezTo>
                <a:cubicBezTo>
                  <a:pt x="2385872" y="6644547"/>
                  <a:pt x="2385933" y="6646665"/>
                  <a:pt x="2387278" y="6647934"/>
                </a:cubicBezTo>
                <a:cubicBezTo>
                  <a:pt x="2388704" y="6649223"/>
                  <a:pt x="2390873" y="6649223"/>
                  <a:pt x="2392299" y="6647934"/>
                </a:cubicBezTo>
                <a:cubicBezTo>
                  <a:pt x="2392319" y="6647917"/>
                  <a:pt x="2392329" y="6647900"/>
                  <a:pt x="2392349" y="6647882"/>
                </a:cubicBezTo>
                <a:cubicBezTo>
                  <a:pt x="2393675" y="6646537"/>
                  <a:pt x="2393645" y="6644379"/>
                  <a:pt x="2392299" y="6643063"/>
                </a:cubicBezTo>
                <a:cubicBezTo>
                  <a:pt x="2391616" y="6642408"/>
                  <a:pt x="2390702" y="6642047"/>
                  <a:pt x="2389758" y="6642061"/>
                </a:cubicBezTo>
                <a:close/>
                <a:moveTo>
                  <a:pt x="2379636" y="6642011"/>
                </a:moveTo>
                <a:cubicBezTo>
                  <a:pt x="2378693" y="6642017"/>
                  <a:pt x="2377789" y="6642396"/>
                  <a:pt x="2377126" y="6643063"/>
                </a:cubicBezTo>
                <a:cubicBezTo>
                  <a:pt x="2377076" y="6643108"/>
                  <a:pt x="2377036" y="6643154"/>
                  <a:pt x="2376985" y="6643203"/>
                </a:cubicBezTo>
                <a:cubicBezTo>
                  <a:pt x="2375720" y="6644547"/>
                  <a:pt x="2375781" y="6646665"/>
                  <a:pt x="2377126" y="6647934"/>
                </a:cubicBezTo>
                <a:cubicBezTo>
                  <a:pt x="2378552" y="6649223"/>
                  <a:pt x="2380721" y="6649223"/>
                  <a:pt x="2382147" y="6647934"/>
                </a:cubicBezTo>
                <a:cubicBezTo>
                  <a:pt x="2382167" y="6647917"/>
                  <a:pt x="2382177" y="6647900"/>
                  <a:pt x="2382197" y="6647882"/>
                </a:cubicBezTo>
                <a:cubicBezTo>
                  <a:pt x="2383523" y="6646537"/>
                  <a:pt x="2383492" y="6644379"/>
                  <a:pt x="2382147" y="6643063"/>
                </a:cubicBezTo>
                <a:cubicBezTo>
                  <a:pt x="2381464" y="6642406"/>
                  <a:pt x="2380550" y="6642045"/>
                  <a:pt x="2379606" y="6642061"/>
                </a:cubicBezTo>
                <a:close/>
                <a:moveTo>
                  <a:pt x="1837211" y="6427326"/>
                </a:moveTo>
                <a:cubicBezTo>
                  <a:pt x="1877261" y="6492519"/>
                  <a:pt x="1864938" y="6579278"/>
                  <a:pt x="1804913" y="6630260"/>
                </a:cubicBezTo>
                <a:cubicBezTo>
                  <a:pt x="1781956" y="6649738"/>
                  <a:pt x="1755024" y="6661565"/>
                  <a:pt x="1727297" y="6665838"/>
                </a:cubicBezTo>
                <a:close/>
                <a:moveTo>
                  <a:pt x="1817136" y="6423847"/>
                </a:moveTo>
                <a:lnTo>
                  <a:pt x="1819025" y="6426133"/>
                </a:lnTo>
                <a:lnTo>
                  <a:pt x="1712489" y="6657291"/>
                </a:lnTo>
                <a:cubicBezTo>
                  <a:pt x="1711098" y="6657192"/>
                  <a:pt x="1710999" y="6657192"/>
                  <a:pt x="1709607" y="6657192"/>
                </a:cubicBezTo>
                <a:lnTo>
                  <a:pt x="1669060" y="6549663"/>
                </a:lnTo>
                <a:close/>
                <a:moveTo>
                  <a:pt x="2595681" y="6423748"/>
                </a:moveTo>
                <a:lnTo>
                  <a:pt x="2667533" y="6526110"/>
                </a:lnTo>
                <a:lnTo>
                  <a:pt x="2667533" y="6596868"/>
                </a:lnTo>
                <a:lnTo>
                  <a:pt x="2688701" y="6596868"/>
                </a:lnTo>
                <a:lnTo>
                  <a:pt x="2688701" y="6526110"/>
                </a:lnTo>
                <a:lnTo>
                  <a:pt x="2760552" y="6423748"/>
                </a:lnTo>
                <a:lnTo>
                  <a:pt x="2736204" y="6423748"/>
                </a:lnTo>
                <a:lnTo>
                  <a:pt x="2680651" y="6503948"/>
                </a:lnTo>
                <a:lnTo>
                  <a:pt x="2675781" y="6503948"/>
                </a:lnTo>
                <a:lnTo>
                  <a:pt x="2620029" y="6423748"/>
                </a:lnTo>
                <a:close/>
                <a:moveTo>
                  <a:pt x="2400896" y="6423748"/>
                </a:moveTo>
                <a:lnTo>
                  <a:pt x="2400896" y="6596868"/>
                </a:lnTo>
                <a:lnTo>
                  <a:pt x="2422163" y="6596868"/>
                </a:lnTo>
                <a:lnTo>
                  <a:pt x="2422163" y="6446307"/>
                </a:lnTo>
                <a:lnTo>
                  <a:pt x="2426139" y="6442332"/>
                </a:lnTo>
                <a:lnTo>
                  <a:pt x="2495407" y="6442332"/>
                </a:lnTo>
                <a:cubicBezTo>
                  <a:pt x="2505543" y="6442332"/>
                  <a:pt x="2517171" y="6443624"/>
                  <a:pt x="2526811" y="6453264"/>
                </a:cubicBezTo>
                <a:cubicBezTo>
                  <a:pt x="2532277" y="6459028"/>
                  <a:pt x="2535258" y="6466382"/>
                  <a:pt x="2535258" y="6474034"/>
                </a:cubicBezTo>
                <a:cubicBezTo>
                  <a:pt x="2535258" y="6491923"/>
                  <a:pt x="2520252" y="6505935"/>
                  <a:pt x="2501171" y="6505935"/>
                </a:cubicBezTo>
                <a:lnTo>
                  <a:pt x="2440648" y="6505935"/>
                </a:lnTo>
                <a:lnTo>
                  <a:pt x="2440648" y="6524519"/>
                </a:lnTo>
                <a:lnTo>
                  <a:pt x="2488450" y="6524519"/>
                </a:lnTo>
                <a:lnTo>
                  <a:pt x="2537941" y="6596868"/>
                </a:lnTo>
                <a:lnTo>
                  <a:pt x="2562190" y="6596868"/>
                </a:lnTo>
                <a:lnTo>
                  <a:pt x="2510711" y="6523029"/>
                </a:lnTo>
                <a:lnTo>
                  <a:pt x="2512102" y="6522731"/>
                </a:lnTo>
                <a:cubicBezTo>
                  <a:pt x="2514587" y="6522234"/>
                  <a:pt x="2516078" y="6521836"/>
                  <a:pt x="2516674" y="6521637"/>
                </a:cubicBezTo>
                <a:cubicBezTo>
                  <a:pt x="2541122" y="6514979"/>
                  <a:pt x="2556327" y="6496792"/>
                  <a:pt x="2556327" y="6474233"/>
                </a:cubicBezTo>
                <a:cubicBezTo>
                  <a:pt x="2556327" y="6461513"/>
                  <a:pt x="2551855" y="6449985"/>
                  <a:pt x="2543308" y="6440941"/>
                </a:cubicBezTo>
                <a:cubicBezTo>
                  <a:pt x="2532277" y="6429413"/>
                  <a:pt x="2516575" y="6423748"/>
                  <a:pt x="2495407" y="6423748"/>
                </a:cubicBezTo>
                <a:close/>
                <a:moveTo>
                  <a:pt x="2208794" y="6423748"/>
                </a:moveTo>
                <a:lnTo>
                  <a:pt x="2208794" y="6596868"/>
                </a:lnTo>
                <a:lnTo>
                  <a:pt x="2230061" y="6596868"/>
                </a:lnTo>
                <a:lnTo>
                  <a:pt x="2230061" y="6528395"/>
                </a:lnTo>
                <a:lnTo>
                  <a:pt x="2234037" y="6524420"/>
                </a:lnTo>
                <a:lnTo>
                  <a:pt x="2322783" y="6524420"/>
                </a:lnTo>
                <a:lnTo>
                  <a:pt x="2322783" y="6505836"/>
                </a:lnTo>
                <a:lnTo>
                  <a:pt x="2234037" y="6505836"/>
                </a:lnTo>
                <a:lnTo>
                  <a:pt x="2230061" y="6501861"/>
                </a:lnTo>
                <a:lnTo>
                  <a:pt x="2230061" y="6447798"/>
                </a:lnTo>
                <a:lnTo>
                  <a:pt x="2234037" y="6443823"/>
                </a:lnTo>
                <a:lnTo>
                  <a:pt x="2343752" y="6443823"/>
                </a:lnTo>
                <a:lnTo>
                  <a:pt x="2343752" y="6423748"/>
                </a:lnTo>
                <a:close/>
                <a:moveTo>
                  <a:pt x="2057438" y="6423748"/>
                </a:moveTo>
                <a:lnTo>
                  <a:pt x="1977735" y="6596868"/>
                </a:lnTo>
                <a:lnTo>
                  <a:pt x="1999599" y="6596868"/>
                </a:lnTo>
                <a:lnTo>
                  <a:pt x="2063997" y="6452370"/>
                </a:lnTo>
                <a:lnTo>
                  <a:pt x="2069860" y="6452370"/>
                </a:lnTo>
                <a:lnTo>
                  <a:pt x="2103351" y="6526308"/>
                </a:lnTo>
                <a:lnTo>
                  <a:pt x="2051376" y="6526308"/>
                </a:lnTo>
                <a:lnTo>
                  <a:pt x="2043127" y="6544892"/>
                </a:lnTo>
                <a:lnTo>
                  <a:pt x="2111501" y="6544892"/>
                </a:lnTo>
                <a:lnTo>
                  <a:pt x="2134457" y="6596868"/>
                </a:lnTo>
                <a:lnTo>
                  <a:pt x="2157613" y="6596868"/>
                </a:lnTo>
                <a:lnTo>
                  <a:pt x="2078010" y="6423748"/>
                </a:lnTo>
                <a:close/>
                <a:moveTo>
                  <a:pt x="1804217" y="6408543"/>
                </a:moveTo>
                <a:lnTo>
                  <a:pt x="1806105" y="6410828"/>
                </a:lnTo>
                <a:lnTo>
                  <a:pt x="1648985" y="6544396"/>
                </a:lnTo>
                <a:lnTo>
                  <a:pt x="1695396" y="6667627"/>
                </a:lnTo>
                <a:cubicBezTo>
                  <a:pt x="1653159" y="6665738"/>
                  <a:pt x="1611718" y="6646956"/>
                  <a:pt x="1582301" y="6612272"/>
                </a:cubicBezTo>
                <a:cubicBezTo>
                  <a:pt x="1552785" y="6577588"/>
                  <a:pt x="1540959" y="6533762"/>
                  <a:pt x="1545829" y="6491724"/>
                </a:cubicBezTo>
                <a:lnTo>
                  <a:pt x="1630998" y="6535252"/>
                </a:lnTo>
                <a:lnTo>
                  <a:pt x="1644811" y="6523526"/>
                </a:lnTo>
                <a:lnTo>
                  <a:pt x="1558450" y="6479401"/>
                </a:lnTo>
                <a:cubicBezTo>
                  <a:pt x="1558649" y="6478009"/>
                  <a:pt x="1558649" y="6477910"/>
                  <a:pt x="1558848" y="6476519"/>
                </a:cubicBezTo>
                <a:close/>
                <a:moveTo>
                  <a:pt x="1703831" y="6352120"/>
                </a:moveTo>
                <a:cubicBezTo>
                  <a:pt x="1740465" y="6352443"/>
                  <a:pt x="1776838" y="6365412"/>
                  <a:pt x="1805807" y="6390456"/>
                </a:cubicBezTo>
                <a:lnTo>
                  <a:pt x="1552686" y="6460519"/>
                </a:lnTo>
                <a:cubicBezTo>
                  <a:pt x="1561431" y="6433785"/>
                  <a:pt x="1577432" y="6409139"/>
                  <a:pt x="1600289" y="6389661"/>
                </a:cubicBezTo>
                <a:cubicBezTo>
                  <a:pt x="1630302" y="6364120"/>
                  <a:pt x="1667197" y="6351797"/>
                  <a:pt x="1703831" y="6352120"/>
                </a:cubicBezTo>
                <a:close/>
                <a:moveTo>
                  <a:pt x="1716725" y="6335536"/>
                </a:moveTo>
                <a:cubicBezTo>
                  <a:pt x="1672092" y="6331921"/>
                  <a:pt x="1626079" y="6345337"/>
                  <a:pt x="1589258" y="6376642"/>
                </a:cubicBezTo>
                <a:cubicBezTo>
                  <a:pt x="1515617" y="6439251"/>
                  <a:pt x="1506673" y="6549663"/>
                  <a:pt x="1569282" y="6623303"/>
                </a:cubicBezTo>
                <a:cubicBezTo>
                  <a:pt x="1631892" y="6696944"/>
                  <a:pt x="1742303" y="6705888"/>
                  <a:pt x="1815944" y="6643279"/>
                </a:cubicBezTo>
                <a:cubicBezTo>
                  <a:pt x="1889585" y="6580669"/>
                  <a:pt x="1898529" y="6470258"/>
                  <a:pt x="1835919" y="6396617"/>
                </a:cubicBezTo>
                <a:cubicBezTo>
                  <a:pt x="1804615" y="6359797"/>
                  <a:pt x="1761360" y="6339150"/>
                  <a:pt x="1716725" y="6335536"/>
                </a:cubicBezTo>
                <a:close/>
                <a:moveTo>
                  <a:pt x="0" y="0"/>
                </a:moveTo>
                <a:lnTo>
                  <a:pt x="3053100" y="0"/>
                </a:lnTo>
                <a:lnTo>
                  <a:pt x="305310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7938" indent="0">
              <a:buNone/>
              <a:defRPr sz="1000"/>
            </a:lvl1pPr>
          </a:lstStyle>
          <a:p>
            <a:r>
              <a:rPr lang="en-GB"/>
              <a:t>Click on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20057882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 xmlns="">
        <p15:guide id="1" orient="horz" pos="3929">
          <p15:clr>
            <a:srgbClr val="F26B43"/>
          </p15:clr>
        </p15:guide>
        <p15:guide id="2" pos="483">
          <p15:clr>
            <a:srgbClr val="F26B43"/>
          </p15:clr>
        </p15:guide>
        <p15:guide id="3" pos="7197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1139">
          <p15:clr>
            <a:srgbClr val="F26B43"/>
          </p15:clr>
        </p15:guide>
        <p15:guide id="6" orient="horz" pos="2546">
          <p15:clr>
            <a:srgbClr val="F26B43"/>
          </p15:clr>
        </p15:guide>
        <p15:guide id="7" pos="574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 hidden="1">
            <a:extLst>
              <a:ext uri="{FF2B5EF4-FFF2-40B4-BE49-F238E27FC236}">
                <a16:creationId xmlns:a16="http://schemas.microsoft.com/office/drawing/2014/main" xmlns="" id="{247A0ED3-EBDF-4A88-A4D3-BD4EA652B4D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F3951F5-4703-D44A-B115-272F5947A2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958740"/>
            <a:ext cx="10658475" cy="584775"/>
          </a:xfrm>
        </p:spPr>
        <p:txBody>
          <a:bodyPr>
            <a:spAutoFit/>
          </a:bodyPr>
          <a:lstStyle/>
          <a:p>
            <a:r>
              <a:rPr lang="en-GB" noProof="0"/>
              <a:t>Click here to add a headline </a:t>
            </a:r>
            <a:br>
              <a:rPr lang="en-GB" noProof="0"/>
            </a:br>
            <a:r>
              <a:rPr lang="en-GB" noProof="0"/>
              <a:t>of maximum two lines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895D8BAF-C903-7640-A4DD-89C178A0C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463594"/>
            <a:ext cx="10658475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indicator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82F03808-5700-F64A-B0B7-5EC2FE9B66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3" y="1808163"/>
            <a:ext cx="10658475" cy="442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here to add text or click on icon to add content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" name="Datumsplatzhalter 14">
            <a:extLst>
              <a:ext uri="{FF2B5EF4-FFF2-40B4-BE49-F238E27FC236}">
                <a16:creationId xmlns:a16="http://schemas.microsoft.com/office/drawing/2014/main" xmlns="" id="{CCE1D5B0-D380-4A55-BFCF-AF4809BCA3B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01/11/2024</a:t>
            </a:r>
            <a:endParaRPr lang="en-GB" noProof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xmlns="" id="{47F536C0-7643-40EB-AA89-B95D5A27C5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Copyright AFRY AB | RES &amp; Storage Forum, Athens</a:t>
            </a:r>
            <a:endParaRPr lang="en-GB" noProof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xmlns="" id="{A67F99E9-0F02-4D45-BC0C-D2B04AECD9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B1617BE-BA58-4B59-88D5-A8C7B239E913}" type="slidenum">
              <a:rPr lang="en-GB" noProof="0"/>
              <a:pPr/>
              <a:t>‹#›</a:t>
            </a:fld>
            <a:endParaRPr lang="en-GB" noProof="0"/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xmlns="" id="{AA37DF42-5A4E-4D6A-9AE9-5A61F1B876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6763" y="6278992"/>
            <a:ext cx="8852438" cy="10233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2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Placeholder for sources and footnotes: footnotes are numbered (no *)  |  Single-line </a:t>
            </a:r>
          </a:p>
        </p:txBody>
      </p:sp>
      <p:grpSp>
        <p:nvGrpSpPr>
          <p:cNvPr id="20" name="Grupp 17">
            <a:extLst>
              <a:ext uri="{FF2B5EF4-FFF2-40B4-BE49-F238E27FC236}">
                <a16:creationId xmlns:a16="http://schemas.microsoft.com/office/drawing/2014/main" xmlns="" id="{033FBC39-6A46-4383-A685-A3A301D1B61B}"/>
              </a:ext>
            </a:extLst>
          </p:cNvPr>
          <p:cNvGrpSpPr/>
          <p:nvPr userDrawn="1"/>
        </p:nvGrpSpPr>
        <p:grpSpPr>
          <a:xfrm>
            <a:off x="10666502" y="6334963"/>
            <a:ext cx="1232056" cy="349818"/>
            <a:chOff x="2157473" y="2311143"/>
            <a:chExt cx="7872351" cy="2235200"/>
          </a:xfrm>
        </p:grpSpPr>
        <p:sp>
          <p:nvSpPr>
            <p:cNvPr id="30" name="Frihandsfigur 18">
              <a:extLst>
                <a:ext uri="{FF2B5EF4-FFF2-40B4-BE49-F238E27FC236}">
                  <a16:creationId xmlns:a16="http://schemas.microsoft.com/office/drawing/2014/main" xmlns="" id="{EB5539B0-49E6-49E3-822E-B9C8F33F1476}"/>
                </a:ext>
              </a:extLst>
            </p:cNvPr>
            <p:cNvSpPr/>
            <p:nvPr userDrawn="1"/>
          </p:nvSpPr>
          <p:spPr>
            <a:xfrm>
              <a:off x="6510021" y="2878457"/>
              <a:ext cx="857249" cy="1104897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ihandsfigur 19">
              <a:extLst>
                <a:ext uri="{FF2B5EF4-FFF2-40B4-BE49-F238E27FC236}">
                  <a16:creationId xmlns:a16="http://schemas.microsoft.com/office/drawing/2014/main" xmlns="" id="{1B7E2F8C-0983-4171-9D0D-6DF7337DFE3B}"/>
                </a:ext>
              </a:extLst>
            </p:cNvPr>
            <p:cNvSpPr/>
            <p:nvPr userDrawn="1"/>
          </p:nvSpPr>
          <p:spPr>
            <a:xfrm>
              <a:off x="5033645" y="2878457"/>
              <a:ext cx="1149349" cy="1104897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ihandsfigur 20">
              <a:extLst>
                <a:ext uri="{FF2B5EF4-FFF2-40B4-BE49-F238E27FC236}">
                  <a16:creationId xmlns:a16="http://schemas.microsoft.com/office/drawing/2014/main" xmlns="" id="{803C69BD-E385-4F66-8990-3851B46A838B}"/>
                </a:ext>
              </a:extLst>
            </p:cNvPr>
            <p:cNvSpPr/>
            <p:nvPr userDrawn="1"/>
          </p:nvSpPr>
          <p:spPr>
            <a:xfrm>
              <a:off x="7737477" y="2878457"/>
              <a:ext cx="1028701" cy="1104897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  <a:gd name="connsiteX21" fmla="*/ 875665 w 1028700"/>
                <a:gd name="connsiteY2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ihandsfigur 21">
              <a:extLst>
                <a:ext uri="{FF2B5EF4-FFF2-40B4-BE49-F238E27FC236}">
                  <a16:creationId xmlns:a16="http://schemas.microsoft.com/office/drawing/2014/main" xmlns="" id="{6CC7F726-F7E7-4B69-90D9-5A754EB1B364}"/>
                </a:ext>
              </a:extLst>
            </p:cNvPr>
            <p:cNvSpPr/>
            <p:nvPr userDrawn="1"/>
          </p:nvSpPr>
          <p:spPr>
            <a:xfrm>
              <a:off x="8982076" y="2878457"/>
              <a:ext cx="1047748" cy="1104897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ihandsfigur 22">
              <a:extLst>
                <a:ext uri="{FF2B5EF4-FFF2-40B4-BE49-F238E27FC236}">
                  <a16:creationId xmlns:a16="http://schemas.microsoft.com/office/drawing/2014/main" xmlns="" id="{A896CA68-7F2D-4539-8F36-B112E1382BBE}"/>
                </a:ext>
              </a:extLst>
            </p:cNvPr>
            <p:cNvSpPr/>
            <p:nvPr userDrawn="1"/>
          </p:nvSpPr>
          <p:spPr>
            <a:xfrm>
              <a:off x="2157473" y="231114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8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3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3 h 2235200"/>
                <a:gd name="connsiteX18" fmla="*/ 1072137 w 2235200"/>
                <a:gd name="connsiteY18" fmla="*/ 2125603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8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2 h 2235200"/>
                <a:gd name="connsiteX25" fmla="*/ 1162943 w 2235200"/>
                <a:gd name="connsiteY25" fmla="*/ 2058928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3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8"/>
                    <a:pt x="1371857" y="2370078"/>
                    <a:pt x="1842393" y="1970028"/>
                  </a:cubicBezTo>
                  <a:cubicBezTo>
                    <a:pt x="2312927" y="1569978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3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3"/>
                  </a:lnTo>
                  <a:lnTo>
                    <a:pt x="1072137" y="2125603"/>
                  </a:lnTo>
                  <a:cubicBezTo>
                    <a:pt x="802262" y="2113537"/>
                    <a:pt x="537467" y="1993523"/>
                    <a:pt x="349507" y="1771907"/>
                  </a:cubicBezTo>
                  <a:close/>
                  <a:moveTo>
                    <a:pt x="1162943" y="2058928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2"/>
                  </a:lnTo>
                  <a:cubicBezTo>
                    <a:pt x="1172468" y="2058928"/>
                    <a:pt x="1171832" y="2058928"/>
                    <a:pt x="1162943" y="2058928"/>
                  </a:cubicBezTo>
                  <a:close/>
                  <a:moveTo>
                    <a:pt x="1771907" y="1886842"/>
                  </a:moveTo>
                  <a:cubicBezTo>
                    <a:pt x="1625222" y="2011303"/>
                    <a:pt x="1453137" y="2086867"/>
                    <a:pt x="1275972" y="2114173"/>
                  </a:cubicBezTo>
                  <a:lnTo>
                    <a:pt x="1978282" y="590172"/>
                  </a:lnTo>
                  <a:cubicBezTo>
                    <a:pt x="2234187" y="1006732"/>
                    <a:pt x="2155447" y="1561087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236276957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 xmlns="">
        <p15:guide id="1" orient="horz" pos="3929">
          <p15:clr>
            <a:srgbClr val="F26B43"/>
          </p15:clr>
        </p15:guide>
        <p15:guide id="2" pos="483">
          <p15:clr>
            <a:srgbClr val="F26B43"/>
          </p15:clr>
        </p15:guide>
        <p15:guide id="3" pos="7197">
          <p15:clr>
            <a:srgbClr val="F26B43"/>
          </p15:clr>
        </p15:guide>
        <p15:guide id="4" pos="3840">
          <p15:clr>
            <a:srgbClr val="F26B43"/>
          </p15:clr>
        </p15:guide>
        <p15:guide id="5" orient="horz" pos="1139">
          <p15:clr>
            <a:srgbClr val="F26B43"/>
          </p15:clr>
        </p15:guide>
        <p15:guide id="6" orient="horz" pos="2546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8E02855E-724C-448A-A785-F9D5151C39E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895D8BAF-C903-7640-A4DD-89C178A0C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463594"/>
            <a:ext cx="10658475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indicator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xmlns="" id="{818B430D-C850-D246-B5B3-4C584CF0E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958740"/>
            <a:ext cx="10658475" cy="584775"/>
          </a:xfrm>
        </p:spPr>
        <p:txBody>
          <a:bodyPr>
            <a:spAutoFit/>
          </a:bodyPr>
          <a:lstStyle/>
          <a:p>
            <a:r>
              <a:rPr lang="en-GB" noProof="0"/>
              <a:t>Click here to add a headline </a:t>
            </a:r>
            <a:br>
              <a:rPr lang="en-GB" noProof="0"/>
            </a:br>
            <a:r>
              <a:rPr lang="en-GB" noProof="0"/>
              <a:t>of maximum two lines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EF30730-2214-4B35-A1B8-4D7772F041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01/11/2024</a:t>
            </a:r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F25D044-63F9-403A-979A-497B3341E5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Copyright AFRY AB | RES &amp; Storage Forum, Athens</a:t>
            </a:r>
            <a:endParaRPr lang="en-GB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88118089-CBB1-4800-9F44-1D238608DF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B1617BE-BA58-4B59-88D5-A8C7B239E913}" type="slidenum">
              <a:rPr lang="en-GB" noProof="0"/>
              <a:pPr/>
              <a:t>‹#›</a:t>
            </a:fld>
            <a:endParaRPr lang="en-GB" noProof="0"/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xmlns="" id="{59368D16-CAA2-4C19-9EF1-47069BC1B9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6763" y="6278992"/>
            <a:ext cx="8852438" cy="10233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2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Placeholder for sources and footnotes: footnotes are numbered (no *)  |  Single-line 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xmlns="" id="{2BBE90CA-94F8-46E3-A094-B67195591733}"/>
              </a:ext>
            </a:extLst>
          </p:cNvPr>
          <p:cNvGrpSpPr/>
          <p:nvPr userDrawn="1"/>
        </p:nvGrpSpPr>
        <p:grpSpPr>
          <a:xfrm>
            <a:off x="10666502" y="6334963"/>
            <a:ext cx="1232056" cy="349818"/>
            <a:chOff x="2157473" y="2311143"/>
            <a:chExt cx="7872351" cy="2235200"/>
          </a:xfrm>
        </p:grpSpPr>
        <p:sp>
          <p:nvSpPr>
            <p:cNvPr id="28" name="Frihandsfigur 18">
              <a:extLst>
                <a:ext uri="{FF2B5EF4-FFF2-40B4-BE49-F238E27FC236}">
                  <a16:creationId xmlns:a16="http://schemas.microsoft.com/office/drawing/2014/main" xmlns="" id="{182DF12C-C351-4030-A288-308638455699}"/>
                </a:ext>
              </a:extLst>
            </p:cNvPr>
            <p:cNvSpPr/>
            <p:nvPr userDrawn="1"/>
          </p:nvSpPr>
          <p:spPr>
            <a:xfrm>
              <a:off x="6510021" y="2878457"/>
              <a:ext cx="857249" cy="1104897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ihandsfigur 19">
              <a:extLst>
                <a:ext uri="{FF2B5EF4-FFF2-40B4-BE49-F238E27FC236}">
                  <a16:creationId xmlns:a16="http://schemas.microsoft.com/office/drawing/2014/main" xmlns="" id="{A08DC69F-C106-48DB-B296-23848D51C243}"/>
                </a:ext>
              </a:extLst>
            </p:cNvPr>
            <p:cNvSpPr/>
            <p:nvPr userDrawn="1"/>
          </p:nvSpPr>
          <p:spPr>
            <a:xfrm>
              <a:off x="5033645" y="2878457"/>
              <a:ext cx="1149349" cy="1104897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ihandsfigur 20">
              <a:extLst>
                <a:ext uri="{FF2B5EF4-FFF2-40B4-BE49-F238E27FC236}">
                  <a16:creationId xmlns:a16="http://schemas.microsoft.com/office/drawing/2014/main" xmlns="" id="{4B58B889-4BDD-4BA0-BDF0-C6601131E62A}"/>
                </a:ext>
              </a:extLst>
            </p:cNvPr>
            <p:cNvSpPr/>
            <p:nvPr userDrawn="1"/>
          </p:nvSpPr>
          <p:spPr>
            <a:xfrm>
              <a:off x="7737477" y="2878457"/>
              <a:ext cx="1028701" cy="1104897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  <a:gd name="connsiteX21" fmla="*/ 875665 w 1028700"/>
                <a:gd name="connsiteY2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ihandsfigur 21">
              <a:extLst>
                <a:ext uri="{FF2B5EF4-FFF2-40B4-BE49-F238E27FC236}">
                  <a16:creationId xmlns:a16="http://schemas.microsoft.com/office/drawing/2014/main" xmlns="" id="{5385194C-EBFD-40A5-BF6E-778405674743}"/>
                </a:ext>
              </a:extLst>
            </p:cNvPr>
            <p:cNvSpPr/>
            <p:nvPr userDrawn="1"/>
          </p:nvSpPr>
          <p:spPr>
            <a:xfrm>
              <a:off x="8982076" y="2878457"/>
              <a:ext cx="1047748" cy="1104897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ihandsfigur 22">
              <a:extLst>
                <a:ext uri="{FF2B5EF4-FFF2-40B4-BE49-F238E27FC236}">
                  <a16:creationId xmlns:a16="http://schemas.microsoft.com/office/drawing/2014/main" xmlns="" id="{E26670D9-A16E-4512-80C2-2496B3841C1E}"/>
                </a:ext>
              </a:extLst>
            </p:cNvPr>
            <p:cNvSpPr/>
            <p:nvPr userDrawn="1"/>
          </p:nvSpPr>
          <p:spPr>
            <a:xfrm>
              <a:off x="2157473" y="231114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8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3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3 h 2235200"/>
                <a:gd name="connsiteX18" fmla="*/ 1072137 w 2235200"/>
                <a:gd name="connsiteY18" fmla="*/ 2125603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8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2 h 2235200"/>
                <a:gd name="connsiteX25" fmla="*/ 1162943 w 2235200"/>
                <a:gd name="connsiteY25" fmla="*/ 2058928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3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8"/>
                    <a:pt x="1371857" y="2370078"/>
                    <a:pt x="1842393" y="1970028"/>
                  </a:cubicBezTo>
                  <a:cubicBezTo>
                    <a:pt x="2312927" y="1569978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3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3"/>
                  </a:lnTo>
                  <a:lnTo>
                    <a:pt x="1072137" y="2125603"/>
                  </a:lnTo>
                  <a:cubicBezTo>
                    <a:pt x="802262" y="2113537"/>
                    <a:pt x="537467" y="1993523"/>
                    <a:pt x="349507" y="1771907"/>
                  </a:cubicBezTo>
                  <a:close/>
                  <a:moveTo>
                    <a:pt x="1162943" y="2058928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2"/>
                  </a:lnTo>
                  <a:cubicBezTo>
                    <a:pt x="1172468" y="2058928"/>
                    <a:pt x="1171832" y="2058928"/>
                    <a:pt x="1162943" y="2058928"/>
                  </a:cubicBezTo>
                  <a:close/>
                  <a:moveTo>
                    <a:pt x="1771907" y="1886842"/>
                  </a:moveTo>
                  <a:cubicBezTo>
                    <a:pt x="1625222" y="2011303"/>
                    <a:pt x="1453137" y="2086867"/>
                    <a:pt x="1275972" y="2114173"/>
                  </a:cubicBezTo>
                  <a:lnTo>
                    <a:pt x="1978282" y="590172"/>
                  </a:lnTo>
                  <a:cubicBezTo>
                    <a:pt x="2234187" y="1006732"/>
                    <a:pt x="2155447" y="1561087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4728509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 xmlns="">
        <p15:guide id="1" pos="3840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orient="horz" pos="2546">
          <p15:clr>
            <a:srgbClr val="F26B43"/>
          </p15:clr>
        </p15:guide>
        <p15:guide id="5" orient="horz" pos="1139">
          <p15:clr>
            <a:srgbClr val="F26B43"/>
          </p15:clr>
        </p15:guide>
        <p15:guide id="6" pos="3681">
          <p15:clr>
            <a:srgbClr val="F26B43"/>
          </p15:clr>
        </p15:guide>
        <p15:guide id="7" pos="3999">
          <p15:clr>
            <a:srgbClr val="F26B43"/>
          </p15:clr>
        </p15:guide>
        <p15:guide id="8" pos="7197">
          <p15:clr>
            <a:srgbClr val="F26B43"/>
          </p15:clr>
        </p15:guide>
        <p15:guide id="9" pos="483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 hidden="1">
            <a:extLst>
              <a:ext uri="{FF2B5EF4-FFF2-40B4-BE49-F238E27FC236}">
                <a16:creationId xmlns:a16="http://schemas.microsoft.com/office/drawing/2014/main" xmlns="" id="{6D4E4B03-F82D-4ECC-8D31-F2320B90869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76978C2-1DCA-FD41-BA51-25A08D3DC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958740"/>
            <a:ext cx="10658475" cy="584775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GB" noProof="0"/>
              <a:t>Click here to add a headline </a:t>
            </a:r>
            <a:br>
              <a:rPr lang="en-GB" noProof="0"/>
            </a:br>
            <a:r>
              <a:rPr lang="en-GB" noProof="0"/>
              <a:t>of maximum two lines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0F7D8D5-0B44-5C44-B29A-4AFCCD29C6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463594"/>
            <a:ext cx="10658475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indicator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5EBB9441-DCB7-4944-8C4D-F734DA1FD84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413" y="1808163"/>
            <a:ext cx="5076825" cy="15350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3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A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601FA2C0-42FC-B447-B459-7FDFD426297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66764" y="2034435"/>
            <a:ext cx="5076824" cy="42028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here to add text or click on icon to add content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Platshållare för innehåll 16">
            <a:extLst>
              <a:ext uri="{FF2B5EF4-FFF2-40B4-BE49-F238E27FC236}">
                <a16:creationId xmlns:a16="http://schemas.microsoft.com/office/drawing/2014/main" xmlns="" id="{75E3BD3C-4376-FF46-B4FC-800DBB4FA8B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48413" y="2034435"/>
            <a:ext cx="5076825" cy="4202853"/>
          </a:xfrm>
        </p:spPr>
        <p:txBody>
          <a:bodyPr/>
          <a:lstStyle/>
          <a:p>
            <a:pPr lvl="0"/>
            <a:r>
              <a:rPr lang="en-GB" noProof="0"/>
              <a:t>Click here to add text or click on icon to add content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B3C583BC-EDED-8944-A3D2-AD01843E1BC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6763" y="1808163"/>
            <a:ext cx="5076824" cy="15350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3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a headline</a:t>
            </a:r>
          </a:p>
        </p:txBody>
      </p:sp>
      <p:sp>
        <p:nvSpPr>
          <p:cNvPr id="19" name="Datumsplatzhalter 18">
            <a:extLst>
              <a:ext uri="{FF2B5EF4-FFF2-40B4-BE49-F238E27FC236}">
                <a16:creationId xmlns:a16="http://schemas.microsoft.com/office/drawing/2014/main" xmlns="" id="{FB3BCAEF-0BE8-4D58-B9B9-0E6D86EEAD82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noProof="0"/>
              <a:t>01/11/2024</a:t>
            </a:r>
            <a:endParaRPr lang="en-GB" noProof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xmlns="" id="{6F71F607-C6F0-41F8-AA0A-2DC551A560D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noProof="0"/>
              <a:t>Copyright AFRY AB | RES &amp; Storage Forum, Athens</a:t>
            </a:r>
            <a:endParaRPr lang="en-GB" noProof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xmlns="" id="{DABF6705-8333-407C-8DD3-893C14A14B8F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0B1617BE-BA58-4B59-88D5-A8C7B239E913}" type="slidenum">
              <a:rPr lang="en-GB" noProof="0"/>
              <a:pPr/>
              <a:t>‹#›</a:t>
            </a:fld>
            <a:endParaRPr lang="en-GB" noProof="0"/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xmlns="" id="{7D8AE717-DCAD-4F1F-B61F-4051D4A6A8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6763" y="6278992"/>
            <a:ext cx="8852438" cy="10233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2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Placeholder for sources and footnotes: footnotes are numbered (no *)  |  Single-line </a:t>
            </a:r>
          </a:p>
        </p:txBody>
      </p:sp>
      <p:grpSp>
        <p:nvGrpSpPr>
          <p:cNvPr id="23" name="Grupp 17">
            <a:extLst>
              <a:ext uri="{FF2B5EF4-FFF2-40B4-BE49-F238E27FC236}">
                <a16:creationId xmlns:a16="http://schemas.microsoft.com/office/drawing/2014/main" xmlns="" id="{89FBF157-D928-4A42-857C-5C04010AF888}"/>
              </a:ext>
            </a:extLst>
          </p:cNvPr>
          <p:cNvGrpSpPr/>
          <p:nvPr userDrawn="1"/>
        </p:nvGrpSpPr>
        <p:grpSpPr>
          <a:xfrm>
            <a:off x="10666502" y="6334963"/>
            <a:ext cx="1232056" cy="349818"/>
            <a:chOff x="2157473" y="2311143"/>
            <a:chExt cx="7872351" cy="2235200"/>
          </a:xfrm>
        </p:grpSpPr>
        <p:sp>
          <p:nvSpPr>
            <p:cNvPr id="33" name="Frihandsfigur 18">
              <a:extLst>
                <a:ext uri="{FF2B5EF4-FFF2-40B4-BE49-F238E27FC236}">
                  <a16:creationId xmlns:a16="http://schemas.microsoft.com/office/drawing/2014/main" xmlns="" id="{E2C38C65-B984-47A8-AC58-0AA3AA8BEEE5}"/>
                </a:ext>
              </a:extLst>
            </p:cNvPr>
            <p:cNvSpPr/>
            <p:nvPr userDrawn="1"/>
          </p:nvSpPr>
          <p:spPr>
            <a:xfrm>
              <a:off x="6510021" y="2878457"/>
              <a:ext cx="857249" cy="1104897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ihandsfigur 19">
              <a:extLst>
                <a:ext uri="{FF2B5EF4-FFF2-40B4-BE49-F238E27FC236}">
                  <a16:creationId xmlns:a16="http://schemas.microsoft.com/office/drawing/2014/main" xmlns="" id="{8CAE6C63-38AD-41BF-91E9-3ECDD54C368A}"/>
                </a:ext>
              </a:extLst>
            </p:cNvPr>
            <p:cNvSpPr/>
            <p:nvPr userDrawn="1"/>
          </p:nvSpPr>
          <p:spPr>
            <a:xfrm>
              <a:off x="5033645" y="2878457"/>
              <a:ext cx="1149349" cy="1104897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ihandsfigur 20">
              <a:extLst>
                <a:ext uri="{FF2B5EF4-FFF2-40B4-BE49-F238E27FC236}">
                  <a16:creationId xmlns:a16="http://schemas.microsoft.com/office/drawing/2014/main" xmlns="" id="{04783440-64EB-4F95-A596-286EF83F2D4E}"/>
                </a:ext>
              </a:extLst>
            </p:cNvPr>
            <p:cNvSpPr/>
            <p:nvPr userDrawn="1"/>
          </p:nvSpPr>
          <p:spPr>
            <a:xfrm>
              <a:off x="7737477" y="2878457"/>
              <a:ext cx="1028701" cy="1104897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  <a:gd name="connsiteX21" fmla="*/ 875665 w 1028700"/>
                <a:gd name="connsiteY2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ihandsfigur 21">
              <a:extLst>
                <a:ext uri="{FF2B5EF4-FFF2-40B4-BE49-F238E27FC236}">
                  <a16:creationId xmlns:a16="http://schemas.microsoft.com/office/drawing/2014/main" xmlns="" id="{E70F60C8-5A21-4BD8-840C-921A7FF13BC9}"/>
                </a:ext>
              </a:extLst>
            </p:cNvPr>
            <p:cNvSpPr/>
            <p:nvPr userDrawn="1"/>
          </p:nvSpPr>
          <p:spPr>
            <a:xfrm>
              <a:off x="8982076" y="2878457"/>
              <a:ext cx="1047748" cy="1104897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ihandsfigur 22">
              <a:extLst>
                <a:ext uri="{FF2B5EF4-FFF2-40B4-BE49-F238E27FC236}">
                  <a16:creationId xmlns:a16="http://schemas.microsoft.com/office/drawing/2014/main" xmlns="" id="{F7749E39-243F-47F6-9501-51096CD5C2DE}"/>
                </a:ext>
              </a:extLst>
            </p:cNvPr>
            <p:cNvSpPr/>
            <p:nvPr userDrawn="1"/>
          </p:nvSpPr>
          <p:spPr>
            <a:xfrm>
              <a:off x="2157473" y="231114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8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3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3 h 2235200"/>
                <a:gd name="connsiteX18" fmla="*/ 1072137 w 2235200"/>
                <a:gd name="connsiteY18" fmla="*/ 2125603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8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2 h 2235200"/>
                <a:gd name="connsiteX25" fmla="*/ 1162943 w 2235200"/>
                <a:gd name="connsiteY25" fmla="*/ 2058928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3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8"/>
                    <a:pt x="1371857" y="2370078"/>
                    <a:pt x="1842393" y="1970028"/>
                  </a:cubicBezTo>
                  <a:cubicBezTo>
                    <a:pt x="2312927" y="1569978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3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3"/>
                  </a:lnTo>
                  <a:lnTo>
                    <a:pt x="1072137" y="2125603"/>
                  </a:lnTo>
                  <a:cubicBezTo>
                    <a:pt x="802262" y="2113537"/>
                    <a:pt x="537467" y="1993523"/>
                    <a:pt x="349507" y="1771907"/>
                  </a:cubicBezTo>
                  <a:close/>
                  <a:moveTo>
                    <a:pt x="1162943" y="2058928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2"/>
                  </a:lnTo>
                  <a:cubicBezTo>
                    <a:pt x="1172468" y="2058928"/>
                    <a:pt x="1171832" y="2058928"/>
                    <a:pt x="1162943" y="2058928"/>
                  </a:cubicBezTo>
                  <a:close/>
                  <a:moveTo>
                    <a:pt x="1771907" y="1886842"/>
                  </a:moveTo>
                  <a:cubicBezTo>
                    <a:pt x="1625222" y="2011303"/>
                    <a:pt x="1453137" y="2086867"/>
                    <a:pt x="1275972" y="2114173"/>
                  </a:cubicBezTo>
                  <a:lnTo>
                    <a:pt x="1978282" y="590172"/>
                  </a:lnTo>
                  <a:cubicBezTo>
                    <a:pt x="2234187" y="1006732"/>
                    <a:pt x="2155447" y="1561087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25247709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 xmlns="">
        <p15:guide id="1" orient="horz" pos="2546">
          <p15:clr>
            <a:srgbClr val="F26B43"/>
          </p15:clr>
        </p15:guide>
        <p15:guide id="2" pos="3840">
          <p15:clr>
            <a:srgbClr val="F26B43"/>
          </p15:clr>
        </p15:guide>
        <p15:guide id="3" pos="3681">
          <p15:clr>
            <a:srgbClr val="F26B43"/>
          </p15:clr>
        </p15:guide>
        <p15:guide id="4" pos="3999">
          <p15:clr>
            <a:srgbClr val="F26B43"/>
          </p15:clr>
        </p15:guide>
        <p15:guide id="5" pos="7197">
          <p15:clr>
            <a:srgbClr val="F26B43"/>
          </p15:clr>
        </p15:guide>
        <p15:guide id="6" pos="483">
          <p15:clr>
            <a:srgbClr val="F26B43"/>
          </p15:clr>
        </p15:guide>
        <p15:guide id="7" orient="horz" pos="3929">
          <p15:clr>
            <a:srgbClr val="F26B43"/>
          </p15:clr>
        </p15:guide>
        <p15:guide id="8" orient="horz" pos="1139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A0B7538A-2B7E-4CCA-8FFF-D4B1C87A48C5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08A7EA2F-BB22-4946-8931-8195C5FC4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58740"/>
            <a:ext cx="10658475" cy="58477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GB" noProof="0"/>
              <a:t>Click to edit Master title slide</a:t>
            </a:r>
            <a:br>
              <a:rPr lang="en-GB" noProof="0"/>
            </a:br>
            <a:r>
              <a:rPr lang="en-GB" noProof="0"/>
              <a:t>of maximum two lines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808163"/>
            <a:ext cx="10658475" cy="442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err="1"/>
              <a:t>Mastertextformat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  <a:p>
            <a:pPr lvl="1"/>
            <a:r>
              <a:rPr lang="en-GB" noProof="0" err="1"/>
              <a:t>Zweite</a:t>
            </a:r>
            <a:r>
              <a:rPr lang="en-GB" noProof="0"/>
              <a:t> Ebene</a:t>
            </a:r>
          </a:p>
          <a:p>
            <a:pPr lvl="2"/>
            <a:r>
              <a:rPr lang="en-GB" noProof="0" err="1"/>
              <a:t>Dritte</a:t>
            </a:r>
            <a:r>
              <a:rPr lang="en-GB" noProof="0"/>
              <a:t> Ebene</a:t>
            </a:r>
          </a:p>
          <a:p>
            <a:pPr lvl="3"/>
            <a:r>
              <a:rPr lang="en-GB" noProof="0" err="1"/>
              <a:t>Vierte</a:t>
            </a:r>
            <a:r>
              <a:rPr lang="en-GB" noProof="0"/>
              <a:t> Ebene</a:t>
            </a:r>
          </a:p>
          <a:p>
            <a:pPr lvl="4"/>
            <a:r>
              <a:rPr lang="en-GB" noProof="0" err="1"/>
              <a:t>Fünfte</a:t>
            </a:r>
            <a:r>
              <a:rPr lang="en-GB" noProof="0"/>
              <a:t> Ebene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7A522E07-8511-FC40-9537-0B382C610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01/11/2024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D98E580-20C8-194F-A19F-9C4E500F6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7200" y="6445090"/>
            <a:ext cx="817200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Copyright AFRY AB | RES &amp; Storage Forum, Athens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0F88274D-7AA4-C049-A63B-D5521621F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noProof="0"/>
              <a:pPr/>
              <a:t>‹#›</a:t>
            </a:fld>
            <a:endParaRPr lang="en-GB" noProof="0"/>
          </a:p>
        </p:txBody>
      </p:sp>
      <p:sp>
        <p:nvSpPr>
          <p:cNvPr id="4" name="empower - DO NOT DELETE!!!" hidden="1">
            <a:extLst>
              <a:ext uri="{FF2B5EF4-FFF2-40B4-BE49-F238E27FC236}">
                <a16:creationId xmlns:a16="http://schemas.microsoft.com/office/drawing/2014/main" xmlns="" id="{63BE225A-5577-4536-8211-34BA6077CF9A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6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0" r:id="rId6"/>
    <p:sldLayoutId id="2147483666" r:id="rId7"/>
    <p:sldLayoutId id="2147483667" r:id="rId8"/>
    <p:sldLayoutId id="2147483668" r:id="rId9"/>
    <p:sldLayoutId id="2147483669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000" kern="1200" spc="8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5000"/>
        </a:lnSpc>
        <a:spcBef>
          <a:spcPts val="900"/>
        </a:spcBef>
        <a:spcAft>
          <a:spcPts val="300"/>
        </a:spcAft>
        <a:buFont typeface="Symbol" panose="05050102010706020507" pitchFamily="18" charset="2"/>
        <a:buChar char="-"/>
        <a:defRPr sz="1200" kern="1200" spc="4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Font typeface="Symbol" panose="05050102010706020507" pitchFamily="18" charset="2"/>
        <a:buChar char="-"/>
        <a:defRPr sz="1200" kern="12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5000"/>
        </a:lnSpc>
        <a:spcBef>
          <a:spcPts val="100"/>
        </a:spcBef>
        <a:spcAft>
          <a:spcPts val="100"/>
        </a:spcAft>
        <a:buFont typeface="Symbol" panose="05050102010706020507" pitchFamily="18" charset="2"/>
        <a:buChar char="-"/>
        <a:defRPr sz="1200" kern="1200" spc="40" baseline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5000"/>
        </a:lnSpc>
        <a:spcBef>
          <a:spcPts val="100"/>
        </a:spcBef>
        <a:spcAft>
          <a:spcPts val="0"/>
        </a:spcAft>
        <a:buFont typeface="Symbol" panose="05050102010706020507" pitchFamily="18" charset="2"/>
        <a:buChar char="-"/>
        <a:defRPr sz="1200" kern="12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200" kern="12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3" Type="http://schemas.openxmlformats.org/officeDocument/2006/relationships/tags" Target="../tags/tag170.xml"/><Relationship Id="rId21" Type="http://schemas.openxmlformats.org/officeDocument/2006/relationships/tags" Target="../tags/tag188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image" Target="../media/image7.png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tags" Target="../tags/tag187.xml"/><Relationship Id="rId29" Type="http://schemas.openxmlformats.org/officeDocument/2006/relationships/image" Target="../media/image12.sv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chart" Target="../charts/chart18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notesSlide" Target="../notesSlides/notesSlide10.xml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slideLayout" Target="../slideLayouts/slideLayout7.xml"/><Relationship Id="rId30" Type="http://schemas.openxmlformats.org/officeDocument/2006/relationships/chart" Target="../charts/char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tags" Target="../tags/tag214.xml"/><Relationship Id="rId39" Type="http://schemas.microsoft.com/office/2018/10/relationships/comments" Target="../comments/modernComment_7FFFEAEE_2A96797D.xml"/><Relationship Id="rId3" Type="http://schemas.openxmlformats.org/officeDocument/2006/relationships/tags" Target="../tags/tag191.xml"/><Relationship Id="rId21" Type="http://schemas.openxmlformats.org/officeDocument/2006/relationships/tags" Target="../tags/tag209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tags" Target="../tags/tag213.xml"/><Relationship Id="rId38" Type="http://schemas.openxmlformats.org/officeDocument/2006/relationships/chart" Target="../charts/chart22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29" Type="http://schemas.openxmlformats.org/officeDocument/2006/relationships/notesSlide" Target="../notesSlides/notesSlide11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tags" Target="../tags/tag212.xml"/><Relationship Id="rId32" Type="http://schemas.openxmlformats.org/officeDocument/2006/relationships/image" Target="../media/image7.png"/><Relationship Id="rId37" Type="http://schemas.openxmlformats.org/officeDocument/2006/relationships/image" Target="../media/image12.svg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31" Type="http://schemas.openxmlformats.org/officeDocument/2006/relationships/chart" Target="../charts/chart21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tags" Target="../tags/tag215.xml"/><Relationship Id="rId30" Type="http://schemas.openxmlformats.org/officeDocument/2006/relationships/chart" Target="../charts/char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tags" Target="../tags/tag228.xml"/><Relationship Id="rId18" Type="http://schemas.openxmlformats.org/officeDocument/2006/relationships/tags" Target="../tags/tag233.xml"/><Relationship Id="rId26" Type="http://schemas.openxmlformats.org/officeDocument/2006/relationships/tags" Target="../tags/tag241.xml"/><Relationship Id="rId3" Type="http://schemas.openxmlformats.org/officeDocument/2006/relationships/tags" Target="../tags/tag218.xml"/><Relationship Id="rId21" Type="http://schemas.openxmlformats.org/officeDocument/2006/relationships/tags" Target="../tags/tag236.xml"/><Relationship Id="rId34" Type="http://schemas.openxmlformats.org/officeDocument/2006/relationships/notesSlide" Target="../notesSlides/notesSlide12.xml"/><Relationship Id="rId42" Type="http://schemas.openxmlformats.org/officeDocument/2006/relationships/image" Target="../media/image12.svg"/><Relationship Id="rId7" Type="http://schemas.openxmlformats.org/officeDocument/2006/relationships/tags" Target="../tags/tag222.xml"/><Relationship Id="rId12" Type="http://schemas.openxmlformats.org/officeDocument/2006/relationships/tags" Target="../tags/tag227.xml"/><Relationship Id="rId17" Type="http://schemas.openxmlformats.org/officeDocument/2006/relationships/tags" Target="../tags/tag232.xml"/><Relationship Id="rId25" Type="http://schemas.openxmlformats.org/officeDocument/2006/relationships/tags" Target="../tags/tag240.xml"/><Relationship Id="rId33" Type="http://schemas.openxmlformats.org/officeDocument/2006/relationships/slideLayout" Target="../slideLayouts/slideLayout7.xml"/><Relationship Id="rId38" Type="http://schemas.openxmlformats.org/officeDocument/2006/relationships/image" Target="../media/image7.png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20" Type="http://schemas.openxmlformats.org/officeDocument/2006/relationships/tags" Target="../tags/tag235.xml"/><Relationship Id="rId29" Type="http://schemas.openxmlformats.org/officeDocument/2006/relationships/tags" Target="../tags/tag244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24" Type="http://schemas.openxmlformats.org/officeDocument/2006/relationships/tags" Target="../tags/tag239.xml"/><Relationship Id="rId32" Type="http://schemas.openxmlformats.org/officeDocument/2006/relationships/tags" Target="../tags/tag247.xml"/><Relationship Id="rId37" Type="http://schemas.openxmlformats.org/officeDocument/2006/relationships/chart" Target="../charts/chart25.xml"/><Relationship Id="rId5" Type="http://schemas.openxmlformats.org/officeDocument/2006/relationships/tags" Target="../tags/tag220.xml"/><Relationship Id="rId15" Type="http://schemas.openxmlformats.org/officeDocument/2006/relationships/tags" Target="../tags/tag230.xml"/><Relationship Id="rId23" Type="http://schemas.openxmlformats.org/officeDocument/2006/relationships/tags" Target="../tags/tag238.xml"/><Relationship Id="rId28" Type="http://schemas.openxmlformats.org/officeDocument/2006/relationships/tags" Target="../tags/tag243.xml"/><Relationship Id="rId36" Type="http://schemas.openxmlformats.org/officeDocument/2006/relationships/chart" Target="../charts/chart24.xml"/><Relationship Id="rId10" Type="http://schemas.openxmlformats.org/officeDocument/2006/relationships/tags" Target="../tags/tag225.xml"/><Relationship Id="rId19" Type="http://schemas.openxmlformats.org/officeDocument/2006/relationships/tags" Target="../tags/tag234.xml"/><Relationship Id="rId31" Type="http://schemas.openxmlformats.org/officeDocument/2006/relationships/tags" Target="../tags/tag246.xml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tags" Target="../tags/tag229.xml"/><Relationship Id="rId22" Type="http://schemas.openxmlformats.org/officeDocument/2006/relationships/tags" Target="../tags/tag237.xml"/><Relationship Id="rId27" Type="http://schemas.openxmlformats.org/officeDocument/2006/relationships/tags" Target="../tags/tag242.xml"/><Relationship Id="rId30" Type="http://schemas.openxmlformats.org/officeDocument/2006/relationships/tags" Target="../tags/tag245.xml"/><Relationship Id="rId35" Type="http://schemas.openxmlformats.org/officeDocument/2006/relationships/chart" Target="../charts/chart23.xml"/><Relationship Id="rId43" Type="http://schemas.openxmlformats.org/officeDocument/2006/relationships/chart" Target="../charts/chart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tags" Target="../tags/tag265.xml"/><Relationship Id="rId26" Type="http://schemas.openxmlformats.org/officeDocument/2006/relationships/tags" Target="../tags/tag273.xml"/><Relationship Id="rId39" Type="http://schemas.openxmlformats.org/officeDocument/2006/relationships/notesSlide" Target="../notesSlides/notesSlide13.xml"/><Relationship Id="rId3" Type="http://schemas.openxmlformats.org/officeDocument/2006/relationships/tags" Target="../tags/tag250.xml"/><Relationship Id="rId21" Type="http://schemas.openxmlformats.org/officeDocument/2006/relationships/tags" Target="../tags/tag268.xml"/><Relationship Id="rId34" Type="http://schemas.openxmlformats.org/officeDocument/2006/relationships/tags" Target="../tags/tag281.xml"/><Relationship Id="rId42" Type="http://schemas.openxmlformats.org/officeDocument/2006/relationships/chart" Target="../charts/chart29.xml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tags" Target="../tags/tag264.xml"/><Relationship Id="rId25" Type="http://schemas.openxmlformats.org/officeDocument/2006/relationships/tags" Target="../tags/tag272.xml"/><Relationship Id="rId33" Type="http://schemas.openxmlformats.org/officeDocument/2006/relationships/tags" Target="../tags/tag280.xml"/><Relationship Id="rId38" Type="http://schemas.openxmlformats.org/officeDocument/2006/relationships/slideLayout" Target="../slideLayouts/slideLayout7.xml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0" Type="http://schemas.openxmlformats.org/officeDocument/2006/relationships/tags" Target="../tags/tag267.xml"/><Relationship Id="rId29" Type="http://schemas.openxmlformats.org/officeDocument/2006/relationships/tags" Target="../tags/tag276.xml"/><Relationship Id="rId41" Type="http://schemas.openxmlformats.org/officeDocument/2006/relationships/chart" Target="../charts/chart28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tags" Target="../tags/tag271.xml"/><Relationship Id="rId32" Type="http://schemas.openxmlformats.org/officeDocument/2006/relationships/tags" Target="../tags/tag279.xml"/><Relationship Id="rId37" Type="http://schemas.openxmlformats.org/officeDocument/2006/relationships/tags" Target="../tags/tag284.xml"/><Relationship Id="rId40" Type="http://schemas.openxmlformats.org/officeDocument/2006/relationships/chart" Target="../charts/chart27.xml"/><Relationship Id="rId5" Type="http://schemas.openxmlformats.org/officeDocument/2006/relationships/tags" Target="../tags/tag252.xml"/><Relationship Id="rId15" Type="http://schemas.openxmlformats.org/officeDocument/2006/relationships/tags" Target="../tags/tag262.xml"/><Relationship Id="rId23" Type="http://schemas.openxmlformats.org/officeDocument/2006/relationships/tags" Target="../tags/tag270.xml"/><Relationship Id="rId28" Type="http://schemas.openxmlformats.org/officeDocument/2006/relationships/tags" Target="../tags/tag275.xml"/><Relationship Id="rId36" Type="http://schemas.openxmlformats.org/officeDocument/2006/relationships/tags" Target="../tags/tag283.xml"/><Relationship Id="rId49" Type="http://schemas.openxmlformats.org/officeDocument/2006/relationships/chart" Target="../charts/chart31.xml"/><Relationship Id="rId10" Type="http://schemas.openxmlformats.org/officeDocument/2006/relationships/tags" Target="../tags/tag257.xml"/><Relationship Id="rId19" Type="http://schemas.openxmlformats.org/officeDocument/2006/relationships/tags" Target="../tags/tag266.xml"/><Relationship Id="rId31" Type="http://schemas.openxmlformats.org/officeDocument/2006/relationships/tags" Target="../tags/tag278.xml"/><Relationship Id="rId44" Type="http://schemas.openxmlformats.org/officeDocument/2006/relationships/image" Target="../media/image7.png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tags" Target="../tags/tag269.xml"/><Relationship Id="rId27" Type="http://schemas.openxmlformats.org/officeDocument/2006/relationships/tags" Target="../tags/tag274.xml"/><Relationship Id="rId30" Type="http://schemas.openxmlformats.org/officeDocument/2006/relationships/tags" Target="../tags/tag277.xml"/><Relationship Id="rId35" Type="http://schemas.openxmlformats.org/officeDocument/2006/relationships/tags" Target="../tags/tag282.xml"/><Relationship Id="rId43" Type="http://schemas.openxmlformats.org/officeDocument/2006/relationships/chart" Target="../charts/chart30.xml"/><Relationship Id="rId48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92.xml"/><Relationship Id="rId13" Type="http://schemas.openxmlformats.org/officeDocument/2006/relationships/tags" Target="../tags/tag297.xml"/><Relationship Id="rId18" Type="http://schemas.openxmlformats.org/officeDocument/2006/relationships/tags" Target="../tags/tag302.xml"/><Relationship Id="rId26" Type="http://schemas.openxmlformats.org/officeDocument/2006/relationships/notesSlide" Target="../notesSlides/notesSlide14.xml"/><Relationship Id="rId3" Type="http://schemas.openxmlformats.org/officeDocument/2006/relationships/tags" Target="../tags/tag287.xml"/><Relationship Id="rId21" Type="http://schemas.openxmlformats.org/officeDocument/2006/relationships/tags" Target="../tags/tag305.xml"/><Relationship Id="rId34" Type="http://schemas.openxmlformats.org/officeDocument/2006/relationships/image" Target="../media/image10.svg"/><Relationship Id="rId7" Type="http://schemas.openxmlformats.org/officeDocument/2006/relationships/tags" Target="../tags/tag291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5" Type="http://schemas.openxmlformats.org/officeDocument/2006/relationships/slideLayout" Target="../slideLayouts/slideLayout8.xml"/><Relationship Id="rId33" Type="http://schemas.openxmlformats.org/officeDocument/2006/relationships/image" Target="../media/image6.png"/><Relationship Id="rId2" Type="http://schemas.openxmlformats.org/officeDocument/2006/relationships/tags" Target="../tags/tag286.xml"/><Relationship Id="rId16" Type="http://schemas.openxmlformats.org/officeDocument/2006/relationships/tags" Target="../tags/tag300.xml"/><Relationship Id="rId20" Type="http://schemas.openxmlformats.org/officeDocument/2006/relationships/tags" Target="../tags/tag304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tags" Target="../tags/tag295.xml"/><Relationship Id="rId24" Type="http://schemas.openxmlformats.org/officeDocument/2006/relationships/tags" Target="../tags/tag308.xml"/><Relationship Id="rId32" Type="http://schemas.openxmlformats.org/officeDocument/2006/relationships/image" Target="../media/image12.svg"/><Relationship Id="rId5" Type="http://schemas.openxmlformats.org/officeDocument/2006/relationships/tags" Target="../tags/tag289.xml"/><Relationship Id="rId15" Type="http://schemas.openxmlformats.org/officeDocument/2006/relationships/tags" Target="../tags/tag299.xml"/><Relationship Id="rId23" Type="http://schemas.openxmlformats.org/officeDocument/2006/relationships/tags" Target="../tags/tag307.xml"/><Relationship Id="rId28" Type="http://schemas.microsoft.com/office/2018/10/relationships/comments" Target="../comments/modernComment_108_B2A8D982.xml"/><Relationship Id="rId10" Type="http://schemas.openxmlformats.org/officeDocument/2006/relationships/tags" Target="../tags/tag294.xml"/><Relationship Id="rId19" Type="http://schemas.openxmlformats.org/officeDocument/2006/relationships/tags" Target="../tags/tag303.xml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4" Type="http://schemas.openxmlformats.org/officeDocument/2006/relationships/tags" Target="../tags/tag298.xml"/><Relationship Id="rId22" Type="http://schemas.openxmlformats.org/officeDocument/2006/relationships/tags" Target="../tags/tag306.xml"/><Relationship Id="rId27" Type="http://schemas.openxmlformats.org/officeDocument/2006/relationships/image" Target="../media/image7.png"/><Relationship Id="rId35" Type="http://schemas.openxmlformats.org/officeDocument/2006/relationships/chart" Target="../charts/chart3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tags" Target="../tags/tag326.xml"/><Relationship Id="rId26" Type="http://schemas.openxmlformats.org/officeDocument/2006/relationships/notesSlide" Target="../notesSlides/notesSlide15.xml"/><Relationship Id="rId3" Type="http://schemas.openxmlformats.org/officeDocument/2006/relationships/tags" Target="../tags/tag311.xml"/><Relationship Id="rId21" Type="http://schemas.openxmlformats.org/officeDocument/2006/relationships/tags" Target="../tags/tag329.xml"/><Relationship Id="rId34" Type="http://schemas.openxmlformats.org/officeDocument/2006/relationships/chart" Target="../charts/chart33.xml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5" Type="http://schemas.openxmlformats.org/officeDocument/2006/relationships/slideLayout" Target="../slideLayouts/slideLayout8.xml"/><Relationship Id="rId33" Type="http://schemas.openxmlformats.org/officeDocument/2006/relationships/image" Target="../media/image10.svg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0" Type="http://schemas.openxmlformats.org/officeDocument/2006/relationships/tags" Target="../tags/tag328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tags" Target="../tags/tag332.xml"/><Relationship Id="rId32" Type="http://schemas.openxmlformats.org/officeDocument/2006/relationships/image" Target="../media/image6.png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tags" Target="../tags/tag331.xml"/><Relationship Id="rId10" Type="http://schemas.openxmlformats.org/officeDocument/2006/relationships/tags" Target="../tags/tag318.xml"/><Relationship Id="rId19" Type="http://schemas.openxmlformats.org/officeDocument/2006/relationships/tags" Target="../tags/tag327.xml"/><Relationship Id="rId31" Type="http://schemas.openxmlformats.org/officeDocument/2006/relationships/image" Target="../media/image12.svg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tags" Target="../tags/tag330.xml"/><Relationship Id="rId27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tags" Target="../tags/tag345.xml"/><Relationship Id="rId18" Type="http://schemas.openxmlformats.org/officeDocument/2006/relationships/tags" Target="../tags/tag350.xml"/><Relationship Id="rId26" Type="http://schemas.openxmlformats.org/officeDocument/2006/relationships/notesSlide" Target="../notesSlides/notesSlide16.xml"/><Relationship Id="rId3" Type="http://schemas.openxmlformats.org/officeDocument/2006/relationships/tags" Target="../tags/tag335.xml"/><Relationship Id="rId21" Type="http://schemas.openxmlformats.org/officeDocument/2006/relationships/tags" Target="../tags/tag353.xml"/><Relationship Id="rId34" Type="http://schemas.openxmlformats.org/officeDocument/2006/relationships/chart" Target="../charts/chart34.xml"/><Relationship Id="rId7" Type="http://schemas.openxmlformats.org/officeDocument/2006/relationships/tags" Target="../tags/tag339.xml"/><Relationship Id="rId12" Type="http://schemas.openxmlformats.org/officeDocument/2006/relationships/tags" Target="../tags/tag344.xml"/><Relationship Id="rId17" Type="http://schemas.openxmlformats.org/officeDocument/2006/relationships/tags" Target="../tags/tag349.xml"/><Relationship Id="rId25" Type="http://schemas.openxmlformats.org/officeDocument/2006/relationships/slideLayout" Target="../slideLayouts/slideLayout8.xml"/><Relationship Id="rId33" Type="http://schemas.openxmlformats.org/officeDocument/2006/relationships/image" Target="../media/image10.svg"/><Relationship Id="rId2" Type="http://schemas.openxmlformats.org/officeDocument/2006/relationships/tags" Target="../tags/tag334.xml"/><Relationship Id="rId16" Type="http://schemas.openxmlformats.org/officeDocument/2006/relationships/tags" Target="../tags/tag348.xml"/><Relationship Id="rId20" Type="http://schemas.openxmlformats.org/officeDocument/2006/relationships/tags" Target="../tags/tag352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24" Type="http://schemas.openxmlformats.org/officeDocument/2006/relationships/tags" Target="../tags/tag356.xml"/><Relationship Id="rId32" Type="http://schemas.openxmlformats.org/officeDocument/2006/relationships/image" Target="../media/image6.png"/><Relationship Id="rId5" Type="http://schemas.openxmlformats.org/officeDocument/2006/relationships/tags" Target="../tags/tag337.xml"/><Relationship Id="rId15" Type="http://schemas.openxmlformats.org/officeDocument/2006/relationships/tags" Target="../tags/tag347.xml"/><Relationship Id="rId23" Type="http://schemas.openxmlformats.org/officeDocument/2006/relationships/tags" Target="../tags/tag355.xml"/><Relationship Id="rId10" Type="http://schemas.openxmlformats.org/officeDocument/2006/relationships/tags" Target="../tags/tag342.xml"/><Relationship Id="rId19" Type="http://schemas.openxmlformats.org/officeDocument/2006/relationships/tags" Target="../tags/tag351.xml"/><Relationship Id="rId31" Type="http://schemas.openxmlformats.org/officeDocument/2006/relationships/image" Target="../media/image12.svg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tags" Target="../tags/tag346.xml"/><Relationship Id="rId22" Type="http://schemas.openxmlformats.org/officeDocument/2006/relationships/tags" Target="../tags/tag354.xml"/><Relationship Id="rId27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18" Type="http://schemas.microsoft.com/office/2018/10/relationships/comments" Target="../comments/modernComment_7FFFEAF8_1016711.xml"/><Relationship Id="rId3" Type="http://schemas.openxmlformats.org/officeDocument/2006/relationships/tags" Target="../tags/tag359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1.png"/><Relationship Id="rId17" Type="http://schemas.openxmlformats.org/officeDocument/2006/relationships/image" Target="../media/image17.svg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image" Target="../media/image10.png"/><Relationship Id="rId5" Type="http://schemas.openxmlformats.org/officeDocument/2006/relationships/tags" Target="../tags/tag361.xml"/><Relationship Id="rId10" Type="http://schemas.openxmlformats.org/officeDocument/2006/relationships/image" Target="../media/image9.png"/><Relationship Id="rId4" Type="http://schemas.openxmlformats.org/officeDocument/2006/relationships/tags" Target="../tags/tag360.xml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13" Type="http://schemas.openxmlformats.org/officeDocument/2006/relationships/image" Target="../media/image9.png"/><Relationship Id="rId3" Type="http://schemas.openxmlformats.org/officeDocument/2006/relationships/tags" Target="../tags/tag365.xml"/><Relationship Id="rId21" Type="http://schemas.openxmlformats.org/officeDocument/2006/relationships/image" Target="../media/image6.png"/><Relationship Id="rId7" Type="http://schemas.openxmlformats.org/officeDocument/2006/relationships/tags" Target="../tags/tag369.xml"/><Relationship Id="rId12" Type="http://schemas.openxmlformats.org/officeDocument/2006/relationships/image" Target="../media/image8.jpeg"/><Relationship Id="rId25" Type="http://schemas.microsoft.com/office/2018/10/relationships/comments" Target="../comments/modernComment_7FFFEB00_6655E855.xml"/><Relationship Id="rId2" Type="http://schemas.openxmlformats.org/officeDocument/2006/relationships/tags" Target="../tags/tag364.xml"/><Relationship Id="rId20" Type="http://schemas.openxmlformats.org/officeDocument/2006/relationships/image" Target="../media/image12.svg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notesSlide" Target="../notesSlides/notesSlide18.xml"/><Relationship Id="rId24" Type="http://schemas.openxmlformats.org/officeDocument/2006/relationships/image" Target="../media/image17.svg"/><Relationship Id="rId5" Type="http://schemas.openxmlformats.org/officeDocument/2006/relationships/tags" Target="../tags/tag367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image" Target="../media/image10.png"/><Relationship Id="rId22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notesSlide" Target="../notesSlides/notesSlide19.xml"/><Relationship Id="rId26" Type="http://schemas.openxmlformats.org/officeDocument/2006/relationships/image" Target="../media/image10.svg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12" Type="http://schemas.openxmlformats.org/officeDocument/2006/relationships/slideLayout" Target="../slideLayouts/slideLayout8.xml"/><Relationship Id="rId17" Type="http://schemas.openxmlformats.org/officeDocument/2006/relationships/image" Target="../media/image7.png"/><Relationship Id="rId25" Type="http://schemas.openxmlformats.org/officeDocument/2006/relationships/image" Target="../media/image6.png"/><Relationship Id="rId2" Type="http://schemas.openxmlformats.org/officeDocument/2006/relationships/tags" Target="../tags/tag373.xml"/><Relationship Id="rId16" Type="http://schemas.openxmlformats.org/officeDocument/2006/relationships/image" Target="../media/image10.png"/><Relationship Id="rId29" Type="http://schemas.microsoft.com/office/2018/10/relationships/comments" Target="../comments/modernComment_7FFFEAFF_CD7C5747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24" Type="http://schemas.openxmlformats.org/officeDocument/2006/relationships/image" Target="../media/image19.svg"/><Relationship Id="rId5" Type="http://schemas.openxmlformats.org/officeDocument/2006/relationships/tags" Target="../tags/tag376.xml"/><Relationship Id="rId15" Type="http://schemas.openxmlformats.org/officeDocument/2006/relationships/image" Target="../media/image9.png"/><Relationship Id="rId23" Type="http://schemas.openxmlformats.org/officeDocument/2006/relationships/image" Target="../media/image12.png"/><Relationship Id="rId28" Type="http://schemas.openxmlformats.org/officeDocument/2006/relationships/image" Target="../media/image17.svg"/><Relationship Id="rId10" Type="http://schemas.openxmlformats.org/officeDocument/2006/relationships/tags" Target="../tags/tag381.xml"/><Relationship Id="rId4" Type="http://schemas.openxmlformats.org/officeDocument/2006/relationships/tags" Target="../tags/tag375.xml"/><Relationship Id="rId9" Type="http://schemas.openxmlformats.org/officeDocument/2006/relationships/tags" Target="../tags/tag380.xml"/><Relationship Id="rId14" Type="http://schemas.openxmlformats.org/officeDocument/2006/relationships/image" Target="../media/image8.jpeg"/><Relationship Id="rId22" Type="http://schemas.openxmlformats.org/officeDocument/2006/relationships/image" Target="../media/image12.svg"/><Relationship Id="rId27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18/10/relationships/comments" Target="../comments/modernComment_7FFFEAE0_B81A07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microsoft.com/office/2018/10/relationships/comments" Target="../comments/modernComment_7FFFEAE3_5A32C12B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image" Target="../media/image6.png"/><Relationship Id="rId2" Type="http://schemas.openxmlformats.org/officeDocument/2006/relationships/tags" Target="../tags/tag19.xml"/><Relationship Id="rId16" Type="http://schemas.openxmlformats.org/officeDocument/2006/relationships/notesSlide" Target="../notesSlides/notesSlide4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slideLayout" Target="../slideLayouts/slideLayout7.xml"/><Relationship Id="rId23" Type="http://schemas.openxmlformats.org/officeDocument/2006/relationships/chart" Target="../charts/chart1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3" Type="http://schemas.openxmlformats.org/officeDocument/2006/relationships/tags" Target="../tags/tag34.xml"/><Relationship Id="rId21" Type="http://schemas.openxmlformats.org/officeDocument/2006/relationships/tags" Target="../tags/tag52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microsoft.com/office/2018/10/relationships/comments" Target="../comments/modernComment_7FFFEAE4_5120D5EB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image" Target="../media/image10.sv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6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notesSlide" Target="../notesSlides/notesSlide5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chart" Target="../charts/chart3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slideLayout" Target="../slideLayouts/slideLayout7.xml"/><Relationship Id="rId30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26" Type="http://schemas.openxmlformats.org/officeDocument/2006/relationships/tags" Target="../tags/tag78.xml"/><Relationship Id="rId3" Type="http://schemas.openxmlformats.org/officeDocument/2006/relationships/tags" Target="../tags/tag55.xml"/><Relationship Id="rId21" Type="http://schemas.openxmlformats.org/officeDocument/2006/relationships/tags" Target="../tags/tag73.xml"/><Relationship Id="rId34" Type="http://schemas.openxmlformats.org/officeDocument/2006/relationships/image" Target="../media/image10.svg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5" Type="http://schemas.openxmlformats.org/officeDocument/2006/relationships/tags" Target="../tags/tag77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tags" Target="../tags/tag72.xml"/><Relationship Id="rId29" Type="http://schemas.openxmlformats.org/officeDocument/2006/relationships/notesSlide" Target="../notesSlides/notesSlide6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tags" Target="../tags/tag76.xml"/><Relationship Id="rId37" Type="http://schemas.openxmlformats.org/officeDocument/2006/relationships/chart" Target="../charts/chart6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23" Type="http://schemas.openxmlformats.org/officeDocument/2006/relationships/tags" Target="../tags/tag75.xml"/><Relationship Id="rId28" Type="http://schemas.openxmlformats.org/officeDocument/2006/relationships/slideLayout" Target="../slideLayouts/slideLayout7.xml"/><Relationship Id="rId36" Type="http://schemas.openxmlformats.org/officeDocument/2006/relationships/chart" Target="../charts/chart5.xml"/><Relationship Id="rId10" Type="http://schemas.openxmlformats.org/officeDocument/2006/relationships/tags" Target="../tags/tag62.xml"/><Relationship Id="rId19" Type="http://schemas.openxmlformats.org/officeDocument/2006/relationships/tags" Target="../tags/tag71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tags" Target="../tags/tag74.xml"/><Relationship Id="rId27" Type="http://schemas.openxmlformats.org/officeDocument/2006/relationships/tags" Target="../tags/tag79.xml"/><Relationship Id="rId30" Type="http://schemas.openxmlformats.org/officeDocument/2006/relationships/image" Target="../media/image6.png"/><Relationship Id="rId35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26" Type="http://schemas.openxmlformats.org/officeDocument/2006/relationships/tags" Target="../tags/tag105.xml"/><Relationship Id="rId39" Type="http://schemas.openxmlformats.org/officeDocument/2006/relationships/notesSlide" Target="../notesSlides/notesSlide7.xml"/><Relationship Id="rId3" Type="http://schemas.openxmlformats.org/officeDocument/2006/relationships/tags" Target="../tags/tag82.xml"/><Relationship Id="rId21" Type="http://schemas.openxmlformats.org/officeDocument/2006/relationships/tags" Target="../tags/tag100.xml"/><Relationship Id="rId34" Type="http://schemas.openxmlformats.org/officeDocument/2006/relationships/tags" Target="../tags/tag113.xml"/><Relationship Id="rId47" Type="http://schemas.openxmlformats.org/officeDocument/2006/relationships/chart" Target="../charts/chart9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tags" Target="../tags/tag104.xml"/><Relationship Id="rId33" Type="http://schemas.openxmlformats.org/officeDocument/2006/relationships/tags" Target="../tags/tag112.xml"/><Relationship Id="rId38" Type="http://schemas.openxmlformats.org/officeDocument/2006/relationships/slideLayout" Target="../slideLayouts/slideLayout7.xml"/><Relationship Id="rId46" Type="http://schemas.openxmlformats.org/officeDocument/2006/relationships/chart" Target="../charts/chart8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tags" Target="../tags/tag99.xml"/><Relationship Id="rId29" Type="http://schemas.openxmlformats.org/officeDocument/2006/relationships/tags" Target="../tags/tag108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tags" Target="../tags/tag103.xml"/><Relationship Id="rId32" Type="http://schemas.openxmlformats.org/officeDocument/2006/relationships/tags" Target="../tags/tag111.xml"/><Relationship Id="rId37" Type="http://schemas.openxmlformats.org/officeDocument/2006/relationships/tags" Target="../tags/tag116.xml"/><Relationship Id="rId40" Type="http://schemas.openxmlformats.org/officeDocument/2006/relationships/image" Target="../media/image6.png"/><Relationship Id="rId45" Type="http://schemas.openxmlformats.org/officeDocument/2006/relationships/chart" Target="../charts/chart7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tags" Target="../tags/tag102.xml"/><Relationship Id="rId28" Type="http://schemas.openxmlformats.org/officeDocument/2006/relationships/tags" Target="../tags/tag107.xml"/><Relationship Id="rId36" Type="http://schemas.openxmlformats.org/officeDocument/2006/relationships/tags" Target="../tags/tag115.xml"/><Relationship Id="rId49" Type="http://schemas.openxmlformats.org/officeDocument/2006/relationships/chart" Target="../charts/chart11.xml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31" Type="http://schemas.openxmlformats.org/officeDocument/2006/relationships/tags" Target="../tags/tag110.xml"/><Relationship Id="rId44" Type="http://schemas.openxmlformats.org/officeDocument/2006/relationships/image" Target="../media/image10.sv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tags" Target="../tags/tag101.xml"/><Relationship Id="rId27" Type="http://schemas.openxmlformats.org/officeDocument/2006/relationships/tags" Target="../tags/tag106.xml"/><Relationship Id="rId30" Type="http://schemas.openxmlformats.org/officeDocument/2006/relationships/tags" Target="../tags/tag109.xml"/><Relationship Id="rId35" Type="http://schemas.openxmlformats.org/officeDocument/2006/relationships/tags" Target="../tags/tag114.xml"/><Relationship Id="rId48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26" Type="http://schemas.openxmlformats.org/officeDocument/2006/relationships/tags" Target="../tags/tag142.xml"/><Relationship Id="rId39" Type="http://schemas.openxmlformats.org/officeDocument/2006/relationships/notesSlide" Target="../notesSlides/notesSlide8.xml"/><Relationship Id="rId3" Type="http://schemas.openxmlformats.org/officeDocument/2006/relationships/tags" Target="../tags/tag119.xml"/><Relationship Id="rId21" Type="http://schemas.openxmlformats.org/officeDocument/2006/relationships/tags" Target="../tags/tag137.xml"/><Relationship Id="rId34" Type="http://schemas.openxmlformats.org/officeDocument/2006/relationships/tags" Target="../tags/tag150.xml"/><Relationship Id="rId47" Type="http://schemas.openxmlformats.org/officeDocument/2006/relationships/chart" Target="../charts/chart14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5" Type="http://schemas.openxmlformats.org/officeDocument/2006/relationships/tags" Target="../tags/tag141.xml"/><Relationship Id="rId33" Type="http://schemas.openxmlformats.org/officeDocument/2006/relationships/tags" Target="../tags/tag149.xml"/><Relationship Id="rId38" Type="http://schemas.openxmlformats.org/officeDocument/2006/relationships/slideLayout" Target="../slideLayouts/slideLayout7.xml"/><Relationship Id="rId46" Type="http://schemas.openxmlformats.org/officeDocument/2006/relationships/chart" Target="../charts/chart13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tags" Target="../tags/tag136.xml"/><Relationship Id="rId29" Type="http://schemas.openxmlformats.org/officeDocument/2006/relationships/tags" Target="../tags/tag145.xml"/><Relationship Id="rId41" Type="http://schemas.openxmlformats.org/officeDocument/2006/relationships/image" Target="../media/image6.png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tags" Target="../tags/tag140.xml"/><Relationship Id="rId32" Type="http://schemas.openxmlformats.org/officeDocument/2006/relationships/tags" Target="../tags/tag148.xml"/><Relationship Id="rId37" Type="http://schemas.openxmlformats.org/officeDocument/2006/relationships/tags" Target="../tags/tag153.xml"/><Relationship Id="rId40" Type="http://schemas.openxmlformats.org/officeDocument/2006/relationships/chart" Target="../charts/chart12.xml"/><Relationship Id="rId45" Type="http://schemas.openxmlformats.org/officeDocument/2006/relationships/image" Target="../media/image10.svg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tags" Target="../tags/tag139.xml"/><Relationship Id="rId28" Type="http://schemas.openxmlformats.org/officeDocument/2006/relationships/tags" Target="../tags/tag144.xml"/><Relationship Id="rId36" Type="http://schemas.openxmlformats.org/officeDocument/2006/relationships/tags" Target="../tags/tag152.xml"/><Relationship Id="rId49" Type="http://schemas.openxmlformats.org/officeDocument/2006/relationships/chart" Target="../charts/chart16.xml"/><Relationship Id="rId10" Type="http://schemas.openxmlformats.org/officeDocument/2006/relationships/tags" Target="../tags/tag126.xml"/><Relationship Id="rId19" Type="http://schemas.openxmlformats.org/officeDocument/2006/relationships/tags" Target="../tags/tag135.xml"/><Relationship Id="rId31" Type="http://schemas.openxmlformats.org/officeDocument/2006/relationships/tags" Target="../tags/tag147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tags" Target="../tags/tag138.xml"/><Relationship Id="rId27" Type="http://schemas.openxmlformats.org/officeDocument/2006/relationships/tags" Target="../tags/tag143.xml"/><Relationship Id="rId30" Type="http://schemas.openxmlformats.org/officeDocument/2006/relationships/tags" Target="../tags/tag146.xml"/><Relationship Id="rId35" Type="http://schemas.openxmlformats.org/officeDocument/2006/relationships/tags" Target="../tags/tag151.xml"/><Relationship Id="rId48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microsoft.com/office/2018/10/relationships/comments" Target="../comments/modernComment_107_813EA5AE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image" Target="../media/image7.png"/><Relationship Id="rId2" Type="http://schemas.openxmlformats.org/officeDocument/2006/relationships/tags" Target="../tags/tag155.xml"/><Relationship Id="rId16" Type="http://schemas.openxmlformats.org/officeDocument/2006/relationships/notesSlide" Target="../notesSlides/notesSlide9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5" Type="http://schemas.openxmlformats.org/officeDocument/2006/relationships/slideLayout" Target="../slideLayouts/slideLayout7.xml"/><Relationship Id="rId23" Type="http://schemas.openxmlformats.org/officeDocument/2006/relationships/chart" Target="../charts/chart17.xml"/><Relationship Id="rId10" Type="http://schemas.openxmlformats.org/officeDocument/2006/relationships/tags" Target="../tags/tag163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37">
            <a:extLst>
              <a:ext uri="{FF2B5EF4-FFF2-40B4-BE49-F238E27FC236}">
                <a16:creationId xmlns:a16="http://schemas.microsoft.com/office/drawing/2014/main" xmlns="" id="{A409813D-A6E8-104A-75DE-4CAC48BF768F}"/>
              </a:ext>
            </a:extLst>
          </p:cNvPr>
          <p:cNvPicPr>
            <a:picLocks noGrp="1" noChangeAspect="1"/>
          </p:cNvPicPr>
          <p:nvPr>
            <p:ph type="pic" sz="quarter" idx="14"/>
            <p:custDataLst>
              <p:tags r:id="rId1"/>
            </p:custDataLst>
          </p:nvPr>
        </p:nvPicPr>
        <p:blipFill>
          <a:blip r:embed="rId4" cstate="print"/>
          <a:srcRect t="21474" b="21474"/>
          <a:stretch>
            <a:fillRect/>
          </a:stretch>
        </p:blipFill>
        <p:spPr>
          <a:xfrm>
            <a:off x="1" y="0"/>
            <a:ext cx="12191993" cy="342899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xmlns="" id="{294B4607-DC8A-4E50-9F70-AACF8BF07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1" y="4041775"/>
            <a:ext cx="9613677" cy="1107996"/>
          </a:xfrm>
        </p:spPr>
        <p:txBody>
          <a:bodyPr vert="horz"/>
          <a:lstStyle/>
          <a:p>
            <a:r>
              <a:rPr lang="en-GB" dirty="0"/>
              <a:t>Protecting solar PV with storage – what is the right balance?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533A8485-F278-421A-AC7C-77CD490F33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November 2024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219D69C6-26EE-4E93-A14A-66AAEFF8DE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An AFRY MCD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00904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9C33F3C8-7A71-4F47-BDF3-93D084C9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58740"/>
            <a:ext cx="10658475" cy="584775"/>
          </a:xfrm>
        </p:spPr>
        <p:txBody>
          <a:bodyPr vert="horz"/>
          <a:lstStyle/>
          <a:p>
            <a:r>
              <a:rPr lang="en-GB"/>
              <a:t>…Of course, additional solar PV adds to price volatility and hence improves storage economics…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A81E4B22-96CE-4778-8941-7D38497DB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Sensitivity analysis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80399150-1B4B-4777-94E2-944FE4D50C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027B370-8664-4867-836F-71A187CAD2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noProof="0"/>
              <a:t>01/11/2024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51F7F5-DCB2-4B8A-83EF-4546BAE615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Copyright AFRY AB | RES &amp; Storage Forum, Athens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88D6F2-6AE0-48C1-9AE7-2FE7D03B69D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B1617BE-BA58-4B59-88D5-A8C7B239E913}" type="slidenum">
              <a:rPr lang="en-GB" noProof="0"/>
              <a:pPr/>
              <a:t>10</a:t>
            </a:fld>
            <a:endParaRPr lang="en-GB" noProof="0"/>
          </a:p>
        </p:txBody>
      </p:sp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xmlns="" id="{557D62DE-C909-CE58-4E06-F9CBAB24B949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2768330023"/>
              </p:ext>
            </p:extLst>
          </p:nvPr>
        </p:nvGraphicFramePr>
        <p:xfrm>
          <a:off x="2865438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B4A4B5AF-8140-A5B2-E05F-7BB5A9D5E42A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 flipH="1">
            <a:off x="4670425" y="5834063"/>
            <a:ext cx="90488" cy="1063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DBDAC8CE-400F-EF5C-C7E1-56B37635BAB1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157538" y="6021389"/>
            <a:ext cx="5905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2197985-6F94-4BA7-8591-8398F0B775FA}" type="datetime'''''''''''''''''S''o''l''''''''''''''''a''r'' P''''V'''''">
              <a:rPr lang="en-GB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sz="1000" noProof="0"/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4306888" y="5805488"/>
            <a:ext cx="309563" cy="173038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DFDD7EA-C1EE-435F-AADD-ECA1596FE6B7}" type="datetime'''''''''''1''''''''''''''.''''5'''''''''''''''''''''''">
              <a:rPr lang="en-GB" altLang="en-US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FBDE7F69-413E-AEC2-788C-1E18D2721CAC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273550" y="6021389"/>
            <a:ext cx="3762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1E2598E-A3D0-48F0-87AF-8026A0817D09}" type="datetime'''''''''''''''''''B''''''''''''''''''''''E''''''''''''''SS'">
              <a:rPr lang="en-GB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sz="1000" noProof="0"/>
          </a:p>
        </p:txBody>
      </p:sp>
      <p:sp useBgFill="1">
        <p:nvSpPr>
          <p:cNvPr id="273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248025" y="4935538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21421FF-EC6F-4872-AED2-4102B33A89A3}" type="datetime'''''''''''''1''''''''''''''4''''''''''.''''''''0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14.0</a:t>
            </a:fld>
            <a:endParaRPr lang="en-GB" noProof="0"/>
          </a:p>
        </p:txBody>
      </p:sp>
      <p:sp useBgFill="1">
        <p:nvSpPr>
          <p:cNvPr id="45" name="Text Placeholder 2">
            <a:extLst>
              <a:ext uri="{FF2B5EF4-FFF2-40B4-BE49-F238E27FC236}">
                <a16:creationId xmlns:a16="http://schemas.microsoft.com/office/drawing/2014/main" xmlns="" id="{F48D29DE-7844-0F49-6817-F647D1EA774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4306888" y="5632450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E16359F-E631-442C-AF8D-3C6F9DFE348F}" type="datetime'1''''''''''''''''''''''.''''7''''''''''''''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</a:t>
            </a:fld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3AEAAF5-BEFC-DEFA-3253-4B7A147170E5}"/>
              </a:ext>
            </a:extLst>
          </p:cNvPr>
          <p:cNvSpPr txBox="1"/>
          <p:nvPr/>
        </p:nvSpPr>
        <p:spPr>
          <a:xfrm>
            <a:off x="9365824" y="2958718"/>
            <a:ext cx="2291499" cy="3593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 err="1">
                <a:solidFill>
                  <a:schemeClr val="bg2"/>
                </a:solidFill>
              </a:rPr>
              <a:t>Levelised</a:t>
            </a:r>
            <a:r>
              <a:rPr lang="en-GB" sz="1200" b="1">
                <a:solidFill>
                  <a:schemeClr val="bg2"/>
                </a:solidFill>
              </a:rPr>
              <a:t> Cost of Storage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AED5F7-B95B-11F0-AA86-414108E3EA6B}"/>
              </a:ext>
            </a:extLst>
          </p:cNvPr>
          <p:cNvSpPr txBox="1"/>
          <p:nvPr/>
        </p:nvSpPr>
        <p:spPr>
          <a:xfrm>
            <a:off x="1624282" y="1964486"/>
            <a:ext cx="3568700" cy="2461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/>
              <a:t>IMPACT ON BESS GROSS MARGINS</a:t>
            </a:r>
          </a:p>
        </p:txBody>
      </p:sp>
      <p:pic>
        <p:nvPicPr>
          <p:cNvPr id="5" name="Battery Power Electricity 01">
            <a:extLst>
              <a:ext uri="{FF2B5EF4-FFF2-40B4-BE49-F238E27FC236}">
                <a16:creationId xmlns:a16="http://schemas.microsoft.com/office/drawing/2014/main" xmlns="" id="{FE7F9CB9-A2BC-B5B1-9BE0-F38B48F4976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784229" y="1756660"/>
            <a:ext cx="593998" cy="468000"/>
          </a:xfrm>
          <a:prstGeom prst="rect">
            <a:avLst/>
          </a:prstGeom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93AC709A-4651-7EDC-B3CA-0733C090A407}"/>
              </a:ext>
            </a:extLst>
          </p:cNvPr>
          <p:cNvCxnSpPr>
            <a:cxnSpLocks/>
          </p:cNvCxnSpPr>
          <p:nvPr/>
        </p:nvCxnSpPr>
        <p:spPr>
          <a:xfrm>
            <a:off x="1066800" y="3211898"/>
            <a:ext cx="10501643" cy="0"/>
          </a:xfrm>
          <a:prstGeom prst="line">
            <a:avLst/>
          </a:prstGeom>
          <a:ln w="9525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amond 13">
            <a:extLst>
              <a:ext uri="{FF2B5EF4-FFF2-40B4-BE49-F238E27FC236}">
                <a16:creationId xmlns:a16="http://schemas.microsoft.com/office/drawing/2014/main" xmlns="" id="{EF3105DA-FB26-8CB2-48AE-C18AECC0E211}"/>
              </a:ext>
            </a:extLst>
          </p:cNvPr>
          <p:cNvSpPr/>
          <p:nvPr/>
        </p:nvSpPr>
        <p:spPr>
          <a:xfrm>
            <a:off x="1697916" y="2962818"/>
            <a:ext cx="442913" cy="468000"/>
          </a:xfrm>
          <a:prstGeom prst="diamond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9" name="Diamond 38">
            <a:extLst>
              <a:ext uri="{FF2B5EF4-FFF2-40B4-BE49-F238E27FC236}">
                <a16:creationId xmlns:a16="http://schemas.microsoft.com/office/drawing/2014/main" xmlns="" id="{9C7A9C61-19EC-B287-EE7D-D485D14E304A}"/>
              </a:ext>
            </a:extLst>
          </p:cNvPr>
          <p:cNvSpPr/>
          <p:nvPr/>
        </p:nvSpPr>
        <p:spPr>
          <a:xfrm>
            <a:off x="1697916" y="3461078"/>
            <a:ext cx="442913" cy="468000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A27FF9F2-247C-43D3-DFE6-0722CA0B1ACD}"/>
              </a:ext>
            </a:extLst>
          </p:cNvPr>
          <p:cNvSpPr txBox="1"/>
          <p:nvPr/>
        </p:nvSpPr>
        <p:spPr>
          <a:xfrm>
            <a:off x="1125712" y="2962727"/>
            <a:ext cx="789517" cy="246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 i="1"/>
              <a:t>4-hour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684FEF20-6FB0-9780-69A5-E878B188F1C6}"/>
              </a:ext>
            </a:extLst>
          </p:cNvPr>
          <p:cNvSpPr txBox="1"/>
          <p:nvPr/>
        </p:nvSpPr>
        <p:spPr>
          <a:xfrm>
            <a:off x="1125712" y="3497425"/>
            <a:ext cx="789517" cy="246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 i="1"/>
              <a:t>2-hour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xmlns="" id="{0CBB7CE9-1A8D-2E3D-C960-BDCAB6D3765E}"/>
              </a:ext>
            </a:extLst>
          </p:cNvPr>
          <p:cNvSpPr/>
          <p:nvPr/>
        </p:nvSpPr>
        <p:spPr>
          <a:xfrm>
            <a:off x="3926634" y="2769202"/>
            <a:ext cx="442913" cy="468000"/>
          </a:xfrm>
          <a:prstGeom prst="diamond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xmlns="" id="{0C76DCC0-E5DD-FC24-22C1-FCCE93D6B811}"/>
              </a:ext>
            </a:extLst>
          </p:cNvPr>
          <p:cNvSpPr/>
          <p:nvPr/>
        </p:nvSpPr>
        <p:spPr>
          <a:xfrm>
            <a:off x="3926634" y="3245188"/>
            <a:ext cx="442913" cy="468000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xmlns="" id="{A921CC22-DAB2-89C3-390B-3FB18E857684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xmlns="" val="4170474479"/>
              </p:ext>
            </p:extLst>
          </p:nvPr>
        </p:nvGraphicFramePr>
        <p:xfrm>
          <a:off x="684213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3ADF7056-C885-1C47-AF52-D41FC7F70746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H="1">
            <a:off x="2489199" y="5834063"/>
            <a:ext cx="90488" cy="1063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346E9649-0020-6BBC-9616-65C6B946AE19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922338" y="6029325"/>
            <a:ext cx="6985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D6F4F90-B508-409A-A0DB-4BF1FA0CE0E8}" type="datetime'''''''''S''''''o''''l''''''''ar'''''' ''P''''V''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noProof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18F2CDBB-313B-1170-0387-48C7742F5ACB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2125663" y="5805488"/>
            <a:ext cx="309563" cy="173038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229D106-F9A6-41AD-BA9C-1A6C8254FCFD}" type="datetime'''''''''1.''''''''''''''''5'''''''''''''''''''''''''">
              <a:rPr lang="en-US" altLang="en-US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80546B20-CACD-61A6-9707-2D0EFAE9B00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2058988" y="6029325"/>
            <a:ext cx="44291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EB539B9-5CEB-4338-B7FB-00BFCDABE40C}" type="datetime'''''''''''''''''B''''''''''''''E''''''''''S''''''''''S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noProof="0"/>
          </a:p>
        </p:txBody>
      </p:sp>
      <p:sp useBgFill="1">
        <p:nvSpPr>
          <p:cNvPr id="49" name="Text Placeholder 2">
            <a:extLst>
              <a:ext uri="{FF2B5EF4-FFF2-40B4-BE49-F238E27FC236}">
                <a16:creationId xmlns:a16="http://schemas.microsoft.com/office/drawing/2014/main" xmlns="" id="{33744C2F-DB58-6281-F28C-8362906922B5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1066800" y="5051425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1BDA28F-261D-4EB6-A845-00E7ABBA11CA}" type="datetime'1''''''''''''''''''''''2''''''''''''.''''''''''''''''0'''">
              <a:rPr lang="en-US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12.0</a:t>
            </a:fld>
            <a:endParaRPr lang="en-GB" noProof="0"/>
          </a:p>
        </p:txBody>
      </p:sp>
      <p:sp useBgFill="1">
        <p:nvSpPr>
          <p:cNvPr id="50" name="Text Placeholder 2">
            <a:extLst>
              <a:ext uri="{FF2B5EF4-FFF2-40B4-BE49-F238E27FC236}">
                <a16:creationId xmlns:a16="http://schemas.microsoft.com/office/drawing/2014/main" xmlns="" id="{59318516-3E42-5FF8-54BE-92BC9FF669B3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2125663" y="5632450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B06898B-0012-403E-A452-1B240271867F}" type="datetime'''1.''''''''''''''''''''''''''''7'''''''''''''''''''''">
              <a:rPr lang="en-US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</a:t>
            </a:fld>
            <a:endParaRPr lang="en-GB" noProof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DA09E91-D95D-6BC1-2890-2033CD09B291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820738" y="4838700"/>
            <a:ext cx="187325" cy="139700"/>
          </a:xfrm>
          <a:prstGeom prst="rect">
            <a:avLst/>
          </a:prstGeom>
          <a:solidFill>
            <a:srgbClr val="E19F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15E326C3-65CB-5CB1-390C-1BCB0A759969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1765300" y="4838700"/>
            <a:ext cx="187325" cy="139700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7F251340-A971-2D64-9048-F402213C77C3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2346325" y="4838700"/>
            <a:ext cx="187325" cy="139700"/>
          </a:xfrm>
          <a:prstGeom prst="rect">
            <a:avLst/>
          </a:prstGeom>
          <a:solidFill>
            <a:srgbClr val="40507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xmlns="" id="{FEA14C3C-5419-AFF7-35D4-44A37D976566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058863" y="4840288"/>
            <a:ext cx="604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71C558F-7C51-45A4-925F-F5B062BB7E4B}" type="datetime'''So''''la''''r'''''''''''' ''''''''''P''''''''''V''''''''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US" sz="1050" noProof="0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xmlns="" id="{E460EFA3-A25D-3201-57BC-214D5592B0A0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003425" y="4840288"/>
            <a:ext cx="241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0421639-6162-46B1-9899-3AAA40F332E9}" type="datetime'''''''''''''''''''''''''''2''''''''''''''''''hr''''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2hr</a:t>
            </a:fld>
            <a:endParaRPr lang="en-US" sz="1050" noProof="0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xmlns="" id="{18164E95-A24D-3963-17EB-F40DE3C58943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2584450" y="4840288"/>
            <a:ext cx="241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4DFD107-3BC1-42D9-817E-A16786DC7FCF}" type="datetime'''''''''4''''''''h''''''''''''''''''''''''''''''''''''''''r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4hr</a:t>
            </a:fld>
            <a:endParaRPr lang="en-US" sz="1050" noProof="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F06E0E98-532B-B7BD-0079-FBECF623C50B}"/>
              </a:ext>
            </a:extLst>
          </p:cNvPr>
          <p:cNvSpPr txBox="1"/>
          <p:nvPr/>
        </p:nvSpPr>
        <p:spPr>
          <a:xfrm>
            <a:off x="774491" y="4559158"/>
            <a:ext cx="3166742" cy="2380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US" sz="1200" b="1" dirty="0"/>
              <a:t>INSTALLED CAPACITIES (GW)</a:t>
            </a:r>
          </a:p>
        </p:txBody>
      </p:sp>
    </p:spTree>
    <p:extLst>
      <p:ext uri="{BB962C8B-B14F-4D97-AF65-F5344CB8AC3E}">
        <p14:creationId xmlns:p14="http://schemas.microsoft.com/office/powerpoint/2010/main" xmlns="" val="3124820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9C33F3C8-7A71-4F47-BDF3-93D084C9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58740"/>
            <a:ext cx="10658475" cy="584775"/>
          </a:xfrm>
        </p:spPr>
        <p:txBody>
          <a:bodyPr vert="horz"/>
          <a:lstStyle/>
          <a:p>
            <a:r>
              <a:rPr lang="en-GB" dirty="0"/>
              <a:t>…This is where it gets tricky – To reduce solar PV cannibalisation, 2-hour BESS gross margins drop to 60% of their </a:t>
            </a:r>
            <a:r>
              <a:rPr lang="en-GB" dirty="0" err="1"/>
              <a:t>levelised</a:t>
            </a:r>
            <a:r>
              <a:rPr lang="en-GB" dirty="0"/>
              <a:t> costs…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A81E4B22-96CE-4778-8941-7D38497DB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Sensitivity analysis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80399150-1B4B-4777-94E2-944FE4D50C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027B370-8664-4867-836F-71A187CAD2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noProof="0"/>
              <a:t>01/11/2024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51F7F5-DCB2-4B8A-83EF-4546BAE615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Copyright AFRY AB | RES &amp; Storage Forum, Athens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88D6F2-6AE0-48C1-9AE7-2FE7D03B69D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B1617BE-BA58-4B59-88D5-A8C7B239E913}" type="slidenum">
              <a:rPr lang="en-GB" noProof="0"/>
              <a:pPr/>
              <a:t>11</a:t>
            </a:fld>
            <a:endParaRPr lang="en-GB" noProof="0"/>
          </a:p>
        </p:txBody>
      </p:sp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xmlns="" id="{5EE12A7C-91ED-EB91-3103-FFF0DE62B78F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3464952252"/>
              </p:ext>
            </p:extLst>
          </p:nvPr>
        </p:nvGraphicFramePr>
        <p:xfrm>
          <a:off x="2865438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B4A4B5AF-8140-A5B2-E05F-7BB5A9D5E42A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 flipH="1">
            <a:off x="4670425" y="5834063"/>
            <a:ext cx="90488" cy="1063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DBDAC8CE-400F-EF5C-C7E1-56B37635BAB1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157538" y="6021389"/>
            <a:ext cx="5905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2197985-6F94-4BA7-8591-8398F0B775FA}" type="datetime'''''''''''''''''S''o''l''''''''''''''''a''r'' P''''V'''''">
              <a:rPr lang="en-GB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sz="1000" noProof="0"/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4306888" y="5805488"/>
            <a:ext cx="309563" cy="173038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DFDD7EA-C1EE-435F-AADD-ECA1596FE6B7}" type="datetime'''''''''''1''''''''''''''.''''5'''''''''''''''''''''''">
              <a:rPr lang="en-GB" altLang="en-US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FBDE7F69-413E-AEC2-788C-1E18D2721CAC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273550" y="6021389"/>
            <a:ext cx="3762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1E2598E-A3D0-48F0-87AF-8026A0817D09}" type="datetime'''''''''''''''''''B''''''''''''''''''''''E''''''''''''''SS'">
              <a:rPr lang="en-GB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sz="1000" noProof="0"/>
          </a:p>
        </p:txBody>
      </p:sp>
      <p:sp useBgFill="1">
        <p:nvSpPr>
          <p:cNvPr id="273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248025" y="4935538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21421FF-EC6F-4872-AED2-4102B33A89A3}" type="datetime'''''''''''''1''''''''''''''4''''''''''.''''''''0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14.0</a:t>
            </a:fld>
            <a:endParaRPr lang="en-GB" noProof="0"/>
          </a:p>
        </p:txBody>
      </p:sp>
      <p:sp useBgFill="1">
        <p:nvSpPr>
          <p:cNvPr id="45" name="Text Placeholder 2">
            <a:extLst>
              <a:ext uri="{FF2B5EF4-FFF2-40B4-BE49-F238E27FC236}">
                <a16:creationId xmlns:a16="http://schemas.microsoft.com/office/drawing/2014/main" xmlns="" id="{F48D29DE-7844-0F49-6817-F647D1EA774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4306888" y="5632450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E16359F-E631-442C-AF8D-3C6F9DFE348F}" type="datetime'1''''''''''''''''''''''.''''7''''''''''''''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</a:t>
            </a:fld>
            <a:endParaRPr lang="en-GB" noProof="0"/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xmlns="" id="{5248810F-03F9-7F24-45AC-5A43CF716023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xmlns="" val="2734197759"/>
              </p:ext>
            </p:extLst>
          </p:nvPr>
        </p:nvGraphicFramePr>
        <p:xfrm>
          <a:off x="5046663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xmlns="" id="{CC16E5EB-D27C-C3CB-05C2-BEDD80BF8E9C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H="1">
            <a:off x="6851650" y="5834063"/>
            <a:ext cx="90488" cy="777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 Placeholder 2">
            <a:extLst>
              <a:ext uri="{FF2B5EF4-FFF2-40B4-BE49-F238E27FC236}">
                <a16:creationId xmlns:a16="http://schemas.microsoft.com/office/drawing/2014/main" xmlns="" id="{8CB9660F-AB9F-B631-71CE-9F79F7A9EA99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359401" y="5989639"/>
            <a:ext cx="55086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D909D64-0FB6-4B49-B6E5-04C2C216ED35}" type="datetime'''''S''''''''''''''''''olar'''''''''''''''''' ''P''''''''''V'">
              <a:rPr lang="en-GB" altLang="en-US" sz="1000" spc="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sz="1000" spc="0" noProof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0B05C1E0-749D-C379-2D6D-7F6CA808A342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464300" y="5989639"/>
            <a:ext cx="3556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89D20B6-A5DD-4CDC-B0AE-48F56379964B}" type="datetime'''''''''''''B''''''''''''''''''''ES''''S'''''''''">
              <a:rPr lang="en-GB" altLang="en-US" sz="1000" spc="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sz="1000" spc="0" noProof="0"/>
          </a:p>
        </p:txBody>
      </p:sp>
      <p:sp useBgFill="1">
        <p:nvSpPr>
          <p:cNvPr id="275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429250" y="4935538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ED97807-ACFA-4A7B-AF23-C0A6918D195D}" type="datetime'''''''1''4''''''''''''.''''''''0''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14.0</a:t>
            </a:fld>
            <a:endParaRPr lang="en-GB" noProof="0"/>
          </a:p>
        </p:txBody>
      </p:sp>
      <p:sp useBgFill="1">
        <p:nvSpPr>
          <p:cNvPr id="54" name="Text Placeholder 2">
            <a:extLst>
              <a:ext uri="{FF2B5EF4-FFF2-40B4-BE49-F238E27FC236}">
                <a16:creationId xmlns:a16="http://schemas.microsoft.com/office/drawing/2014/main" xmlns="" id="{47151384-D2BD-EFF8-9DF7-590FA5EC9C91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488113" y="5503863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0414043-6176-4270-89C1-4F5B318ED901}" type="datetime'''''''''''''''''''4''''.''''''''''''2''''''''''''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4.2</a:t>
            </a:fld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3AEAAF5-BEFC-DEFA-3253-4B7A147170E5}"/>
              </a:ext>
            </a:extLst>
          </p:cNvPr>
          <p:cNvSpPr txBox="1"/>
          <p:nvPr/>
        </p:nvSpPr>
        <p:spPr>
          <a:xfrm>
            <a:off x="9365824" y="2958718"/>
            <a:ext cx="2291499" cy="3593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 err="1">
                <a:solidFill>
                  <a:schemeClr val="bg2"/>
                </a:solidFill>
              </a:rPr>
              <a:t>Levelised</a:t>
            </a:r>
            <a:r>
              <a:rPr lang="en-GB" sz="1200" b="1">
                <a:solidFill>
                  <a:schemeClr val="bg2"/>
                </a:solidFill>
              </a:rPr>
              <a:t> Cost of Storage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AED5F7-B95B-11F0-AA86-414108E3EA6B}"/>
              </a:ext>
            </a:extLst>
          </p:cNvPr>
          <p:cNvSpPr txBox="1"/>
          <p:nvPr/>
        </p:nvSpPr>
        <p:spPr>
          <a:xfrm>
            <a:off x="1624282" y="1964486"/>
            <a:ext cx="3568700" cy="2461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/>
              <a:t>IMPACT ON BESS GROSS MARGINS</a:t>
            </a:r>
          </a:p>
        </p:txBody>
      </p:sp>
      <p:pic>
        <p:nvPicPr>
          <p:cNvPr id="5" name="Battery Power Electricity 01">
            <a:extLst>
              <a:ext uri="{FF2B5EF4-FFF2-40B4-BE49-F238E27FC236}">
                <a16:creationId xmlns:a16="http://schemas.microsoft.com/office/drawing/2014/main" xmlns="" id="{FE7F9CB9-A2BC-B5B1-9BE0-F38B48F4976F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784229" y="1756660"/>
            <a:ext cx="593998" cy="468000"/>
          </a:xfrm>
          <a:prstGeom prst="rect">
            <a:avLst/>
          </a:prstGeom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93AC709A-4651-7EDC-B3CA-0733C090A407}"/>
              </a:ext>
            </a:extLst>
          </p:cNvPr>
          <p:cNvCxnSpPr>
            <a:cxnSpLocks/>
          </p:cNvCxnSpPr>
          <p:nvPr/>
        </p:nvCxnSpPr>
        <p:spPr>
          <a:xfrm>
            <a:off x="1066800" y="3211898"/>
            <a:ext cx="10501643" cy="0"/>
          </a:xfrm>
          <a:prstGeom prst="line">
            <a:avLst/>
          </a:prstGeom>
          <a:ln w="9525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amond 13">
            <a:extLst>
              <a:ext uri="{FF2B5EF4-FFF2-40B4-BE49-F238E27FC236}">
                <a16:creationId xmlns:a16="http://schemas.microsoft.com/office/drawing/2014/main" xmlns="" id="{EF3105DA-FB26-8CB2-48AE-C18AECC0E211}"/>
              </a:ext>
            </a:extLst>
          </p:cNvPr>
          <p:cNvSpPr/>
          <p:nvPr/>
        </p:nvSpPr>
        <p:spPr>
          <a:xfrm>
            <a:off x="1697916" y="2962818"/>
            <a:ext cx="442913" cy="468000"/>
          </a:xfrm>
          <a:prstGeom prst="diamond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9" name="Diamond 38">
            <a:extLst>
              <a:ext uri="{FF2B5EF4-FFF2-40B4-BE49-F238E27FC236}">
                <a16:creationId xmlns:a16="http://schemas.microsoft.com/office/drawing/2014/main" xmlns="" id="{9C7A9C61-19EC-B287-EE7D-D485D14E304A}"/>
              </a:ext>
            </a:extLst>
          </p:cNvPr>
          <p:cNvSpPr/>
          <p:nvPr/>
        </p:nvSpPr>
        <p:spPr>
          <a:xfrm>
            <a:off x="1697916" y="3461078"/>
            <a:ext cx="442913" cy="468000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A27FF9F2-247C-43D3-DFE6-0722CA0B1ACD}"/>
              </a:ext>
            </a:extLst>
          </p:cNvPr>
          <p:cNvSpPr txBox="1"/>
          <p:nvPr/>
        </p:nvSpPr>
        <p:spPr>
          <a:xfrm>
            <a:off x="1125712" y="2962727"/>
            <a:ext cx="789517" cy="246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 i="1"/>
              <a:t>4-hour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684FEF20-6FB0-9780-69A5-E878B188F1C6}"/>
              </a:ext>
            </a:extLst>
          </p:cNvPr>
          <p:cNvSpPr txBox="1"/>
          <p:nvPr/>
        </p:nvSpPr>
        <p:spPr>
          <a:xfrm>
            <a:off x="1125712" y="3497425"/>
            <a:ext cx="789517" cy="246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 i="1"/>
              <a:t>2-hour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xmlns="" id="{0CBB7CE9-1A8D-2E3D-C960-BDCAB6D3765E}"/>
              </a:ext>
            </a:extLst>
          </p:cNvPr>
          <p:cNvSpPr/>
          <p:nvPr/>
        </p:nvSpPr>
        <p:spPr>
          <a:xfrm>
            <a:off x="3926634" y="2769202"/>
            <a:ext cx="442913" cy="468000"/>
          </a:xfrm>
          <a:prstGeom prst="diamond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xmlns="" id="{0C76DCC0-E5DD-FC24-22C1-FCCE93D6B811}"/>
              </a:ext>
            </a:extLst>
          </p:cNvPr>
          <p:cNvSpPr/>
          <p:nvPr/>
        </p:nvSpPr>
        <p:spPr>
          <a:xfrm>
            <a:off x="3926634" y="3245188"/>
            <a:ext cx="442913" cy="468000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5C5146-CC13-D502-8AAD-1F4B9113AF0B}"/>
              </a:ext>
            </a:extLst>
          </p:cNvPr>
          <p:cNvSpPr txBox="1"/>
          <p:nvPr/>
        </p:nvSpPr>
        <p:spPr>
          <a:xfrm>
            <a:off x="1188351" y="4165899"/>
            <a:ext cx="3482073" cy="3593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>
                <a:solidFill>
                  <a:schemeClr val="bg2"/>
                </a:solidFill>
              </a:rPr>
              <a:t>60% of </a:t>
            </a:r>
            <a:r>
              <a:rPr lang="en-GB" sz="1200" b="1" err="1">
                <a:solidFill>
                  <a:schemeClr val="bg2"/>
                </a:solidFill>
              </a:rPr>
              <a:t>Levelised</a:t>
            </a:r>
            <a:r>
              <a:rPr lang="en-GB" sz="1200" b="1">
                <a:solidFill>
                  <a:schemeClr val="bg2"/>
                </a:solidFill>
              </a:rPr>
              <a:t> Cost of Storage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9CD2A80-EA65-5B3F-3F2A-DD0D5111CD75}"/>
              </a:ext>
            </a:extLst>
          </p:cNvPr>
          <p:cNvCxnSpPr>
            <a:cxnSpLocks/>
          </p:cNvCxnSpPr>
          <p:nvPr/>
        </p:nvCxnSpPr>
        <p:spPr>
          <a:xfrm>
            <a:off x="1131722" y="4116673"/>
            <a:ext cx="10501643" cy="0"/>
          </a:xfrm>
          <a:prstGeom prst="line">
            <a:avLst/>
          </a:prstGeom>
          <a:ln w="9525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mond 15">
            <a:extLst>
              <a:ext uri="{FF2B5EF4-FFF2-40B4-BE49-F238E27FC236}">
                <a16:creationId xmlns:a16="http://schemas.microsoft.com/office/drawing/2014/main" xmlns="" id="{6DEDFD01-602D-2857-89B0-B24AAD66BE5F}"/>
              </a:ext>
            </a:extLst>
          </p:cNvPr>
          <p:cNvSpPr/>
          <p:nvPr/>
        </p:nvSpPr>
        <p:spPr>
          <a:xfrm>
            <a:off x="5982278" y="3237023"/>
            <a:ext cx="442913" cy="468000"/>
          </a:xfrm>
          <a:prstGeom prst="diamond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xmlns="" id="{8918FC37-9374-754F-A7E5-16BF5D342971}"/>
              </a:ext>
            </a:extLst>
          </p:cNvPr>
          <p:cNvSpPr/>
          <p:nvPr/>
        </p:nvSpPr>
        <p:spPr>
          <a:xfrm>
            <a:off x="5982278" y="4030364"/>
            <a:ext cx="442913" cy="468000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70" name="Chart 69">
            <a:extLst>
              <a:ext uri="{FF2B5EF4-FFF2-40B4-BE49-F238E27FC236}">
                <a16:creationId xmlns:a16="http://schemas.microsoft.com/office/drawing/2014/main" xmlns="" id="{E685682A-0A8D-AACC-B5EF-1BD0E9B76B7D}"/>
              </a:ext>
            </a:extLst>
          </p:cNvPr>
          <p:cNvGraphicFramePr/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xmlns="" val="2421419314"/>
              </p:ext>
            </p:extLst>
          </p:nvPr>
        </p:nvGraphicFramePr>
        <p:xfrm>
          <a:off x="684213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4854EC42-5410-A042-306F-5B6A3ECC7C30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 flipH="1">
            <a:off x="2489199" y="5834063"/>
            <a:ext cx="90488" cy="1063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 Placeholder 2">
            <a:extLst>
              <a:ext uri="{FF2B5EF4-FFF2-40B4-BE49-F238E27FC236}">
                <a16:creationId xmlns:a16="http://schemas.microsoft.com/office/drawing/2014/main" xmlns="" id="{2CF8DFC6-1041-7E59-677D-4219041D2E13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922338" y="6029325"/>
            <a:ext cx="6985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C3DB504-D12C-4E93-B6D1-4758EA6E5CA1}" type="datetime'''''''''''''''''''''''''''''''S''olar'''' ''''''''P''''V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noProof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xmlns="" id="{D13963AD-2080-6DE2-B584-BD824255A5F4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2125663" y="5805488"/>
            <a:ext cx="309563" cy="173038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E7F5B44-665F-4323-89E7-2E8FC28DA537}" type="datetime'''''''1''.''''''''''''''''''''''''''''''''''5'''''''''''">
              <a:rPr lang="en-US" altLang="en-US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xmlns="" id="{E6C00AF5-B2CC-8E30-FCF1-088B4E68E8C7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2058988" y="6029325"/>
            <a:ext cx="44291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8BEB489-C46E-441A-AC77-9F998548E2AE}" type="datetime'''''''''''''''''''''''''BE''''''''''''''''''''''''S''S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noProof="0"/>
          </a:p>
        </p:txBody>
      </p:sp>
      <p:sp useBgFill="1">
        <p:nvSpPr>
          <p:cNvPr id="61" name="Text Placeholder 2">
            <a:extLst>
              <a:ext uri="{FF2B5EF4-FFF2-40B4-BE49-F238E27FC236}">
                <a16:creationId xmlns:a16="http://schemas.microsoft.com/office/drawing/2014/main" xmlns="" id="{E0B6F70D-09AB-C12F-DB79-654FA95638C0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1066800" y="5051425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FD2EB47-E9CF-4E92-A537-0AD351E17EEF}" type="datetime'''''1''''''''2''''''''''''''''.''''''''''''0'''''''">
              <a:rPr lang="en-US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12.0</a:t>
            </a:fld>
            <a:endParaRPr lang="en-GB" noProof="0"/>
          </a:p>
        </p:txBody>
      </p:sp>
      <p:sp useBgFill="1">
        <p:nvSpPr>
          <p:cNvPr id="62" name="Text Placeholder 2">
            <a:extLst>
              <a:ext uri="{FF2B5EF4-FFF2-40B4-BE49-F238E27FC236}">
                <a16:creationId xmlns:a16="http://schemas.microsoft.com/office/drawing/2014/main" xmlns="" id="{0231AE61-CA52-53D4-DEBA-105A131472A5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2125663" y="5632450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AA38B93-FD50-41B2-A523-E854E73A7414}" type="datetime'''''''''''''''''''''1.''''''''''''7'''''''''''''''''''''''''''">
              <a:rPr lang="en-US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</a:t>
            </a:fld>
            <a:endParaRPr lang="en-GB" noProof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AB402A2B-ABE6-46B9-A572-04E8F15C0124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820738" y="4838700"/>
            <a:ext cx="187325" cy="139700"/>
          </a:xfrm>
          <a:prstGeom prst="rect">
            <a:avLst/>
          </a:prstGeom>
          <a:solidFill>
            <a:srgbClr val="E19F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7B3D1CF0-9316-26FA-2117-7D083C6CD37F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1765300" y="4838700"/>
            <a:ext cx="187325" cy="139700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A299539-DE07-198F-29FC-C4F4463EEC54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2346325" y="4838700"/>
            <a:ext cx="187325" cy="139700"/>
          </a:xfrm>
          <a:prstGeom prst="rect">
            <a:avLst/>
          </a:prstGeom>
          <a:solidFill>
            <a:srgbClr val="40507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xmlns="" id="{E26C3886-4BE7-0EA2-D74F-0F38F9D1FFDA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1058863" y="4840288"/>
            <a:ext cx="604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4E31C6A-CAAC-4FF3-A1A4-F46E48AB2CB0}" type="datetime'''S''''o''''''l''a''''''''''''''''''r'' ''''P''V''''''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US" sz="1050" noProof="0" dirty="0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xmlns="" id="{63B8C651-98C4-2AB4-1699-2A79B2CF80C8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003425" y="4840288"/>
            <a:ext cx="241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6FE683E-E6CE-48B8-8E61-93ACDE3DB901}" type="datetime'''''''''''''2''''''h''''''''''''''r''''''''''''''''''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2hr</a:t>
            </a:fld>
            <a:endParaRPr lang="en-US" sz="1050" noProof="0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xmlns="" id="{9CDFE40C-DA2D-AC1D-F51F-7C6676DE7F21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584450" y="4840288"/>
            <a:ext cx="241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D9003082-A2D7-47FC-8283-D240B700D899}" type="datetime'''''''''''''''''''''4''''''''''''''''''''hr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4hr</a:t>
            </a:fld>
            <a:endParaRPr lang="en-US" sz="1050" noProof="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5236CD2D-2096-3BB4-4178-4753C6FA878B}"/>
              </a:ext>
            </a:extLst>
          </p:cNvPr>
          <p:cNvSpPr txBox="1"/>
          <p:nvPr/>
        </p:nvSpPr>
        <p:spPr>
          <a:xfrm>
            <a:off x="774491" y="4559158"/>
            <a:ext cx="3166742" cy="2380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US" sz="1200" b="1" dirty="0"/>
              <a:t>INSTALLED CAPACITIES (GW)</a:t>
            </a:r>
          </a:p>
        </p:txBody>
      </p:sp>
    </p:spTree>
    <p:extLst>
      <p:ext uri="{BB962C8B-B14F-4D97-AF65-F5344CB8AC3E}">
        <p14:creationId xmlns:p14="http://schemas.microsoft.com/office/powerpoint/2010/main" xmlns="" val="714504573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9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9C33F3C8-7A71-4F47-BDF3-93D084C9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58740"/>
            <a:ext cx="10658475" cy="584775"/>
          </a:xfrm>
        </p:spPr>
        <p:txBody>
          <a:bodyPr vert="horz"/>
          <a:lstStyle/>
          <a:p>
            <a:r>
              <a:rPr lang="en-GB" dirty="0"/>
              <a:t>…And now the ‘chicken &amp; egg’ stops – Even with further solar PV additions there is still missing money for 2-hour BESS…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A81E4B22-96CE-4778-8941-7D38497DB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Sensitivity analysis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80399150-1B4B-4777-94E2-944FE4D50C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027B370-8664-4867-836F-71A187CAD2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noProof="0"/>
              <a:t>01/11/2024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51F7F5-DCB2-4B8A-83EF-4546BAE615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Copyright AFRY AB | RES &amp; Storage Forum, Athens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88D6F2-6AE0-48C1-9AE7-2FE7D03B69D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B1617BE-BA58-4B59-88D5-A8C7B239E913}" type="slidenum">
              <a:rPr lang="en-GB" noProof="0"/>
              <a:pPr/>
              <a:t>12</a:t>
            </a:fld>
            <a:endParaRPr lang="en-GB" noProof="0"/>
          </a:p>
        </p:txBody>
      </p:sp>
      <p:graphicFrame>
        <p:nvGraphicFramePr>
          <p:cNvPr id="75" name="Chart 74">
            <a:extLst>
              <a:ext uri="{FF2B5EF4-FFF2-40B4-BE49-F238E27FC236}">
                <a16:creationId xmlns:a16="http://schemas.microsoft.com/office/drawing/2014/main" xmlns="" id="{573B82F9-3CF4-DFBA-3C00-0E58AABF9F4E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2963079676"/>
              </p:ext>
            </p:extLst>
          </p:nvPr>
        </p:nvGraphicFramePr>
        <p:xfrm>
          <a:off x="2865438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B4A4B5AF-8140-A5B2-E05F-7BB5A9D5E42A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 flipH="1">
            <a:off x="4670425" y="5834063"/>
            <a:ext cx="90488" cy="1063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DBDAC8CE-400F-EF5C-C7E1-56B37635BAB1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157538" y="6021389"/>
            <a:ext cx="5905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2197985-6F94-4BA7-8591-8398F0B775FA}" type="datetime'''''''''''''''''S''o''l''''''''''''''''a''r'' P''''V'''''">
              <a:rPr lang="en-GB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sz="1000" noProof="0"/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4306888" y="5805488"/>
            <a:ext cx="309563" cy="173038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DFDD7EA-C1EE-435F-AADD-ECA1596FE6B7}" type="datetime'''''''''''1''''''''''''''.''''5'''''''''''''''''''''''">
              <a:rPr lang="en-GB" altLang="en-US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FBDE7F69-413E-AEC2-788C-1E18D2721CAC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273550" y="6021389"/>
            <a:ext cx="3762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1E2598E-A3D0-48F0-87AF-8026A0817D09}" type="datetime'''''''''''''''''''B''''''''''''''''''''''E''''''''''''''SS'">
              <a:rPr lang="en-GB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sz="1000" noProof="0"/>
          </a:p>
        </p:txBody>
      </p:sp>
      <p:sp useBgFill="1">
        <p:nvSpPr>
          <p:cNvPr id="273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248025" y="4935538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21421FF-EC6F-4872-AED2-4102B33A89A3}" type="datetime'''''''''''''1''''''''''''''4''''''''''.''''''''0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14.0</a:t>
            </a:fld>
            <a:endParaRPr lang="en-GB" noProof="0"/>
          </a:p>
        </p:txBody>
      </p:sp>
      <p:sp useBgFill="1">
        <p:nvSpPr>
          <p:cNvPr id="45" name="Text Placeholder 2">
            <a:extLst>
              <a:ext uri="{FF2B5EF4-FFF2-40B4-BE49-F238E27FC236}">
                <a16:creationId xmlns:a16="http://schemas.microsoft.com/office/drawing/2014/main" xmlns="" id="{F48D29DE-7844-0F49-6817-F647D1EA774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4306888" y="5632450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E16359F-E631-442C-AF8D-3C6F9DFE348F}" type="datetime'1''''''''''''''''''''''.''''7''''''''''''''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</a:t>
            </a:fld>
            <a:endParaRPr lang="en-GB" noProof="0"/>
          </a:p>
        </p:txBody>
      </p:sp>
      <p:graphicFrame>
        <p:nvGraphicFramePr>
          <p:cNvPr id="76" name="Chart 75">
            <a:extLst>
              <a:ext uri="{FF2B5EF4-FFF2-40B4-BE49-F238E27FC236}">
                <a16:creationId xmlns:a16="http://schemas.microsoft.com/office/drawing/2014/main" xmlns="" id="{3F392F10-9643-4D65-E7B1-1838CE7F288A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xmlns="" val="3045521643"/>
              </p:ext>
            </p:extLst>
          </p:nvPr>
        </p:nvGraphicFramePr>
        <p:xfrm>
          <a:off x="5046663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xmlns="" id="{CC16E5EB-D27C-C3CB-05C2-BEDD80BF8E9C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H="1">
            <a:off x="6851650" y="5834063"/>
            <a:ext cx="90488" cy="777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 Placeholder 2">
            <a:extLst>
              <a:ext uri="{FF2B5EF4-FFF2-40B4-BE49-F238E27FC236}">
                <a16:creationId xmlns:a16="http://schemas.microsoft.com/office/drawing/2014/main" xmlns="" id="{8CB9660F-AB9F-B631-71CE-9F79F7A9EA99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359401" y="5989639"/>
            <a:ext cx="55086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D909D64-0FB6-4B49-B6E5-04C2C216ED35}" type="datetime'''''S''''''''''''''''''olar'''''''''''''''''' ''P''''''''''V'">
              <a:rPr lang="en-GB" altLang="en-US" sz="1000" spc="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sz="1000" spc="0" noProof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0B05C1E0-749D-C379-2D6D-7F6CA808A342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464300" y="5989639"/>
            <a:ext cx="3556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89D20B6-A5DD-4CDC-B0AE-48F56379964B}" type="datetime'''''''''''''B''''''''''''''''''''ES''''S'''''''''">
              <a:rPr lang="en-GB" altLang="en-US" sz="1000" spc="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sz="1000" spc="0" noProof="0"/>
          </a:p>
        </p:txBody>
      </p:sp>
      <p:sp useBgFill="1">
        <p:nvSpPr>
          <p:cNvPr id="275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429250" y="4935538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ED97807-ACFA-4A7B-AF23-C0A6918D195D}" type="datetime'''''''1''4''''''''''''.''''''''0''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14.0</a:t>
            </a:fld>
            <a:endParaRPr lang="en-GB" noProof="0"/>
          </a:p>
        </p:txBody>
      </p:sp>
      <p:sp useBgFill="1">
        <p:nvSpPr>
          <p:cNvPr id="54" name="Text Placeholder 2">
            <a:extLst>
              <a:ext uri="{FF2B5EF4-FFF2-40B4-BE49-F238E27FC236}">
                <a16:creationId xmlns:a16="http://schemas.microsoft.com/office/drawing/2014/main" xmlns="" id="{47151384-D2BD-EFF8-9DF7-590FA5EC9C91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488113" y="5503863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0414043-6176-4270-89C1-4F5B318ED901}" type="datetime'''''''''''''''''''4''''.''''''''''''2''''''''''''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4.2</a:t>
            </a:fld>
            <a:endParaRPr lang="en-GB" noProof="0"/>
          </a:p>
        </p:txBody>
      </p:sp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xmlns="" id="{B52A7D8C-F565-80DF-41B2-F389C97692E0}"/>
              </a:ext>
            </a:extLst>
          </p:cNvPr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xmlns="" val="942325014"/>
              </p:ext>
            </p:extLst>
          </p:nvPr>
        </p:nvGraphicFramePr>
        <p:xfrm>
          <a:off x="7032625" y="4518025"/>
          <a:ext cx="25717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xmlns="" id="{E92F70BA-0E06-528B-4216-403111AE8089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H="1">
            <a:off x="9032875" y="5834063"/>
            <a:ext cx="90488" cy="777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 Placeholder 2">
            <a:extLst>
              <a:ext uri="{FF2B5EF4-FFF2-40B4-BE49-F238E27FC236}">
                <a16:creationId xmlns:a16="http://schemas.microsoft.com/office/drawing/2014/main" xmlns="" id="{3E56E20E-AEE9-8F48-6965-89BCA0D827BE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519988" y="5989639"/>
            <a:ext cx="5905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7C2237B-8FD7-44FB-9048-22C8FE9C7CCC}" type="datetime'''''''So''''l''''''''''''a''''''''r'' ''''P''''''''V'''">
              <a:rPr lang="en-GB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sz="1000" noProof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xmlns="" id="{C2DD9D96-F694-CAD1-1D6D-277B114780EA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636000" y="5989639"/>
            <a:ext cx="3762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40EFE49-14F0-4F67-A6DE-0E154816E48C}" type="datetime'BE''''''S''''''''''''''''''''''''''''''''''''''''''S'''''">
              <a:rPr lang="en-GB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sz="1000" noProof="0"/>
          </a:p>
        </p:txBody>
      </p:sp>
      <p:sp useBgFill="1">
        <p:nvSpPr>
          <p:cNvPr id="62" name="Text Placeholder 2">
            <a:extLst>
              <a:ext uri="{FF2B5EF4-FFF2-40B4-BE49-F238E27FC236}">
                <a16:creationId xmlns:a16="http://schemas.microsoft.com/office/drawing/2014/main" xmlns="" id="{ABF167F9-29BF-8212-31A0-E1D3AFFB3AF6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8669338" y="5503863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F066A56-F901-4AE9-93FC-2768065A13E1}" type="datetime'''''''''''''''''''''4''''''''.2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4.2</a:t>
            </a:fld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3AEAAF5-BEFC-DEFA-3253-4B7A147170E5}"/>
              </a:ext>
            </a:extLst>
          </p:cNvPr>
          <p:cNvSpPr txBox="1"/>
          <p:nvPr/>
        </p:nvSpPr>
        <p:spPr>
          <a:xfrm>
            <a:off x="9365824" y="2958718"/>
            <a:ext cx="2291499" cy="3593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 err="1">
                <a:solidFill>
                  <a:schemeClr val="bg2"/>
                </a:solidFill>
              </a:rPr>
              <a:t>Levelised</a:t>
            </a:r>
            <a:r>
              <a:rPr lang="en-GB" sz="1200" b="1">
                <a:solidFill>
                  <a:schemeClr val="bg2"/>
                </a:solidFill>
              </a:rPr>
              <a:t> Cost of Storage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AED5F7-B95B-11F0-AA86-414108E3EA6B}"/>
              </a:ext>
            </a:extLst>
          </p:cNvPr>
          <p:cNvSpPr txBox="1"/>
          <p:nvPr/>
        </p:nvSpPr>
        <p:spPr>
          <a:xfrm>
            <a:off x="1624282" y="1964486"/>
            <a:ext cx="3568700" cy="2461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/>
              <a:t>IMPACT ON BESS GROSS MARGINS</a:t>
            </a:r>
          </a:p>
        </p:txBody>
      </p:sp>
      <p:pic>
        <p:nvPicPr>
          <p:cNvPr id="5" name="Battery Power Electricity 01">
            <a:extLst>
              <a:ext uri="{FF2B5EF4-FFF2-40B4-BE49-F238E27FC236}">
                <a16:creationId xmlns:a16="http://schemas.microsoft.com/office/drawing/2014/main" xmlns="" id="{FE7F9CB9-A2BC-B5B1-9BE0-F38B48F4976F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tretch>
            <a:fillRect/>
          </a:stretch>
        </p:blipFill>
        <p:spPr>
          <a:xfrm>
            <a:off x="784229" y="1756660"/>
            <a:ext cx="593998" cy="468000"/>
          </a:xfrm>
          <a:prstGeom prst="rect">
            <a:avLst/>
          </a:prstGeom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93AC709A-4651-7EDC-B3CA-0733C090A407}"/>
              </a:ext>
            </a:extLst>
          </p:cNvPr>
          <p:cNvCxnSpPr>
            <a:cxnSpLocks/>
          </p:cNvCxnSpPr>
          <p:nvPr/>
        </p:nvCxnSpPr>
        <p:spPr>
          <a:xfrm>
            <a:off x="1066800" y="3211898"/>
            <a:ext cx="10501643" cy="0"/>
          </a:xfrm>
          <a:prstGeom prst="line">
            <a:avLst/>
          </a:prstGeom>
          <a:ln w="9525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amond 13">
            <a:extLst>
              <a:ext uri="{FF2B5EF4-FFF2-40B4-BE49-F238E27FC236}">
                <a16:creationId xmlns:a16="http://schemas.microsoft.com/office/drawing/2014/main" xmlns="" id="{EF3105DA-FB26-8CB2-48AE-C18AECC0E211}"/>
              </a:ext>
            </a:extLst>
          </p:cNvPr>
          <p:cNvSpPr/>
          <p:nvPr/>
        </p:nvSpPr>
        <p:spPr>
          <a:xfrm>
            <a:off x="1697916" y="2962818"/>
            <a:ext cx="442913" cy="468000"/>
          </a:xfrm>
          <a:prstGeom prst="diamond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9" name="Diamond 38">
            <a:extLst>
              <a:ext uri="{FF2B5EF4-FFF2-40B4-BE49-F238E27FC236}">
                <a16:creationId xmlns:a16="http://schemas.microsoft.com/office/drawing/2014/main" xmlns="" id="{9C7A9C61-19EC-B287-EE7D-D485D14E304A}"/>
              </a:ext>
            </a:extLst>
          </p:cNvPr>
          <p:cNvSpPr/>
          <p:nvPr/>
        </p:nvSpPr>
        <p:spPr>
          <a:xfrm>
            <a:off x="1697916" y="3461078"/>
            <a:ext cx="442913" cy="468000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A27FF9F2-247C-43D3-DFE6-0722CA0B1ACD}"/>
              </a:ext>
            </a:extLst>
          </p:cNvPr>
          <p:cNvSpPr txBox="1"/>
          <p:nvPr/>
        </p:nvSpPr>
        <p:spPr>
          <a:xfrm>
            <a:off x="1125712" y="2962727"/>
            <a:ext cx="789517" cy="246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 i="1"/>
              <a:t>4-hour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684FEF20-6FB0-9780-69A5-E878B188F1C6}"/>
              </a:ext>
            </a:extLst>
          </p:cNvPr>
          <p:cNvSpPr txBox="1"/>
          <p:nvPr/>
        </p:nvSpPr>
        <p:spPr>
          <a:xfrm>
            <a:off x="1125712" y="3497425"/>
            <a:ext cx="789517" cy="246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 i="1"/>
              <a:t>2-hour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xmlns="" id="{0CBB7CE9-1A8D-2E3D-C960-BDCAB6D3765E}"/>
              </a:ext>
            </a:extLst>
          </p:cNvPr>
          <p:cNvSpPr/>
          <p:nvPr/>
        </p:nvSpPr>
        <p:spPr>
          <a:xfrm>
            <a:off x="3926634" y="2769202"/>
            <a:ext cx="442913" cy="468000"/>
          </a:xfrm>
          <a:prstGeom prst="diamond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xmlns="" id="{0C76DCC0-E5DD-FC24-22C1-FCCE93D6B811}"/>
              </a:ext>
            </a:extLst>
          </p:cNvPr>
          <p:cNvSpPr/>
          <p:nvPr/>
        </p:nvSpPr>
        <p:spPr>
          <a:xfrm>
            <a:off x="3926634" y="3245188"/>
            <a:ext cx="442913" cy="468000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5C5146-CC13-D502-8AAD-1F4B9113AF0B}"/>
              </a:ext>
            </a:extLst>
          </p:cNvPr>
          <p:cNvSpPr txBox="1"/>
          <p:nvPr/>
        </p:nvSpPr>
        <p:spPr>
          <a:xfrm>
            <a:off x="1188351" y="4165899"/>
            <a:ext cx="3482073" cy="3593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>
                <a:solidFill>
                  <a:schemeClr val="bg2"/>
                </a:solidFill>
              </a:rPr>
              <a:t>60% of </a:t>
            </a:r>
            <a:r>
              <a:rPr lang="en-GB" sz="1200" b="1" err="1">
                <a:solidFill>
                  <a:schemeClr val="bg2"/>
                </a:solidFill>
              </a:rPr>
              <a:t>Levelised</a:t>
            </a:r>
            <a:r>
              <a:rPr lang="en-GB" sz="1200" b="1">
                <a:solidFill>
                  <a:schemeClr val="bg2"/>
                </a:solidFill>
              </a:rPr>
              <a:t> Cost of Storage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9CD2A80-EA65-5B3F-3F2A-DD0D5111CD75}"/>
              </a:ext>
            </a:extLst>
          </p:cNvPr>
          <p:cNvCxnSpPr>
            <a:cxnSpLocks/>
          </p:cNvCxnSpPr>
          <p:nvPr/>
        </p:nvCxnSpPr>
        <p:spPr>
          <a:xfrm>
            <a:off x="1131722" y="4116673"/>
            <a:ext cx="10501643" cy="0"/>
          </a:xfrm>
          <a:prstGeom prst="line">
            <a:avLst/>
          </a:prstGeom>
          <a:ln w="9525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mond 15">
            <a:extLst>
              <a:ext uri="{FF2B5EF4-FFF2-40B4-BE49-F238E27FC236}">
                <a16:creationId xmlns:a16="http://schemas.microsoft.com/office/drawing/2014/main" xmlns="" id="{6DEDFD01-602D-2857-89B0-B24AAD66BE5F}"/>
              </a:ext>
            </a:extLst>
          </p:cNvPr>
          <p:cNvSpPr/>
          <p:nvPr/>
        </p:nvSpPr>
        <p:spPr>
          <a:xfrm>
            <a:off x="5982278" y="3237023"/>
            <a:ext cx="442913" cy="468000"/>
          </a:xfrm>
          <a:prstGeom prst="diamond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xmlns="" id="{8918FC37-9374-754F-A7E5-16BF5D342971}"/>
              </a:ext>
            </a:extLst>
          </p:cNvPr>
          <p:cNvSpPr/>
          <p:nvPr/>
        </p:nvSpPr>
        <p:spPr>
          <a:xfrm>
            <a:off x="5982278" y="4030364"/>
            <a:ext cx="442913" cy="468000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xmlns="" id="{0FEAE472-FCDF-5728-C838-89AD185EEBC8}"/>
              </a:ext>
            </a:extLst>
          </p:cNvPr>
          <p:cNvSpPr/>
          <p:nvPr/>
        </p:nvSpPr>
        <p:spPr>
          <a:xfrm>
            <a:off x="8135335" y="3078830"/>
            <a:ext cx="442913" cy="468000"/>
          </a:xfrm>
          <a:prstGeom prst="diamond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xmlns="" id="{7401CD1C-0316-DEDD-40A1-3A943EB2670C}"/>
              </a:ext>
            </a:extLst>
          </p:cNvPr>
          <p:cNvSpPr/>
          <p:nvPr/>
        </p:nvSpPr>
        <p:spPr>
          <a:xfrm>
            <a:off x="8135335" y="3868717"/>
            <a:ext cx="442913" cy="468000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83" name="Chart 82">
            <a:extLst>
              <a:ext uri="{FF2B5EF4-FFF2-40B4-BE49-F238E27FC236}">
                <a16:creationId xmlns:a16="http://schemas.microsoft.com/office/drawing/2014/main" xmlns="" id="{A4180CC9-7BFE-9305-8248-7CCE3AF2A596}"/>
              </a:ext>
            </a:extLst>
          </p:cNvPr>
          <p:cNvGraphicFramePr/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xmlns="" val="386450614"/>
              </p:ext>
            </p:extLst>
          </p:nvPr>
        </p:nvGraphicFramePr>
        <p:xfrm>
          <a:off x="684213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7C414699-2D80-07A4-1AB9-D4D9C51CFC30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 flipH="1">
            <a:off x="2489199" y="5834063"/>
            <a:ext cx="90488" cy="1063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 Placeholder 2">
            <a:extLst>
              <a:ext uri="{FF2B5EF4-FFF2-40B4-BE49-F238E27FC236}">
                <a16:creationId xmlns:a16="http://schemas.microsoft.com/office/drawing/2014/main" xmlns="" id="{CFDDA114-4482-42BC-AA9D-BD49431501A9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922338" y="6029325"/>
            <a:ext cx="6985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CA226A4-5730-48F3-9665-E2AE4C207E8E}" type="datetime'Sol''''''''''''''a''''''r'''''' P''''''''''''''V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noProof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xmlns="" id="{11941A2F-93A0-EE76-0AEE-A62E3CCBC172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2125663" y="5805488"/>
            <a:ext cx="309563" cy="173038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F6151DA-94F1-466B-A4F4-7512813335B0}" type="datetime'''''''1''''''''''''''''''''''''''''.''''''''''''''''5'">
              <a:rPr lang="en-US" altLang="en-US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xmlns="" id="{AA215C19-18D9-E802-A6F9-5483D19A5DB6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058988" y="6029325"/>
            <a:ext cx="44291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45580EF-DB75-45DE-B6D7-F6A36823C42B}" type="datetime'''B''''E''''''''S''''''''''''''''''''''''S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noProof="0"/>
          </a:p>
        </p:txBody>
      </p:sp>
      <p:sp useBgFill="1">
        <p:nvSpPr>
          <p:cNvPr id="70" name="Text Placeholder 2">
            <a:extLst>
              <a:ext uri="{FF2B5EF4-FFF2-40B4-BE49-F238E27FC236}">
                <a16:creationId xmlns:a16="http://schemas.microsoft.com/office/drawing/2014/main" xmlns="" id="{87FD9CD8-7366-95CA-52BD-ECE6F6FD3844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066800" y="5051425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6BAE3D5-504C-40CB-A778-4AA2C1F34E0B}" type="datetime'''''''12''.0'''''''''''''''''''''''''''''''''''''''''''">
              <a:rPr lang="en-US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12.0</a:t>
            </a:fld>
            <a:endParaRPr lang="en-GB" noProof="0"/>
          </a:p>
        </p:txBody>
      </p:sp>
      <p:sp useBgFill="1">
        <p:nvSpPr>
          <p:cNvPr id="71" name="Text Placeholder 2">
            <a:extLst>
              <a:ext uri="{FF2B5EF4-FFF2-40B4-BE49-F238E27FC236}">
                <a16:creationId xmlns:a16="http://schemas.microsoft.com/office/drawing/2014/main" xmlns="" id="{BF8FEA47-5B16-1BDF-D2D5-119970B753FA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2125663" y="5632450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6B8E99B-E653-46D9-8E18-9679F05BAA0C}" type="datetime'''''''1''''''.''''''''''''''7'''''''''''''''''''''''">
              <a:rPr lang="en-US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</a:t>
            </a:fld>
            <a:endParaRPr lang="en-GB" noProof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BF24C0C4-CF44-0F4B-4DF5-A2209696D424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820738" y="4838700"/>
            <a:ext cx="187325" cy="139700"/>
          </a:xfrm>
          <a:prstGeom prst="rect">
            <a:avLst/>
          </a:prstGeom>
          <a:solidFill>
            <a:srgbClr val="E19F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1946CF17-1329-EB8D-01CD-66A8AF0A3191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1765300" y="4838700"/>
            <a:ext cx="187325" cy="139700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2A88D1CE-5D80-442B-7F5D-9A3763633CDB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2346325" y="4838700"/>
            <a:ext cx="187325" cy="139700"/>
          </a:xfrm>
          <a:prstGeom prst="rect">
            <a:avLst/>
          </a:prstGeom>
          <a:solidFill>
            <a:srgbClr val="40507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xmlns="" id="{213868A5-3EAB-E128-B70C-EA3991C4AA70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1058863" y="4840288"/>
            <a:ext cx="604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0594248-7F8F-4F2C-8F11-9F9BEBF36F48}" type="datetime'''''''S''o''l''''ar'' ''''''''''''P''''V''''''''''''''''''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US" sz="1050" noProof="0" dirty="0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xmlns="" id="{AB8AAC03-F827-D625-E0D9-0D9FF53C8B75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2003425" y="4840288"/>
            <a:ext cx="241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AEDB9F9-F5F2-4A9D-8E4A-DFE16FD2D10F}" type="datetime'''''''''''''''''''''''2''''''''hr''''''''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2hr</a:t>
            </a:fld>
            <a:endParaRPr lang="en-US" sz="1050" noProof="0" dirty="0"/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xmlns="" id="{DF2D18BB-64A2-4EB5-2012-3738DD37021E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2584450" y="4840288"/>
            <a:ext cx="241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79D8B22-6444-492E-BFE3-41A71A758F75}" type="datetime'''4''''''''''''''''h''''''''''''''''''''r''''''''''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4hr</a:t>
            </a:fld>
            <a:endParaRPr lang="en-US" sz="1050" noProof="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9D74411-21D1-C279-1733-3FC819A401F5}"/>
              </a:ext>
            </a:extLst>
          </p:cNvPr>
          <p:cNvSpPr txBox="1"/>
          <p:nvPr/>
        </p:nvSpPr>
        <p:spPr>
          <a:xfrm>
            <a:off x="774491" y="4559158"/>
            <a:ext cx="3166742" cy="2380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US" sz="1200" b="1" dirty="0"/>
              <a:t>INSTALLED CAPACITIES (GW)</a:t>
            </a:r>
          </a:p>
        </p:txBody>
      </p:sp>
    </p:spTree>
    <p:extLst>
      <p:ext uri="{BB962C8B-B14F-4D97-AF65-F5344CB8AC3E}">
        <p14:creationId xmlns:p14="http://schemas.microsoft.com/office/powerpoint/2010/main" xmlns="" val="3131270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9C33F3C8-7A71-4F47-BDF3-93D084C9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58740"/>
            <a:ext cx="10658475" cy="584775"/>
          </a:xfrm>
        </p:spPr>
        <p:txBody>
          <a:bodyPr vert="horz"/>
          <a:lstStyle/>
          <a:p>
            <a:r>
              <a:rPr lang="en-GB" dirty="0"/>
              <a:t>…</a:t>
            </a:r>
            <a:r>
              <a:rPr lang="en-GB" sz="2000" dirty="0">
                <a:solidFill>
                  <a:srgbClr val="000000"/>
                </a:solidFill>
                <a:latin typeface="Verdana"/>
              </a:rPr>
              <a:t>There needs to be a balance between solar PV capture price protection (hence economic curtailments &amp; zero prices) and storage profitability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A81E4B22-96CE-4778-8941-7D38497DB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Sensitivity analysis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80399150-1B4B-4777-94E2-944FE4D50C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027B370-8664-4867-836F-71A187CAD2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noProof="0"/>
              <a:t>01/11/2024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51F7F5-DCB2-4B8A-83EF-4546BAE615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Copyright AFRY AB | RES &amp; Storage Forum, Athens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88D6F2-6AE0-48C1-9AE7-2FE7D03B69D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B1617BE-BA58-4B59-88D5-A8C7B239E913}" type="slidenum">
              <a:rPr lang="en-GB" noProof="0"/>
              <a:pPr/>
              <a:t>13</a:t>
            </a:fld>
            <a:endParaRPr lang="en-GB" noProof="0"/>
          </a:p>
        </p:txBody>
      </p:sp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xmlns="" id="{9F40CEDE-AB03-E7D3-F362-8C4415FA01EE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2895602454"/>
              </p:ext>
            </p:extLst>
          </p:nvPr>
        </p:nvGraphicFramePr>
        <p:xfrm>
          <a:off x="2865438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B4A4B5AF-8140-A5B2-E05F-7BB5A9D5E42A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 flipH="1">
            <a:off x="4670425" y="5834063"/>
            <a:ext cx="90488" cy="1063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DBDAC8CE-400F-EF5C-C7E1-56B37635BAB1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157538" y="6021389"/>
            <a:ext cx="5905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2197985-6F94-4BA7-8591-8398F0B775FA}" type="datetime'''''''''''''''''S''o''l''''''''''''''''a''r'' P''''V'''''">
              <a:rPr lang="en-GB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sz="1000" noProof="0"/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4306888" y="5805488"/>
            <a:ext cx="309563" cy="173038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DFDD7EA-C1EE-435F-AADD-ECA1596FE6B7}" type="datetime'''''''''''1''''''''''''''.''''5'''''''''''''''''''''''">
              <a:rPr lang="en-GB" altLang="en-US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FBDE7F69-413E-AEC2-788C-1E18D2721CAC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273550" y="6021389"/>
            <a:ext cx="3762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1E2598E-A3D0-48F0-87AF-8026A0817D09}" type="datetime'''''''''''''''''''B''''''''''''''''''''''E''''''''''''''SS'">
              <a:rPr lang="en-GB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sz="1000" noProof="0"/>
          </a:p>
        </p:txBody>
      </p:sp>
      <p:sp useBgFill="1">
        <p:nvSpPr>
          <p:cNvPr id="273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248025" y="4935538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21421FF-EC6F-4872-AED2-4102B33A89A3}" type="datetime'''''''''''''1''''''''''''''4''''''''''.''''''''0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14.0</a:t>
            </a:fld>
            <a:endParaRPr lang="en-GB" noProof="0"/>
          </a:p>
        </p:txBody>
      </p:sp>
      <p:sp useBgFill="1">
        <p:nvSpPr>
          <p:cNvPr id="45" name="Text Placeholder 2">
            <a:extLst>
              <a:ext uri="{FF2B5EF4-FFF2-40B4-BE49-F238E27FC236}">
                <a16:creationId xmlns:a16="http://schemas.microsoft.com/office/drawing/2014/main" xmlns="" id="{F48D29DE-7844-0F49-6817-F647D1EA774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4306888" y="5632450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E16359F-E631-442C-AF8D-3C6F9DFE348F}" type="datetime'1''''''''''''''''''''''.''''7''''''''''''''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</a:t>
            </a:fld>
            <a:endParaRPr lang="en-GB" noProof="0"/>
          </a:p>
        </p:txBody>
      </p:sp>
      <p:graphicFrame>
        <p:nvGraphicFramePr>
          <p:cNvPr id="88" name="Chart 87">
            <a:extLst>
              <a:ext uri="{FF2B5EF4-FFF2-40B4-BE49-F238E27FC236}">
                <a16:creationId xmlns:a16="http://schemas.microsoft.com/office/drawing/2014/main" xmlns="" id="{AEFAEC18-02C2-E9E1-7666-8A909D49971D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xmlns="" val="4035258101"/>
              </p:ext>
            </p:extLst>
          </p:nvPr>
        </p:nvGraphicFramePr>
        <p:xfrm>
          <a:off x="5046663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xmlns="" id="{CC16E5EB-D27C-C3CB-05C2-BEDD80BF8E9C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H="1">
            <a:off x="6851650" y="5834063"/>
            <a:ext cx="90488" cy="777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 Placeholder 2">
            <a:extLst>
              <a:ext uri="{FF2B5EF4-FFF2-40B4-BE49-F238E27FC236}">
                <a16:creationId xmlns:a16="http://schemas.microsoft.com/office/drawing/2014/main" xmlns="" id="{8CB9660F-AB9F-B631-71CE-9F79F7A9EA99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359401" y="5989639"/>
            <a:ext cx="55086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D909D64-0FB6-4B49-B6E5-04C2C216ED35}" type="datetime'''''S''''''''''''''''''olar'''''''''''''''''' ''P''''''''''V'">
              <a:rPr lang="en-GB" altLang="en-US" sz="1000" spc="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sz="1000" spc="0" noProof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0B05C1E0-749D-C379-2D6D-7F6CA808A342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464300" y="5989639"/>
            <a:ext cx="3556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89D20B6-A5DD-4CDC-B0AE-48F56379964B}" type="datetime'''''''''''''B''''''''''''''''''''ES''''S'''''''''">
              <a:rPr lang="en-GB" altLang="en-US" sz="1000" spc="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sz="1000" spc="0" noProof="0"/>
          </a:p>
        </p:txBody>
      </p:sp>
      <p:sp useBgFill="1">
        <p:nvSpPr>
          <p:cNvPr id="275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429250" y="4935538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ED97807-ACFA-4A7B-AF23-C0A6918D195D}" type="datetime'''''''1''4''''''''''''.''''''''0''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14.0</a:t>
            </a:fld>
            <a:endParaRPr lang="en-GB" noProof="0"/>
          </a:p>
        </p:txBody>
      </p:sp>
      <p:sp useBgFill="1">
        <p:nvSpPr>
          <p:cNvPr id="54" name="Text Placeholder 2">
            <a:extLst>
              <a:ext uri="{FF2B5EF4-FFF2-40B4-BE49-F238E27FC236}">
                <a16:creationId xmlns:a16="http://schemas.microsoft.com/office/drawing/2014/main" xmlns="" id="{47151384-D2BD-EFF8-9DF7-590FA5EC9C91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488113" y="5503863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0414043-6176-4270-89C1-4F5B318ED901}" type="datetime'''''''''''''''''''4''''.''''''''''''2''''''''''''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4.2</a:t>
            </a:fld>
            <a:endParaRPr lang="en-GB" noProof="0"/>
          </a:p>
        </p:txBody>
      </p:sp>
      <p:graphicFrame>
        <p:nvGraphicFramePr>
          <p:cNvPr id="89" name="Chart 88">
            <a:extLst>
              <a:ext uri="{FF2B5EF4-FFF2-40B4-BE49-F238E27FC236}">
                <a16:creationId xmlns:a16="http://schemas.microsoft.com/office/drawing/2014/main" xmlns="" id="{ABF1A857-F13E-D029-33B3-BA9CC9E44833}"/>
              </a:ext>
            </a:extLst>
          </p:cNvPr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xmlns="" val="813278260"/>
              </p:ext>
            </p:extLst>
          </p:nvPr>
        </p:nvGraphicFramePr>
        <p:xfrm>
          <a:off x="7032625" y="4518025"/>
          <a:ext cx="25717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xmlns="" id="{E92F70BA-0E06-528B-4216-403111AE8089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H="1">
            <a:off x="9032875" y="5834063"/>
            <a:ext cx="90488" cy="777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 Placeholder 2">
            <a:extLst>
              <a:ext uri="{FF2B5EF4-FFF2-40B4-BE49-F238E27FC236}">
                <a16:creationId xmlns:a16="http://schemas.microsoft.com/office/drawing/2014/main" xmlns="" id="{3E56E20E-AEE9-8F48-6965-89BCA0D827BE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519988" y="5989639"/>
            <a:ext cx="5905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7C2237B-8FD7-44FB-9048-22C8FE9C7CCC}" type="datetime'''''''So''''l''''''''''''a''''''''r'' ''''P''''''''V'''">
              <a:rPr lang="en-GB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sz="1000" noProof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xmlns="" id="{C2DD9D96-F694-CAD1-1D6D-277B114780EA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636000" y="5989639"/>
            <a:ext cx="3762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40EFE49-14F0-4F67-A6DE-0E154816E48C}" type="datetime'BE''''''S''''''''''''''''''''''''''''''''''''''''''S'''''">
              <a:rPr lang="en-GB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sz="1000" noProof="0"/>
          </a:p>
        </p:txBody>
      </p:sp>
      <p:sp useBgFill="1">
        <p:nvSpPr>
          <p:cNvPr id="62" name="Text Placeholder 2">
            <a:extLst>
              <a:ext uri="{FF2B5EF4-FFF2-40B4-BE49-F238E27FC236}">
                <a16:creationId xmlns:a16="http://schemas.microsoft.com/office/drawing/2014/main" xmlns="" id="{ABF167F9-29BF-8212-31A0-E1D3AFFB3AF6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8669338" y="5503863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F066A56-F901-4AE9-93FC-2768065A13E1}" type="datetime'''''''''''''''''''''4''''''''.2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4.2</a:t>
            </a:fld>
            <a:endParaRPr lang="en-GB" noProof="0"/>
          </a:p>
        </p:txBody>
      </p:sp>
      <p:graphicFrame>
        <p:nvGraphicFramePr>
          <p:cNvPr id="90" name="Chart 89">
            <a:extLst>
              <a:ext uri="{FF2B5EF4-FFF2-40B4-BE49-F238E27FC236}">
                <a16:creationId xmlns:a16="http://schemas.microsoft.com/office/drawing/2014/main" xmlns="" id="{6763D93E-5AD5-E02D-3C07-9D750BBD5621}"/>
              </a:ext>
            </a:extLst>
          </p:cNvPr>
          <p:cNvGraphicFramePr/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xmlns="" val="535497157"/>
              </p:ext>
            </p:extLst>
          </p:nvPr>
        </p:nvGraphicFramePr>
        <p:xfrm>
          <a:off x="9213850" y="4518025"/>
          <a:ext cx="25717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sp>
        <p:nvSpPr>
          <p:cNvPr id="68" name="Text Placeholder 2">
            <a:extLst>
              <a:ext uri="{FF2B5EF4-FFF2-40B4-BE49-F238E27FC236}">
                <a16:creationId xmlns:a16="http://schemas.microsoft.com/office/drawing/2014/main" xmlns="" id="{B6471F45-8F88-0295-9F8D-E423E7A1F862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9701213" y="6018214"/>
            <a:ext cx="5905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D250D4A-EED8-4DF0-A498-3CEB342C613B}" type="datetime'S''''''o''la''''''''''''''r P''''''V'''''''''">
              <a:rPr lang="en-GB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sz="1000" noProof="0"/>
          </a:p>
        </p:txBody>
      </p:sp>
      <p:sp>
        <p:nvSpPr>
          <p:cNvPr id="262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10850563" y="5802313"/>
            <a:ext cx="309563" cy="173038"/>
          </a:xfrm>
          <a:prstGeom prst="rect">
            <a:avLst/>
          </a:prstGeom>
          <a:solidFill>
            <a:srgbClr val="405070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1193D22-0FE1-4E09-89FA-B8182A01A039}" type="datetime'''''''''''2''''''''.''''''''''''0'''''">
              <a:rPr lang="en-GB" altLang="en-US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2.0</a:t>
            </a:fld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xmlns="" id="{D5F8882C-A70D-C720-D539-E660952FB419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0817225" y="6018214"/>
            <a:ext cx="3762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D30130C-CBA3-421D-BE47-ED952F3700F0}" type="datetime'''''B''''''''''''''''''''E''''''''''''S''''S'''''''''''">
              <a:rPr lang="en-GB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sz="1000" noProof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xmlns="" id="{AE622FD7-C349-0801-B5AF-5F80EFF17AD8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0850563" y="5359400"/>
            <a:ext cx="3095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10FB3E3-BB81-4DAC-BD46-289F2A791B1A}" type="datetime'6''''''''''.''''''''''7''''''''''''''''''''''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6.7</a:t>
            </a:fld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3AEAAF5-BEFC-DEFA-3253-4B7A147170E5}"/>
              </a:ext>
            </a:extLst>
          </p:cNvPr>
          <p:cNvSpPr txBox="1"/>
          <p:nvPr/>
        </p:nvSpPr>
        <p:spPr>
          <a:xfrm>
            <a:off x="9365824" y="2958718"/>
            <a:ext cx="2291499" cy="3593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 err="1">
                <a:solidFill>
                  <a:schemeClr val="bg2"/>
                </a:solidFill>
              </a:rPr>
              <a:t>Levelised</a:t>
            </a:r>
            <a:r>
              <a:rPr lang="en-GB" sz="1200" b="1">
                <a:solidFill>
                  <a:schemeClr val="bg2"/>
                </a:solidFill>
              </a:rPr>
              <a:t> Cost of Storage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AED5F7-B95B-11F0-AA86-414108E3EA6B}"/>
              </a:ext>
            </a:extLst>
          </p:cNvPr>
          <p:cNvSpPr txBox="1"/>
          <p:nvPr/>
        </p:nvSpPr>
        <p:spPr>
          <a:xfrm>
            <a:off x="1624282" y="1964486"/>
            <a:ext cx="3568700" cy="2461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/>
              <a:t>IMPACT ON BESS GROSS MARGINS</a:t>
            </a:r>
          </a:p>
        </p:txBody>
      </p:sp>
      <p:pic>
        <p:nvPicPr>
          <p:cNvPr id="5" name="Battery Power Electricity 01">
            <a:extLst>
              <a:ext uri="{FF2B5EF4-FFF2-40B4-BE49-F238E27FC236}">
                <a16:creationId xmlns:a16="http://schemas.microsoft.com/office/drawing/2014/main" xmlns="" id="{FE7F9CB9-A2BC-B5B1-9BE0-F38B48F4976F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tretch>
            <a:fillRect/>
          </a:stretch>
        </p:blipFill>
        <p:spPr>
          <a:xfrm>
            <a:off x="784229" y="1756660"/>
            <a:ext cx="593998" cy="468000"/>
          </a:xfrm>
          <a:prstGeom prst="rect">
            <a:avLst/>
          </a:prstGeom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93AC709A-4651-7EDC-B3CA-0733C090A407}"/>
              </a:ext>
            </a:extLst>
          </p:cNvPr>
          <p:cNvCxnSpPr>
            <a:cxnSpLocks/>
          </p:cNvCxnSpPr>
          <p:nvPr/>
        </p:nvCxnSpPr>
        <p:spPr>
          <a:xfrm>
            <a:off x="1066800" y="3211898"/>
            <a:ext cx="10501643" cy="0"/>
          </a:xfrm>
          <a:prstGeom prst="line">
            <a:avLst/>
          </a:prstGeom>
          <a:ln w="9525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amond 13">
            <a:extLst>
              <a:ext uri="{FF2B5EF4-FFF2-40B4-BE49-F238E27FC236}">
                <a16:creationId xmlns:a16="http://schemas.microsoft.com/office/drawing/2014/main" xmlns="" id="{EF3105DA-FB26-8CB2-48AE-C18AECC0E211}"/>
              </a:ext>
            </a:extLst>
          </p:cNvPr>
          <p:cNvSpPr/>
          <p:nvPr/>
        </p:nvSpPr>
        <p:spPr>
          <a:xfrm>
            <a:off x="1697916" y="2962818"/>
            <a:ext cx="442913" cy="468000"/>
          </a:xfrm>
          <a:prstGeom prst="diamond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9" name="Diamond 38">
            <a:extLst>
              <a:ext uri="{FF2B5EF4-FFF2-40B4-BE49-F238E27FC236}">
                <a16:creationId xmlns:a16="http://schemas.microsoft.com/office/drawing/2014/main" xmlns="" id="{9C7A9C61-19EC-B287-EE7D-D485D14E304A}"/>
              </a:ext>
            </a:extLst>
          </p:cNvPr>
          <p:cNvSpPr/>
          <p:nvPr/>
        </p:nvSpPr>
        <p:spPr>
          <a:xfrm>
            <a:off x="1697916" y="3461078"/>
            <a:ext cx="442913" cy="468000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A27FF9F2-247C-43D3-DFE6-0722CA0B1ACD}"/>
              </a:ext>
            </a:extLst>
          </p:cNvPr>
          <p:cNvSpPr txBox="1"/>
          <p:nvPr/>
        </p:nvSpPr>
        <p:spPr>
          <a:xfrm>
            <a:off x="1125712" y="2962727"/>
            <a:ext cx="789517" cy="246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 i="1"/>
              <a:t>4-hour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684FEF20-6FB0-9780-69A5-E878B188F1C6}"/>
              </a:ext>
            </a:extLst>
          </p:cNvPr>
          <p:cNvSpPr txBox="1"/>
          <p:nvPr/>
        </p:nvSpPr>
        <p:spPr>
          <a:xfrm>
            <a:off x="1125712" y="3497425"/>
            <a:ext cx="789517" cy="246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 i="1"/>
              <a:t>2-hour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xmlns="" id="{0CBB7CE9-1A8D-2E3D-C960-BDCAB6D3765E}"/>
              </a:ext>
            </a:extLst>
          </p:cNvPr>
          <p:cNvSpPr/>
          <p:nvPr/>
        </p:nvSpPr>
        <p:spPr>
          <a:xfrm>
            <a:off x="3926634" y="2769202"/>
            <a:ext cx="442913" cy="468000"/>
          </a:xfrm>
          <a:prstGeom prst="diamond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xmlns="" id="{0C76DCC0-E5DD-FC24-22C1-FCCE93D6B811}"/>
              </a:ext>
            </a:extLst>
          </p:cNvPr>
          <p:cNvSpPr/>
          <p:nvPr/>
        </p:nvSpPr>
        <p:spPr>
          <a:xfrm>
            <a:off x="3926634" y="3245188"/>
            <a:ext cx="442913" cy="468000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5C5146-CC13-D502-8AAD-1F4B9113AF0B}"/>
              </a:ext>
            </a:extLst>
          </p:cNvPr>
          <p:cNvSpPr txBox="1"/>
          <p:nvPr/>
        </p:nvSpPr>
        <p:spPr>
          <a:xfrm>
            <a:off x="1188351" y="4165899"/>
            <a:ext cx="3482073" cy="3593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>
                <a:solidFill>
                  <a:schemeClr val="bg2"/>
                </a:solidFill>
              </a:rPr>
              <a:t>60% of </a:t>
            </a:r>
            <a:r>
              <a:rPr lang="en-GB" sz="1200" b="1" err="1">
                <a:solidFill>
                  <a:schemeClr val="bg2"/>
                </a:solidFill>
              </a:rPr>
              <a:t>Levelised</a:t>
            </a:r>
            <a:r>
              <a:rPr lang="en-GB" sz="1200" b="1">
                <a:solidFill>
                  <a:schemeClr val="bg2"/>
                </a:solidFill>
              </a:rPr>
              <a:t> Cost of Storage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9CD2A80-EA65-5B3F-3F2A-DD0D5111CD75}"/>
              </a:ext>
            </a:extLst>
          </p:cNvPr>
          <p:cNvCxnSpPr>
            <a:cxnSpLocks/>
          </p:cNvCxnSpPr>
          <p:nvPr/>
        </p:nvCxnSpPr>
        <p:spPr>
          <a:xfrm>
            <a:off x="1131722" y="4116673"/>
            <a:ext cx="10501643" cy="0"/>
          </a:xfrm>
          <a:prstGeom prst="line">
            <a:avLst/>
          </a:prstGeom>
          <a:ln w="9525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mond 15">
            <a:extLst>
              <a:ext uri="{FF2B5EF4-FFF2-40B4-BE49-F238E27FC236}">
                <a16:creationId xmlns:a16="http://schemas.microsoft.com/office/drawing/2014/main" xmlns="" id="{6DEDFD01-602D-2857-89B0-B24AAD66BE5F}"/>
              </a:ext>
            </a:extLst>
          </p:cNvPr>
          <p:cNvSpPr/>
          <p:nvPr/>
        </p:nvSpPr>
        <p:spPr>
          <a:xfrm>
            <a:off x="5982278" y="3237023"/>
            <a:ext cx="442913" cy="468000"/>
          </a:xfrm>
          <a:prstGeom prst="diamond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xmlns="" id="{8918FC37-9374-754F-A7E5-16BF5D342971}"/>
              </a:ext>
            </a:extLst>
          </p:cNvPr>
          <p:cNvSpPr/>
          <p:nvPr/>
        </p:nvSpPr>
        <p:spPr>
          <a:xfrm>
            <a:off x="5982278" y="4030364"/>
            <a:ext cx="442913" cy="468000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xmlns="" id="{0FEAE472-FCDF-5728-C838-89AD185EEBC8}"/>
              </a:ext>
            </a:extLst>
          </p:cNvPr>
          <p:cNvSpPr/>
          <p:nvPr/>
        </p:nvSpPr>
        <p:spPr>
          <a:xfrm>
            <a:off x="8135335" y="3078830"/>
            <a:ext cx="442913" cy="468000"/>
          </a:xfrm>
          <a:prstGeom prst="diamond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xmlns="" id="{7401CD1C-0316-DEDD-40A1-3A943EB2670C}"/>
              </a:ext>
            </a:extLst>
          </p:cNvPr>
          <p:cNvSpPr/>
          <p:nvPr/>
        </p:nvSpPr>
        <p:spPr>
          <a:xfrm>
            <a:off x="8135335" y="3868717"/>
            <a:ext cx="442913" cy="468000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xmlns="" id="{DE3BE282-08AC-E91B-6666-6D81F090657A}"/>
              </a:ext>
            </a:extLst>
          </p:cNvPr>
          <p:cNvSpPr/>
          <p:nvPr/>
        </p:nvSpPr>
        <p:spPr>
          <a:xfrm>
            <a:off x="10407650" y="3435681"/>
            <a:ext cx="442913" cy="468000"/>
          </a:xfrm>
          <a:prstGeom prst="diamond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xmlns="" id="{32100688-A6AE-63F0-B34D-B5E971D2ACCA}"/>
              </a:ext>
            </a:extLst>
          </p:cNvPr>
          <p:cNvSpPr/>
          <p:nvPr/>
        </p:nvSpPr>
        <p:spPr>
          <a:xfrm>
            <a:off x="10407650" y="4207543"/>
            <a:ext cx="442913" cy="468000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A6F4F73-E1BD-F1F1-B5D5-9B53C829D175}"/>
              </a:ext>
            </a:extLst>
          </p:cNvPr>
          <p:cNvSpPr/>
          <p:nvPr/>
        </p:nvSpPr>
        <p:spPr>
          <a:xfrm>
            <a:off x="5727700" y="1795268"/>
            <a:ext cx="6057900" cy="9191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solidFill>
                  <a:schemeClr val="tx1"/>
                </a:solidFill>
              </a:rPr>
              <a:t>The big </a:t>
            </a:r>
            <a:r>
              <a:rPr lang="en-GB" sz="1200" b="1" dirty="0">
                <a:solidFill>
                  <a:schemeClr val="tx1"/>
                </a:solidFill>
              </a:rPr>
              <a:t>question mark </a:t>
            </a:r>
            <a:r>
              <a:rPr lang="en-GB" sz="1200" dirty="0">
                <a:solidFill>
                  <a:schemeClr val="tx1"/>
                </a:solidFill>
              </a:rPr>
              <a:t>remains – How will storage be delivered (regardless of deployment rate)? Is RES colocation an answer?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84" name="Chart 83">
            <a:extLst>
              <a:ext uri="{FF2B5EF4-FFF2-40B4-BE49-F238E27FC236}">
                <a16:creationId xmlns:a16="http://schemas.microsoft.com/office/drawing/2014/main" xmlns="" id="{D9693058-FDEF-A309-7202-6F54F41F8F06}"/>
              </a:ext>
            </a:extLst>
          </p:cNvPr>
          <p:cNvGraphicFramePr/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xmlns="" val="2602778644"/>
              </p:ext>
            </p:extLst>
          </p:nvPr>
        </p:nvGraphicFramePr>
        <p:xfrm>
          <a:off x="684213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6D784221-384D-DD6C-AAAA-25C023709D53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 flipH="1">
            <a:off x="2489199" y="5834063"/>
            <a:ext cx="90488" cy="1063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 Placeholder 2">
            <a:extLst>
              <a:ext uri="{FF2B5EF4-FFF2-40B4-BE49-F238E27FC236}">
                <a16:creationId xmlns:a16="http://schemas.microsoft.com/office/drawing/2014/main" xmlns="" id="{4089DB8B-F7B2-4AC9-6468-97627983B5BD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922338" y="6029325"/>
            <a:ext cx="6985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8FADA03-68EE-4B32-9A92-7042867A8C54}" type="datetime'''''''''S''''''''o''''''lar'''''''' ''''P''''V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noProof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xmlns="" id="{48372441-E65C-F920-3E97-6B7258569276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2125663" y="5805488"/>
            <a:ext cx="309563" cy="173038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694DD3F-A4C0-4103-A1F2-F23735CB4152}" type="datetime'''''''''1''''''''''''''.''''''''''''5'''''''''''''''''''''''''">
              <a:rPr lang="en-US" altLang="en-US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xmlns="" id="{8F8A9AE8-B4DF-E113-CECE-510D0CEBBBC5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2058988" y="6029325"/>
            <a:ext cx="44291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4031041-7DED-4A81-A893-168AA8F6D003}" type="datetime'''''''''''''B''E''S''''''S''''''''''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noProof="0"/>
          </a:p>
        </p:txBody>
      </p:sp>
      <p:sp useBgFill="1">
        <p:nvSpPr>
          <p:cNvPr id="75" name="Text Placeholder 2">
            <a:extLst>
              <a:ext uri="{FF2B5EF4-FFF2-40B4-BE49-F238E27FC236}">
                <a16:creationId xmlns:a16="http://schemas.microsoft.com/office/drawing/2014/main" xmlns="" id="{09F83E72-C62E-2930-8394-ECB42B9F1693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1066800" y="5051425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1AF8192-1E4B-4630-AF6B-80BBADE7BDFF}" type="datetime'''''''''''''1''''''''''''''''''''''''2''''.0'''''''''''''''">
              <a:rPr lang="en-US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12.0</a:t>
            </a:fld>
            <a:endParaRPr lang="en-GB" noProof="0"/>
          </a:p>
        </p:txBody>
      </p:sp>
      <p:sp useBgFill="1">
        <p:nvSpPr>
          <p:cNvPr id="76" name="Text Placeholder 2">
            <a:extLst>
              <a:ext uri="{FF2B5EF4-FFF2-40B4-BE49-F238E27FC236}">
                <a16:creationId xmlns:a16="http://schemas.microsoft.com/office/drawing/2014/main" xmlns="" id="{D7ACC802-C88B-9334-1BE4-5139A6143C57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2125663" y="5632450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7C1FE7E-C9AF-49DA-AD6A-CCF8E684AEDF}" type="datetime'''''''''''''''''''''''''''''''''''''''1''''.''7'''''''''">
              <a:rPr lang="en-US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</a:t>
            </a:fld>
            <a:endParaRPr lang="en-GB" noProof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FEF733FB-F27B-4F48-A71F-09223C0C5B4F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820738" y="4838700"/>
            <a:ext cx="187325" cy="139700"/>
          </a:xfrm>
          <a:prstGeom prst="rect">
            <a:avLst/>
          </a:prstGeom>
          <a:solidFill>
            <a:srgbClr val="E19F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8729A02-9C67-49B9-E6E9-006945E92D0F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1765300" y="4838700"/>
            <a:ext cx="187325" cy="139700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8DCAB212-5CE5-B161-D38F-B306592B35A1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2346325" y="4838700"/>
            <a:ext cx="187325" cy="139700"/>
          </a:xfrm>
          <a:prstGeom prst="rect">
            <a:avLst/>
          </a:prstGeom>
          <a:solidFill>
            <a:srgbClr val="40507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xmlns="" id="{3786BF44-7776-3986-23D1-6357A70D4B9C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1058863" y="4840288"/>
            <a:ext cx="604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13311EC-D300-4FB4-9B80-3F5BCF7698A4}" type="datetime'''''''''''''''S''''o''''l''''''''''ar'''''''''''' ''''P''V''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US" sz="1050" noProof="0" dirty="0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xmlns="" id="{FE33B7DE-03FD-DD2E-AB16-864A5458E88B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2003425" y="4840288"/>
            <a:ext cx="241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D5405D5-BCE6-4304-9EAD-977FACF4EC66}" type="datetime'''''2''''''''''''''''''''''''''''''''''''''''hr''''''''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2hr</a:t>
            </a:fld>
            <a:endParaRPr lang="en-US" sz="1050" noProof="0" dirty="0"/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xmlns="" id="{AD039D94-571C-9558-5934-C5CD0BBDAB49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2584450" y="4840288"/>
            <a:ext cx="241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A67A755-AB03-4753-8708-C24FD48F13E9}" type="datetime'''4''''''''''''''''''''''''''''''''''''''''hr''''''''''''''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4hr</a:t>
            </a:fld>
            <a:endParaRPr lang="en-US" sz="1050" noProof="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FD282F9B-8213-845A-40A5-43C1001648F9}"/>
              </a:ext>
            </a:extLst>
          </p:cNvPr>
          <p:cNvSpPr txBox="1"/>
          <p:nvPr/>
        </p:nvSpPr>
        <p:spPr>
          <a:xfrm>
            <a:off x="774491" y="4559158"/>
            <a:ext cx="3166742" cy="2380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US" sz="1200" b="1" dirty="0"/>
              <a:t>INSTALLED CAPACITIES (GW)</a:t>
            </a:r>
          </a:p>
        </p:txBody>
      </p:sp>
    </p:spTree>
    <p:extLst>
      <p:ext uri="{BB962C8B-B14F-4D97-AF65-F5344CB8AC3E}">
        <p14:creationId xmlns:p14="http://schemas.microsoft.com/office/powerpoint/2010/main" xmlns="" val="2915264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1917ACAF-FFFA-C101-06D9-E9C693F83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9206477"/>
              </p:ext>
            </p:extLst>
          </p:nvPr>
        </p:nvGraphicFramePr>
        <p:xfrm>
          <a:off x="2046287" y="5696743"/>
          <a:ext cx="1334312" cy="4127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34312">
                  <a:extLst>
                    <a:ext uri="{9D8B030D-6E8A-4147-A177-3AD203B41FA5}">
                      <a16:colId xmlns:a16="http://schemas.microsoft.com/office/drawing/2014/main" xmlns="" val="1545133685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BESS to Solar        Capacity Ratio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2244837"/>
                  </a:ext>
                </a:extLst>
              </a:tr>
            </a:tbl>
          </a:graphicData>
        </a:graphic>
      </p:graphicFrame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5C59067D-81A2-4219-A7BB-C64EDB876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Optimising RES colocation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F02C218F-4B95-4EFB-934B-04BA7A70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80006"/>
            <a:ext cx="10658475" cy="584775"/>
          </a:xfrm>
        </p:spPr>
        <p:txBody>
          <a:bodyPr vert="horz"/>
          <a:lstStyle/>
          <a:p>
            <a:r>
              <a:rPr lang="en-GB" dirty="0"/>
              <a:t>What is the optimum BESS capacity I should install when collocating with </a:t>
            </a:r>
            <a:r>
              <a:rPr lang="en-GB"/>
              <a:t>solar</a:t>
            </a:r>
            <a:r>
              <a:rPr lang="en-GB" dirty="0"/>
              <a:t> PV?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7952B1CD-A361-434B-9F52-1D13CDC7E8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D2B621-413A-4357-B3AA-F8FFDAADAC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noProof="0"/>
              <a:t>01/11/2024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F93C159-8342-4056-A525-5FABE5CE8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Copyright AFRY AB | RES &amp; Storage Forum, Athens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B21EF8-149E-4C35-9EAF-2D1DE8AB3E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B1617BE-BA58-4B59-88D5-A8C7B239E913}" type="slidenum">
              <a:rPr lang="en-GB" noProof="0"/>
              <a:pPr/>
              <a:t>14</a:t>
            </a:fld>
            <a:endParaRPr lang="en-GB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4288EC-6CD1-92B0-8508-E02180C997F5}"/>
              </a:ext>
            </a:extLst>
          </p:cNvPr>
          <p:cNvSpPr txBox="1"/>
          <p:nvPr/>
        </p:nvSpPr>
        <p:spPr>
          <a:xfrm>
            <a:off x="1624282" y="1964486"/>
            <a:ext cx="5036868" cy="2461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/>
              <a:t>OPTIMUM RES &amp; BESS CONFIGURATION</a:t>
            </a:r>
          </a:p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/>
              <a:t>Solar PV &amp; 2-hour BESS</a:t>
            </a:r>
          </a:p>
        </p:txBody>
      </p:sp>
      <p:pic>
        <p:nvPicPr>
          <p:cNvPr id="10" name="Battery Power Electricity 01">
            <a:extLst>
              <a:ext uri="{FF2B5EF4-FFF2-40B4-BE49-F238E27FC236}">
                <a16:creationId xmlns:a16="http://schemas.microsoft.com/office/drawing/2014/main" xmlns="" id="{D2CB9DB5-6496-52D6-3F91-242117FFEE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>
            <a:off x="844437" y="2273638"/>
            <a:ext cx="488151" cy="384605"/>
          </a:xfrm>
          <a:prstGeom prst="rect">
            <a:avLst/>
          </a:prstGeom>
        </p:spPr>
      </p:pic>
      <p:pic>
        <p:nvPicPr>
          <p:cNvPr id="12" name="Solar Panel Sun PV 01">
            <a:extLst>
              <a:ext uri="{FF2B5EF4-FFF2-40B4-BE49-F238E27FC236}">
                <a16:creationId xmlns:a16="http://schemas.microsoft.com/office/drawing/2014/main" xmlns="" id="{85162593-2CAE-9D71-0621-B7C37B89625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766763" y="1795406"/>
            <a:ext cx="643500" cy="468000"/>
          </a:xfrm>
          <a:prstGeom prst="rect">
            <a:avLst/>
          </a:prstGeom>
        </p:spPr>
      </p:pic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xmlns="" id="{8AC6704C-F8A5-C074-E5C8-DCDA430E4E59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4092532013"/>
              </p:ext>
            </p:extLst>
          </p:nvPr>
        </p:nvGraphicFramePr>
        <p:xfrm>
          <a:off x="2441575" y="2957513"/>
          <a:ext cx="8585200" cy="282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sp>
        <p:nvSpPr>
          <p:cNvPr id="145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3324225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AE9BDD3-4E7A-44D5-A171-CC4DEFC610D8}" type="datetime'''''''''''''''''''''''''''''''''''''''0''''''''''''''.2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0.2</a:t>
            </a:fld>
            <a:endParaRPr lang="en-GB" b="1" spc="0" noProof="0"/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260850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6C8E282-327D-4D17-85C5-81136E785114}" type="datetime'0''''''''''''.''''''''4''''''''''''''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0.4</a:t>
            </a:fld>
            <a:endParaRPr lang="en-GB" b="1" spc="0" noProof="0"/>
          </a:p>
        </p:txBody>
      </p:sp>
      <p:sp>
        <p:nvSpPr>
          <p:cNvPr id="147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5195888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261791B-D85A-4010-9C1B-664050A87F99}" type="datetime'''''''''''''''''''''''''0''''''''''''''''''''.''''6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0.6</a:t>
            </a:fld>
            <a:endParaRPr lang="en-GB" b="1" spc="0" noProof="0"/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130925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9B06054-3CB5-49CC-9E02-2EFD689C5C83}" type="datetime'''''''''''''''''0''''''''''''''.8''''''''''''''''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0.8</a:t>
            </a:fld>
            <a:endParaRPr lang="en-GB" b="1" spc="0" noProof="0"/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7067550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1EA7EF5-9C35-4BAE-9DB6-52D7EAA3B587}" type="datetime'''''1''''''.''''''''''''''''''''''''''''''''''''0''''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1.0</a:t>
            </a:fld>
            <a:endParaRPr lang="en-GB" b="1" spc="0" noProof="0"/>
          </a:p>
        </p:txBody>
      </p:sp>
      <p:sp>
        <p:nvSpPr>
          <p:cNvPr id="150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8002588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8D7479F-DDA7-4E97-9E13-4B69F425283E}" type="datetime'''''''1''''''''''''''''''.2''''''''''''''''''''''''''''''''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1.2</a:t>
            </a:fld>
            <a:endParaRPr lang="en-GB" b="1" spc="0" noProof="0"/>
          </a:p>
        </p:txBody>
      </p:sp>
      <p:sp>
        <p:nvSpPr>
          <p:cNvPr id="151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8937625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D96F7BF-5BA3-468C-A100-737A41AF231A}" type="datetime'''''''''''''''1''''''''''''''.''''4''''''''''''''''''''''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1.4</a:t>
            </a:fld>
            <a:endParaRPr lang="en-GB" b="1" spc="0" noProof="0"/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9874250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DAEC4C4-DA58-4C5E-957E-E78A4A877ED2}" type="datetime'''''1''.''''''''''''''''''''''''''''''''''''''''''6''''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1.6</a:t>
            </a:fld>
            <a:endParaRPr lang="en-GB" b="1" spc="0" noProof="0"/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0809288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C732DE9-824E-47B3-9EA8-92A7A1AF0DDD}" type="datetime'''1.''''''''''''''''''''''''''''''''''''''8''''''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1.8</a:t>
            </a:fld>
            <a:endParaRPr lang="en-GB" b="1" spc="0" noProof="0"/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2168525" y="5251450"/>
            <a:ext cx="227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4B90289-DE16-4F1C-82BF-E1755782B4B6}" type="datetime'''6''''''%'''''''''''''''''''''''''">
              <a:rPr lang="en-GB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endParaRPr lang="en-GB" sz="1000" noProof="0"/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168525" y="4872038"/>
            <a:ext cx="227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2D5F8CB-8E29-43D4-92E7-EC7B610097EE}" type="datetime'''''''''''''''''''''7''''''''''''''''''''''''''''%'''''''">
              <a:rPr lang="en-GB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7%</a:t>
            </a:fld>
            <a:endParaRPr lang="en-GB" sz="1000" noProof="0"/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2168525" y="4491038"/>
            <a:ext cx="227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91454AA-516C-4347-92B4-701AE7D0BB7C}" type="datetime'''''''''''''''''''8''''%'''''''">
              <a:rPr lang="en-GB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8%</a:t>
            </a:fld>
            <a:endParaRPr lang="en-GB" sz="1000" noProof="0"/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2168525" y="4111625"/>
            <a:ext cx="227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6E081B2-74CD-4D29-9DD6-18F75BF99234}" type="datetime'''''9''''''''''''''''%'''''''''''''''">
              <a:rPr lang="en-GB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9%</a:t>
            </a:fld>
            <a:endParaRPr lang="en-GB" sz="1000" noProof="0"/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2081213" y="3730625"/>
            <a:ext cx="3143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9EA738E-39BC-41A6-919E-F86583AF6BD8}" type="datetime'''''''''''''''''''''''''''''''1''0''''''%'">
              <a:rPr lang="en-GB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10%</a:t>
            </a:fld>
            <a:endParaRPr lang="en-GB" sz="1000" noProof="0"/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2081213" y="3351213"/>
            <a:ext cx="3143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DC3CA24-D544-47A1-AEFA-75CD5A7E0292}" type="datetime'''''''''1''''''''''''1''''''''''''''''''''''%'''">
              <a:rPr lang="en-GB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11%</a:t>
            </a:fld>
            <a:endParaRPr lang="en-GB" sz="1000" noProof="0"/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2081213" y="2970214"/>
            <a:ext cx="3143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0963F18-E354-4560-B618-2467E7B1D8B9}" type="datetime'''''1''''''''''''''''''''''''''''''''''''''''2''''''''''%'''">
              <a:rPr lang="en-GB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12%</a:t>
            </a:fld>
            <a:endParaRPr lang="en-GB" sz="1000" noProof="0"/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081213" y="2674938"/>
            <a:ext cx="2274888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 spc="0" dirty="0">
                <a:effectLst/>
              </a:rPr>
              <a:t>Project IRR </a:t>
            </a:r>
            <a:r>
              <a:rPr lang="en-GB" altLang="en-US" b="1" spc="0" dirty="0"/>
              <a:t>(pre-tax, real)</a:t>
            </a:r>
            <a:endParaRPr lang="en-GB" b="1" spc="0" noProof="0" dirty="0"/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xmlns="" id="{0A130C90-9C44-A16D-60B9-8C277246CF0F}"/>
              </a:ext>
            </a:extLst>
          </p:cNvPr>
          <p:cNvCxnSpPr/>
          <p:nvPr>
            <p:custDataLst>
              <p:tags r:id="rId21"/>
            </p:custDataLst>
          </p:nvPr>
        </p:nvCxnSpPr>
        <p:spPr bwMode="gray">
          <a:xfrm>
            <a:off x="8997950" y="3133725"/>
            <a:ext cx="123825" cy="0"/>
          </a:xfrm>
          <a:prstGeom prst="line">
            <a:avLst/>
          </a:prstGeom>
          <a:ln w="19050" cap="rnd" cmpd="sng" algn="ctr">
            <a:solidFill>
              <a:srgbClr val="40507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xmlns="" id="{D1EFD041-133A-07F3-738D-3619F4389EB3}"/>
              </a:ext>
            </a:extLst>
          </p:cNvPr>
          <p:cNvCxnSpPr/>
          <p:nvPr>
            <p:custDataLst>
              <p:tags r:id="rId22"/>
            </p:custDataLst>
          </p:nvPr>
        </p:nvCxnSpPr>
        <p:spPr bwMode="gray">
          <a:xfrm>
            <a:off x="9699625" y="3133725"/>
            <a:ext cx="123825" cy="0"/>
          </a:xfrm>
          <a:prstGeom prst="line">
            <a:avLst/>
          </a:prstGeom>
          <a:ln w="19050" cap="rnd" cmpd="sng" algn="ctr">
            <a:solidFill>
              <a:srgbClr val="E19F3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6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9182100" y="3081338"/>
            <a:ext cx="406400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975DC5A-CBC0-4B7D-8072-1DEC24FECA5B}" type="datetime'''''''''''E''x''''''''p''or''''''t'''''''''">
              <a:rPr lang="en-GB" altLang="en-US" sz="800" b="1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Export</a:t>
            </a:fld>
            <a:endParaRPr lang="en-GB" sz="800" b="1" noProof="0"/>
          </a:p>
        </p:txBody>
      </p:sp>
      <p:sp>
        <p:nvSpPr>
          <p:cNvPr id="177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9883774" y="3081338"/>
            <a:ext cx="1011238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4D991F8-90C0-4450-BCCE-E45830325D9A}" type="datetime'I''''mp''ort'''' ''''&amp;'' ''''E''x''p''''''''o''r''t'''''''''">
              <a:rPr lang="en-GB" altLang="en-US" sz="800" b="1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Import &amp; Export</a:t>
            </a:fld>
            <a:endParaRPr lang="en-GB" sz="800" b="1" noProof="0"/>
          </a:p>
        </p:txBody>
      </p:sp>
    </p:spTree>
    <p:extLst>
      <p:ext uri="{BB962C8B-B14F-4D97-AF65-F5344CB8AC3E}">
        <p14:creationId xmlns:p14="http://schemas.microsoft.com/office/powerpoint/2010/main" xmlns="" val="2997410178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28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05AAF2E8-94DC-D8DD-AA6C-25E7CB0D9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7783632"/>
              </p:ext>
            </p:extLst>
          </p:nvPr>
        </p:nvGraphicFramePr>
        <p:xfrm>
          <a:off x="2046287" y="5696743"/>
          <a:ext cx="1334312" cy="4127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34312">
                  <a:extLst>
                    <a:ext uri="{9D8B030D-6E8A-4147-A177-3AD203B41FA5}">
                      <a16:colId xmlns:a16="http://schemas.microsoft.com/office/drawing/2014/main" xmlns="" val="1545133685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BESS to Solar        Capacity Ratio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2244837"/>
                  </a:ext>
                </a:extLst>
              </a:tr>
            </a:tbl>
          </a:graphicData>
        </a:graphic>
      </p:graphicFrame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5C59067D-81A2-4219-A7BB-C64EDB876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Optimising RES colocation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F02C218F-4B95-4EFB-934B-04BA7A70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58740"/>
            <a:ext cx="10658475" cy="584775"/>
          </a:xfrm>
        </p:spPr>
        <p:txBody>
          <a:bodyPr vert="horz"/>
          <a:lstStyle/>
          <a:p>
            <a:r>
              <a:rPr lang="en-GB"/>
              <a:t>…A 2-hour BESS with capacity between 40% - 60% of the solar PV plant is optimal…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7952B1CD-A361-434B-9F52-1D13CDC7E8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D2B621-413A-4357-B3AA-F8FFDAADAC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noProof="0"/>
              <a:t>01/11/2024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F93C159-8342-4056-A525-5FABE5CE8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Copyright AFRY AB | RES &amp; Storage Forum, Athens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B21EF8-149E-4C35-9EAF-2D1DE8AB3E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B1617BE-BA58-4B59-88D5-A8C7B239E913}" type="slidenum">
              <a:rPr lang="en-GB" noProof="0"/>
              <a:pPr/>
              <a:t>15</a:t>
            </a:fld>
            <a:endParaRPr lang="en-GB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4288EC-6CD1-92B0-8508-E02180C997F5}"/>
              </a:ext>
            </a:extLst>
          </p:cNvPr>
          <p:cNvSpPr txBox="1"/>
          <p:nvPr/>
        </p:nvSpPr>
        <p:spPr>
          <a:xfrm>
            <a:off x="1624282" y="1964486"/>
            <a:ext cx="5036868" cy="2461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/>
              <a:t>OPTIMUM RES &amp; BESS CONFIGURATION</a:t>
            </a:r>
          </a:p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/>
              <a:t>Solar PV &amp; 2-hour BESS</a:t>
            </a:r>
          </a:p>
        </p:txBody>
      </p:sp>
      <p:pic>
        <p:nvPicPr>
          <p:cNvPr id="10" name="Battery Power Electricity 01">
            <a:extLst>
              <a:ext uri="{FF2B5EF4-FFF2-40B4-BE49-F238E27FC236}">
                <a16:creationId xmlns:a16="http://schemas.microsoft.com/office/drawing/2014/main" xmlns="" id="{D2CB9DB5-6496-52D6-3F91-242117FFEE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844437" y="2273638"/>
            <a:ext cx="488151" cy="384605"/>
          </a:xfrm>
          <a:prstGeom prst="rect">
            <a:avLst/>
          </a:prstGeom>
        </p:spPr>
      </p:pic>
      <p:pic>
        <p:nvPicPr>
          <p:cNvPr id="12" name="Solar Panel Sun PV 01">
            <a:extLst>
              <a:ext uri="{FF2B5EF4-FFF2-40B4-BE49-F238E27FC236}">
                <a16:creationId xmlns:a16="http://schemas.microsoft.com/office/drawing/2014/main" xmlns="" id="{85162593-2CAE-9D71-0621-B7C37B89625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766763" y="1795406"/>
            <a:ext cx="643500" cy="468000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xmlns="" id="{BC09B2AF-9F2C-C230-E811-4C3C83FB6BB3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3842377311"/>
              </p:ext>
            </p:extLst>
          </p:nvPr>
        </p:nvGraphicFramePr>
        <p:xfrm>
          <a:off x="2441575" y="2957513"/>
          <a:ext cx="8585200" cy="282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sp>
        <p:nvSpPr>
          <p:cNvPr id="145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3324225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AE9BDD3-4E7A-44D5-A171-CC4DEFC610D8}" type="datetime'''''''''''''''''''''''''''''''''''''''0''''''''''''''.2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0.2</a:t>
            </a:fld>
            <a:endParaRPr lang="en-GB" b="1" spc="0" noProof="0"/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260850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6C8E282-327D-4D17-85C5-81136E785114}" type="datetime'0''''''''''''.''''''''4''''''''''''''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0.4</a:t>
            </a:fld>
            <a:endParaRPr lang="en-GB" b="1" spc="0" noProof="0"/>
          </a:p>
        </p:txBody>
      </p:sp>
      <p:sp>
        <p:nvSpPr>
          <p:cNvPr id="147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5195888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261791B-D85A-4010-9C1B-664050A87F99}" type="datetime'''''''''''''''''''''''''0''''''''''''''''''''.''''6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0.6</a:t>
            </a:fld>
            <a:endParaRPr lang="en-GB" b="1" spc="0" noProof="0"/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130925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9B06054-3CB5-49CC-9E02-2EFD689C5C83}" type="datetime'''''''''''''''''0''''''''''''''.8''''''''''''''''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0.8</a:t>
            </a:fld>
            <a:endParaRPr lang="en-GB" b="1" spc="0" noProof="0"/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7067550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1EA7EF5-9C35-4BAE-9DB6-52D7EAA3B587}" type="datetime'''''1''''''.''''''''''''''''''''''''''''''''''''0''''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1.0</a:t>
            </a:fld>
            <a:endParaRPr lang="en-GB" b="1" spc="0" noProof="0"/>
          </a:p>
        </p:txBody>
      </p:sp>
      <p:sp>
        <p:nvSpPr>
          <p:cNvPr id="150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8002588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8D7479F-DDA7-4E97-9E13-4B69F425283E}" type="datetime'''''''1''''''''''''''''''.2''''''''''''''''''''''''''''''''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1.2</a:t>
            </a:fld>
            <a:endParaRPr lang="en-GB" b="1" spc="0" noProof="0"/>
          </a:p>
        </p:txBody>
      </p:sp>
      <p:sp>
        <p:nvSpPr>
          <p:cNvPr id="151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8937625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D96F7BF-5BA3-468C-A100-737A41AF231A}" type="datetime'''''''''''''''1''''''''''''''.''''4''''''''''''''''''''''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1.4</a:t>
            </a:fld>
            <a:endParaRPr lang="en-GB" b="1" spc="0" noProof="0"/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9874250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DAEC4C4-DA58-4C5E-957E-E78A4A877ED2}" type="datetime'''''1''.''''''''''''''''''''''''''''''''''''''''''6''''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1.6</a:t>
            </a:fld>
            <a:endParaRPr lang="en-GB" b="1" spc="0" noProof="0"/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0809288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C732DE9-824E-47B3-9EA8-92A7A1AF0DDD}" type="datetime'''1.''''''''''''''''''''''''''''''''''''''8''''''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1.8</a:t>
            </a:fld>
            <a:endParaRPr lang="en-GB" b="1" spc="0" noProof="0"/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2168525" y="5251450"/>
            <a:ext cx="227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4B90289-DE16-4F1C-82BF-E1755782B4B6}" type="datetime'''6''''''%'''''''''''''''''''''''''">
              <a:rPr lang="en-GB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endParaRPr lang="en-GB" sz="1000" noProof="0"/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168525" y="4872038"/>
            <a:ext cx="227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2D5F8CB-8E29-43D4-92E7-EC7B610097EE}" type="datetime'''''''''''''''''''''7''''''''''''''''''''''''''''%'''''''">
              <a:rPr lang="en-GB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7%</a:t>
            </a:fld>
            <a:endParaRPr lang="en-GB" sz="1000" noProof="0"/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2168525" y="4491038"/>
            <a:ext cx="227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91454AA-516C-4347-92B4-701AE7D0BB7C}" type="datetime'''''''''''''''''''8''''%'''''''">
              <a:rPr lang="en-GB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8%</a:t>
            </a:fld>
            <a:endParaRPr lang="en-GB" sz="1000" noProof="0"/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2168525" y="4111625"/>
            <a:ext cx="227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6E081B2-74CD-4D29-9DD6-18F75BF99234}" type="datetime'''''9''''''''''''''''%'''''''''''''''">
              <a:rPr lang="en-GB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9%</a:t>
            </a:fld>
            <a:endParaRPr lang="en-GB" sz="1000" noProof="0"/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2081213" y="3730625"/>
            <a:ext cx="3143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9EA738E-39BC-41A6-919E-F86583AF6BD8}" type="datetime'''''''''''''''''''''''''''''''1''0''''''%'">
              <a:rPr lang="en-GB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10%</a:t>
            </a:fld>
            <a:endParaRPr lang="en-GB" sz="1000" noProof="0"/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2081213" y="3351213"/>
            <a:ext cx="3143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DC3CA24-D544-47A1-AEFA-75CD5A7E0292}" type="datetime'''''''''1''''''''''''1''''''''''''''''''''''%'''">
              <a:rPr lang="en-GB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11%</a:t>
            </a:fld>
            <a:endParaRPr lang="en-GB" sz="1000" noProof="0"/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2081213" y="2970214"/>
            <a:ext cx="3143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0963F18-E354-4560-B618-2467E7B1D8B9}" type="datetime'''''1''''''''''''''''''''''''''''''''''''''''2''''''''''%'''">
              <a:rPr lang="en-GB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12%</a:t>
            </a:fld>
            <a:endParaRPr lang="en-GB" sz="1000" noProof="0"/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081213" y="2674938"/>
            <a:ext cx="2274888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 spc="0" dirty="0">
                <a:effectLst/>
              </a:rPr>
              <a:t>Project IRR </a:t>
            </a:r>
            <a:r>
              <a:rPr lang="en-GB" altLang="en-US" b="1" spc="0" dirty="0"/>
              <a:t>(pre-tax, real)</a:t>
            </a:r>
            <a:endParaRPr lang="en-GB" b="1" spc="0" noProof="0" dirty="0"/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xmlns="" id="{0A130C90-9C44-A16D-60B9-8C277246CF0F}"/>
              </a:ext>
            </a:extLst>
          </p:cNvPr>
          <p:cNvCxnSpPr/>
          <p:nvPr>
            <p:custDataLst>
              <p:tags r:id="rId21"/>
            </p:custDataLst>
          </p:nvPr>
        </p:nvCxnSpPr>
        <p:spPr bwMode="gray">
          <a:xfrm>
            <a:off x="8997950" y="3133725"/>
            <a:ext cx="123825" cy="0"/>
          </a:xfrm>
          <a:prstGeom prst="line">
            <a:avLst/>
          </a:prstGeom>
          <a:ln w="19050" cap="rnd" cmpd="sng" algn="ctr">
            <a:solidFill>
              <a:srgbClr val="40507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xmlns="" id="{D1EFD041-133A-07F3-738D-3619F4389EB3}"/>
              </a:ext>
            </a:extLst>
          </p:cNvPr>
          <p:cNvCxnSpPr/>
          <p:nvPr>
            <p:custDataLst>
              <p:tags r:id="rId22"/>
            </p:custDataLst>
          </p:nvPr>
        </p:nvCxnSpPr>
        <p:spPr bwMode="gray">
          <a:xfrm>
            <a:off x="9669463" y="3133725"/>
            <a:ext cx="123825" cy="0"/>
          </a:xfrm>
          <a:prstGeom prst="line">
            <a:avLst/>
          </a:prstGeom>
          <a:ln w="19050" cap="rnd" cmpd="sng" algn="ctr">
            <a:solidFill>
              <a:srgbClr val="E19F3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6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9182100" y="3081338"/>
            <a:ext cx="376238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975DC5A-CBC0-4B7D-8072-1DEC24FECA5B}" type="datetime'''''''''''E''x''''''''p''or''''''t'''''''''">
              <a:rPr lang="en-GB" altLang="en-US" sz="800" b="1" spc="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Export</a:t>
            </a:fld>
            <a:endParaRPr lang="en-GB" sz="800" b="1" spc="0" noProof="0"/>
          </a:p>
        </p:txBody>
      </p:sp>
      <p:sp>
        <p:nvSpPr>
          <p:cNvPr id="177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9853612" y="3081338"/>
            <a:ext cx="935038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4D991F8-90C0-4450-BCCE-E45830325D9A}" type="datetime'I''''mp''ort'''' ''''&amp;'' ''''E''x''p''''''''o''r''t'''''''''">
              <a:rPr lang="en-GB" altLang="en-US" sz="800" b="1" spc="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Import &amp; Export</a:t>
            </a:fld>
            <a:endParaRPr lang="en-GB" sz="800" b="1" spc="0" noProof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B897DFB-D6AB-50E6-4216-743CC86E334D}"/>
              </a:ext>
            </a:extLst>
          </p:cNvPr>
          <p:cNvSpPr/>
          <p:nvPr/>
        </p:nvSpPr>
        <p:spPr>
          <a:xfrm>
            <a:off x="4376463" y="3065463"/>
            <a:ext cx="981426" cy="2575713"/>
          </a:xfrm>
          <a:prstGeom prst="rect">
            <a:avLst/>
          </a:prstGeom>
          <a:noFill/>
          <a:ln>
            <a:solidFill>
              <a:schemeClr val="tx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E6B517A4-CA30-8D82-C148-E9EB08901C97}"/>
              </a:ext>
            </a:extLst>
          </p:cNvPr>
          <p:cNvCxnSpPr>
            <a:cxnSpLocks/>
          </p:cNvCxnSpPr>
          <p:nvPr/>
        </p:nvCxnSpPr>
        <p:spPr>
          <a:xfrm>
            <a:off x="4392544" y="5121275"/>
            <a:ext cx="972000" cy="0"/>
          </a:xfrm>
          <a:prstGeom prst="straightConnector1">
            <a:avLst/>
          </a:prstGeom>
          <a:ln w="9525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C4125E8-8ABC-E2AA-433F-FFFD520B6D36}"/>
              </a:ext>
            </a:extLst>
          </p:cNvPr>
          <p:cNvSpPr txBox="1"/>
          <p:nvPr/>
        </p:nvSpPr>
        <p:spPr>
          <a:xfrm>
            <a:off x="4406910" y="4733925"/>
            <a:ext cx="901690" cy="3095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</a:pPr>
            <a:r>
              <a:rPr lang="en-GB" sz="800" b="1" i="1"/>
              <a:t>Optimum Configuration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184109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91165A23-4F6B-3F77-7F31-8DCBF350C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7783632"/>
              </p:ext>
            </p:extLst>
          </p:nvPr>
        </p:nvGraphicFramePr>
        <p:xfrm>
          <a:off x="2046287" y="5696743"/>
          <a:ext cx="1334312" cy="4127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34312">
                  <a:extLst>
                    <a:ext uri="{9D8B030D-6E8A-4147-A177-3AD203B41FA5}">
                      <a16:colId xmlns:a16="http://schemas.microsoft.com/office/drawing/2014/main" xmlns="" val="1545133685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BESS to Solar        Capacity Ratio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2244837"/>
                  </a:ext>
                </a:extLst>
              </a:tr>
            </a:tbl>
          </a:graphicData>
        </a:graphic>
      </p:graphicFrame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5C59067D-81A2-4219-A7BB-C64EDB876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Optimising RES colocation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F02C218F-4B95-4EFB-934B-04BA7A70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58740"/>
            <a:ext cx="10658475" cy="584775"/>
          </a:xfrm>
        </p:spPr>
        <p:txBody>
          <a:bodyPr vert="horz"/>
          <a:lstStyle/>
          <a:p>
            <a:r>
              <a:rPr lang="en-GB"/>
              <a:t>…Being able to import from the grid improves profitability and increases the overall value to the system…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7952B1CD-A361-434B-9F52-1D13CDC7E8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D2B621-413A-4357-B3AA-F8FFDAADAC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noProof="0"/>
              <a:t>01/11/2024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F93C159-8342-4056-A525-5FABE5CE8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Copyright AFRY AB | RES &amp; Storage Forum, Athens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B21EF8-149E-4C35-9EAF-2D1DE8AB3E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B1617BE-BA58-4B59-88D5-A8C7B239E913}" type="slidenum">
              <a:rPr lang="en-GB" noProof="0"/>
              <a:pPr/>
              <a:t>16</a:t>
            </a:fld>
            <a:endParaRPr lang="en-GB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4288EC-6CD1-92B0-8508-E02180C997F5}"/>
              </a:ext>
            </a:extLst>
          </p:cNvPr>
          <p:cNvSpPr txBox="1"/>
          <p:nvPr/>
        </p:nvSpPr>
        <p:spPr>
          <a:xfrm>
            <a:off x="1624282" y="1964486"/>
            <a:ext cx="5036868" cy="2461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/>
              <a:t>OPTIMUM RES &amp; BESS CONFIGURATION</a:t>
            </a:r>
          </a:p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/>
              <a:t>Solar PV &amp; 2-hour BESS</a:t>
            </a:r>
          </a:p>
        </p:txBody>
      </p:sp>
      <p:pic>
        <p:nvPicPr>
          <p:cNvPr id="10" name="Battery Power Electricity 01">
            <a:extLst>
              <a:ext uri="{FF2B5EF4-FFF2-40B4-BE49-F238E27FC236}">
                <a16:creationId xmlns:a16="http://schemas.microsoft.com/office/drawing/2014/main" xmlns="" id="{D2CB9DB5-6496-52D6-3F91-242117FFEE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844437" y="2273638"/>
            <a:ext cx="488151" cy="384605"/>
          </a:xfrm>
          <a:prstGeom prst="rect">
            <a:avLst/>
          </a:prstGeom>
        </p:spPr>
      </p:pic>
      <p:pic>
        <p:nvPicPr>
          <p:cNvPr id="12" name="Solar Panel Sun PV 01">
            <a:extLst>
              <a:ext uri="{FF2B5EF4-FFF2-40B4-BE49-F238E27FC236}">
                <a16:creationId xmlns:a16="http://schemas.microsoft.com/office/drawing/2014/main" xmlns="" id="{85162593-2CAE-9D71-0621-B7C37B89625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766763" y="1795406"/>
            <a:ext cx="643500" cy="468000"/>
          </a:xfrm>
          <a:prstGeom prst="rect">
            <a:avLst/>
          </a:prstGeom>
        </p:spPr>
      </p:pic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90030F0D-2CA1-7BC3-2CA6-D39E16E34775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4032020032"/>
              </p:ext>
            </p:extLst>
          </p:nvPr>
        </p:nvGraphicFramePr>
        <p:xfrm>
          <a:off x="2441575" y="2957513"/>
          <a:ext cx="8585200" cy="282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sp>
        <p:nvSpPr>
          <p:cNvPr id="145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3324225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AE9BDD3-4E7A-44D5-A171-CC4DEFC610D8}" type="datetime'''''''''''''''''''''''''''''''''''''''0''''''''''''''.2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0.2</a:t>
            </a:fld>
            <a:endParaRPr lang="en-GB" b="1" spc="0" noProof="0"/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260850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6C8E282-327D-4D17-85C5-81136E785114}" type="datetime'0''''''''''''.''''''''4''''''''''''''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0.4</a:t>
            </a:fld>
            <a:endParaRPr lang="en-GB" b="1" spc="0" noProof="0"/>
          </a:p>
        </p:txBody>
      </p:sp>
      <p:sp>
        <p:nvSpPr>
          <p:cNvPr id="147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5195888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261791B-D85A-4010-9C1B-664050A87F99}" type="datetime'''''''''''''''''''''''''0''''''''''''''''''''.''''6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0.6</a:t>
            </a:fld>
            <a:endParaRPr lang="en-GB" b="1" spc="0" noProof="0"/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130925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9B06054-3CB5-49CC-9E02-2EFD689C5C83}" type="datetime'''''''''''''''''0''''''''''''''.8''''''''''''''''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0.8</a:t>
            </a:fld>
            <a:endParaRPr lang="en-GB" b="1" spc="0" noProof="0"/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7067550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1EA7EF5-9C35-4BAE-9DB6-52D7EAA3B587}" type="datetime'''''1''''''.''''''''''''''''''''''''''''''''''''0''''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1.0</a:t>
            </a:fld>
            <a:endParaRPr lang="en-GB" b="1" spc="0" noProof="0"/>
          </a:p>
        </p:txBody>
      </p:sp>
      <p:sp>
        <p:nvSpPr>
          <p:cNvPr id="150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8002588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8D7479F-DDA7-4E97-9E13-4B69F425283E}" type="datetime'''''''1''''''''''''''''''.2''''''''''''''''''''''''''''''''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1.2</a:t>
            </a:fld>
            <a:endParaRPr lang="en-GB" b="1" spc="0" noProof="0"/>
          </a:p>
        </p:txBody>
      </p:sp>
      <p:sp>
        <p:nvSpPr>
          <p:cNvPr id="151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8937625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D96F7BF-5BA3-468C-A100-737A41AF231A}" type="datetime'''''''''''''''1''''''''''''''.''''4''''''''''''''''''''''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1.4</a:t>
            </a:fld>
            <a:endParaRPr lang="en-GB" b="1" spc="0" noProof="0"/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9874250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DAEC4C4-DA58-4C5E-957E-E78A4A877ED2}" type="datetime'''''1''.''''''''''''''''''''''''''''''''''''''''''6''''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1.6</a:t>
            </a:fld>
            <a:endParaRPr lang="en-GB" b="1" spc="0" noProof="0"/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0809288" y="5811838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C732DE9-824E-47B3-9EA8-92A7A1AF0DDD}" type="datetime'''1.''''''''''''''''''''''''''''''''''''''8'''''''">
              <a:rPr lang="en-GB" altLang="en-US" b="1" spc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1.8</a:t>
            </a:fld>
            <a:endParaRPr lang="en-GB" b="1" spc="0" noProof="0"/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2168525" y="5251450"/>
            <a:ext cx="227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4B90289-DE16-4F1C-82BF-E1755782B4B6}" type="datetime'''6''''''%'''''''''''''''''''''''''">
              <a:rPr lang="en-GB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endParaRPr lang="en-GB" sz="1000" noProof="0" dirty="0"/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168525" y="4872038"/>
            <a:ext cx="227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2D5F8CB-8E29-43D4-92E7-EC7B610097EE}" type="datetime'''''''''''''''''''''7''''''''''''''''''''''''''''%'''''''">
              <a:rPr lang="en-GB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7%</a:t>
            </a:fld>
            <a:endParaRPr lang="en-GB" sz="1000" noProof="0"/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2168525" y="4491038"/>
            <a:ext cx="227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91454AA-516C-4347-92B4-701AE7D0BB7C}" type="datetime'''''''''''''''''''8''''%'''''''">
              <a:rPr lang="en-GB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8%</a:t>
            </a:fld>
            <a:endParaRPr lang="en-GB" sz="1000" noProof="0"/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2168525" y="4111625"/>
            <a:ext cx="227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6E081B2-74CD-4D29-9DD6-18F75BF99234}" type="datetime'''''9''''''''''''''''%'''''''''''''''">
              <a:rPr lang="en-GB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9%</a:t>
            </a:fld>
            <a:endParaRPr lang="en-GB" sz="1000" noProof="0"/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2081213" y="3730625"/>
            <a:ext cx="3143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9EA738E-39BC-41A6-919E-F86583AF6BD8}" type="datetime'''''''''''''''''''''''''''''''1''0''''''%'">
              <a:rPr lang="en-GB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10%</a:t>
            </a:fld>
            <a:endParaRPr lang="en-GB" sz="1000" noProof="0"/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2081213" y="3351213"/>
            <a:ext cx="3143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DC3CA24-D544-47A1-AEFA-75CD5A7E0292}" type="datetime'''''''''1''''''''''''1''''''''''''''''''''''%'''">
              <a:rPr lang="en-GB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11%</a:t>
            </a:fld>
            <a:endParaRPr lang="en-GB" sz="1000" noProof="0"/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2081213" y="2970214"/>
            <a:ext cx="3143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0963F18-E354-4560-B618-2467E7B1D8B9}" type="datetime'''''1''''''''''''''''''''''''''''''''''''''''2''''''''''%'''">
              <a:rPr lang="en-GB" altLang="en-US" sz="10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12%</a:t>
            </a:fld>
            <a:endParaRPr lang="en-GB" sz="1000" noProof="0"/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081213" y="2674938"/>
            <a:ext cx="2274888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 spc="0" dirty="0">
                <a:effectLst/>
              </a:rPr>
              <a:t>Project IRR </a:t>
            </a:r>
            <a:r>
              <a:rPr lang="en-GB" altLang="en-US" b="1" spc="0" dirty="0"/>
              <a:t>(pre-tax, real)</a:t>
            </a:r>
            <a:endParaRPr lang="en-GB" b="1" spc="0" noProof="0" dirty="0"/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xmlns="" id="{0A130C90-9C44-A16D-60B9-8C277246CF0F}"/>
              </a:ext>
            </a:extLst>
          </p:cNvPr>
          <p:cNvCxnSpPr/>
          <p:nvPr>
            <p:custDataLst>
              <p:tags r:id="rId21"/>
            </p:custDataLst>
          </p:nvPr>
        </p:nvCxnSpPr>
        <p:spPr bwMode="gray">
          <a:xfrm>
            <a:off x="8997950" y="3133725"/>
            <a:ext cx="123825" cy="0"/>
          </a:xfrm>
          <a:prstGeom prst="line">
            <a:avLst/>
          </a:prstGeom>
          <a:ln w="19050" cap="rnd" cmpd="sng" algn="ctr">
            <a:solidFill>
              <a:srgbClr val="40507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xmlns="" id="{D1EFD041-133A-07F3-738D-3619F4389EB3}"/>
              </a:ext>
            </a:extLst>
          </p:cNvPr>
          <p:cNvCxnSpPr/>
          <p:nvPr>
            <p:custDataLst>
              <p:tags r:id="rId22"/>
            </p:custDataLst>
          </p:nvPr>
        </p:nvCxnSpPr>
        <p:spPr bwMode="gray">
          <a:xfrm>
            <a:off x="9669463" y="3133725"/>
            <a:ext cx="123825" cy="0"/>
          </a:xfrm>
          <a:prstGeom prst="line">
            <a:avLst/>
          </a:prstGeom>
          <a:ln w="19050" cap="rnd" cmpd="sng" algn="ctr">
            <a:solidFill>
              <a:srgbClr val="E19F3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6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9182100" y="3081338"/>
            <a:ext cx="376238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975DC5A-CBC0-4B7D-8072-1DEC24FECA5B}" type="datetime'''''''''''E''x''''''''p''or''''''t'''''''''">
              <a:rPr lang="en-GB" altLang="en-US" sz="800" b="1" spc="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Export</a:t>
            </a:fld>
            <a:endParaRPr lang="en-GB" sz="800" b="1" spc="0" noProof="0"/>
          </a:p>
        </p:txBody>
      </p:sp>
      <p:sp>
        <p:nvSpPr>
          <p:cNvPr id="177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9853612" y="3081338"/>
            <a:ext cx="935038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4D991F8-90C0-4450-BCCE-E45830325D9A}" type="datetime'I''''mp''ort'''' ''''&amp;'' ''''E''x''p''''''''o''r''t'''''''''">
              <a:rPr lang="en-GB" altLang="en-US" sz="800" b="1" spc="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Import &amp; Export</a:t>
            </a:fld>
            <a:endParaRPr lang="en-GB" sz="800" b="1" spc="0" noProof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B897DFB-D6AB-50E6-4216-743CC86E334D}"/>
              </a:ext>
            </a:extLst>
          </p:cNvPr>
          <p:cNvSpPr/>
          <p:nvPr/>
        </p:nvSpPr>
        <p:spPr>
          <a:xfrm>
            <a:off x="4376463" y="3065463"/>
            <a:ext cx="981426" cy="2575713"/>
          </a:xfrm>
          <a:prstGeom prst="rect">
            <a:avLst/>
          </a:prstGeom>
          <a:noFill/>
          <a:ln>
            <a:solidFill>
              <a:schemeClr val="tx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E6B517A4-CA30-8D82-C148-E9EB08901C97}"/>
              </a:ext>
            </a:extLst>
          </p:cNvPr>
          <p:cNvCxnSpPr>
            <a:cxnSpLocks/>
          </p:cNvCxnSpPr>
          <p:nvPr/>
        </p:nvCxnSpPr>
        <p:spPr>
          <a:xfrm>
            <a:off x="4392544" y="5121275"/>
            <a:ext cx="972000" cy="0"/>
          </a:xfrm>
          <a:prstGeom prst="straightConnector1">
            <a:avLst/>
          </a:prstGeom>
          <a:ln w="9525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C4125E8-8ABC-E2AA-433F-FFFD520B6D36}"/>
              </a:ext>
            </a:extLst>
          </p:cNvPr>
          <p:cNvSpPr txBox="1"/>
          <p:nvPr/>
        </p:nvSpPr>
        <p:spPr>
          <a:xfrm>
            <a:off x="4406910" y="4733925"/>
            <a:ext cx="901690" cy="3095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</a:pPr>
            <a:r>
              <a:rPr lang="en-GB" sz="800" b="1" i="1"/>
              <a:t>Optimum Configuration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31E5B1C7-6AA5-AC0A-7F12-B0FC8B77CD7A}"/>
              </a:ext>
            </a:extLst>
          </p:cNvPr>
          <p:cNvCxnSpPr>
            <a:cxnSpLocks/>
          </p:cNvCxnSpPr>
          <p:nvPr/>
        </p:nvCxnSpPr>
        <p:spPr>
          <a:xfrm rot="5400000">
            <a:off x="5008563" y="3776139"/>
            <a:ext cx="288000" cy="0"/>
          </a:xfrm>
          <a:prstGeom prst="straightConnector1">
            <a:avLst/>
          </a:prstGeom>
          <a:ln w="9525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446E8FD9-2B47-0D76-5CE9-4956C80080FE}"/>
              </a:ext>
            </a:extLst>
          </p:cNvPr>
          <p:cNvCxnSpPr>
            <a:cxnSpLocks/>
          </p:cNvCxnSpPr>
          <p:nvPr/>
        </p:nvCxnSpPr>
        <p:spPr>
          <a:xfrm rot="5400000">
            <a:off x="4760913" y="3666067"/>
            <a:ext cx="252000" cy="0"/>
          </a:xfrm>
          <a:prstGeom prst="straightConnector1">
            <a:avLst/>
          </a:prstGeom>
          <a:ln w="9525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4BE78DAA-01BF-4A16-DDFC-225B90498F8B}"/>
              </a:ext>
            </a:extLst>
          </p:cNvPr>
          <p:cNvCxnSpPr>
            <a:cxnSpLocks/>
          </p:cNvCxnSpPr>
          <p:nvPr/>
        </p:nvCxnSpPr>
        <p:spPr>
          <a:xfrm rot="5400000">
            <a:off x="4514850" y="3617909"/>
            <a:ext cx="216000" cy="0"/>
          </a:xfrm>
          <a:prstGeom prst="straightConnector1">
            <a:avLst/>
          </a:prstGeom>
          <a:ln w="9525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06EF520-ABF6-CCAA-36D1-A01FC40689A2}"/>
              </a:ext>
            </a:extLst>
          </p:cNvPr>
          <p:cNvSpPr txBox="1"/>
          <p:nvPr/>
        </p:nvSpPr>
        <p:spPr>
          <a:xfrm>
            <a:off x="4425068" y="3124200"/>
            <a:ext cx="883532" cy="3095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</a:pPr>
            <a:r>
              <a:rPr lang="en-GB" sz="800" b="1" i="1" dirty="0"/>
              <a:t>Higher Profitability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3C25B8D-DA75-EF57-550F-8EF469163420}"/>
              </a:ext>
            </a:extLst>
          </p:cNvPr>
          <p:cNvSpPr txBox="1"/>
          <p:nvPr/>
        </p:nvSpPr>
        <p:spPr>
          <a:xfrm>
            <a:off x="7530364" y="3486150"/>
            <a:ext cx="2951982" cy="3095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</a:pPr>
            <a:r>
              <a:rPr lang="en-GB" sz="800" b="1" i="1">
                <a:solidFill>
                  <a:schemeClr val="hlink"/>
                </a:solidFill>
              </a:rPr>
              <a:t>IRRs less affected from oversizing when there is ability to import from the grid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99C113E-CCC6-AA1A-7DB0-77A89E21976D}"/>
              </a:ext>
            </a:extLst>
          </p:cNvPr>
          <p:cNvSpPr txBox="1"/>
          <p:nvPr/>
        </p:nvSpPr>
        <p:spPr>
          <a:xfrm>
            <a:off x="6577781" y="5122863"/>
            <a:ext cx="2951982" cy="3095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</a:pPr>
            <a:r>
              <a:rPr lang="en-GB" sz="800" b="1" i="1" dirty="0">
                <a:solidFill>
                  <a:schemeClr val="hlink"/>
                </a:solidFill>
              </a:rPr>
              <a:t>Inability to import from the grid means less utilisation when oversizing</a:t>
            </a:r>
          </a:p>
        </p:txBody>
      </p:sp>
    </p:spTree>
    <p:extLst>
      <p:ext uri="{BB962C8B-B14F-4D97-AF65-F5344CB8AC3E}">
        <p14:creationId xmlns:p14="http://schemas.microsoft.com/office/powerpoint/2010/main" xmlns="" val="223240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614CE56D-C84E-434A-A560-28CE83B8F2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Key conclusions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B5725C75-7909-4EF7-A345-C9735E2E60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EF3FB73-4999-8E65-11F7-BDA79F6F598B}"/>
              </a:ext>
            </a:extLst>
          </p:cNvPr>
          <p:cNvGrpSpPr/>
          <p:nvPr/>
        </p:nvGrpSpPr>
        <p:grpSpPr>
          <a:xfrm>
            <a:off x="8955059" y="-93421"/>
            <a:ext cx="3265198" cy="6997700"/>
            <a:chOff x="238411" y="-139700"/>
            <a:chExt cx="3265198" cy="6997700"/>
          </a:xfrm>
        </p:grpSpPr>
        <p:pic>
          <p:nvPicPr>
            <p:cNvPr id="57" name="Picture 343">
              <a:extLst>
                <a:ext uri="{FF2B5EF4-FFF2-40B4-BE49-F238E27FC236}">
                  <a16:creationId xmlns:a16="http://schemas.microsoft.com/office/drawing/2014/main" xmlns="" id="{7C3828AF-A32D-EB7E-5A7D-6A8B60D36B5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/>
            <a:srcRect l="16356" t="-510" r="51785" b="441"/>
            <a:stretch/>
          </p:blipFill>
          <p:spPr>
            <a:xfrm>
              <a:off x="238411" y="-139700"/>
              <a:ext cx="3265198" cy="6997700"/>
            </a:xfrm>
            <a:prstGeom prst="rect">
              <a:avLst/>
            </a:prstGeom>
          </p:spPr>
        </p:pic>
        <p:pic>
          <p:nvPicPr>
            <p:cNvPr id="61" name="AFRY Making Future small black">
              <a:extLst>
                <a:ext uri="{FF2B5EF4-FFF2-40B4-BE49-F238E27FC236}">
                  <a16:creationId xmlns:a16="http://schemas.microsoft.com/office/drawing/2014/main" xmlns="" id="{70323B9C-F062-1E5A-8DDB-F7801D074250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1021083" y="990855"/>
              <a:ext cx="1643350" cy="425406"/>
            </a:xfrm>
            <a:prstGeom prst="rect">
              <a:avLst/>
            </a:prstGeom>
          </p:spPr>
        </p:pic>
        <p:pic>
          <p:nvPicPr>
            <p:cNvPr id="62" name="AFRY wordmark black">
              <a:extLst>
                <a:ext uri="{FF2B5EF4-FFF2-40B4-BE49-F238E27FC236}">
                  <a16:creationId xmlns:a16="http://schemas.microsoft.com/office/drawing/2014/main" xmlns="" id="{B84C33CE-03FD-4599-4EDB-E2F6DE2193BD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/>
            <a:srcRect l="18262" t="25994" r="18050" b="34481"/>
            <a:stretch/>
          </p:blipFill>
          <p:spPr>
            <a:xfrm>
              <a:off x="423114" y="287"/>
              <a:ext cx="2904067" cy="1062567"/>
            </a:xfrm>
            <a:prstGeom prst="rect">
              <a:avLst/>
            </a:prstGeom>
          </p:spPr>
        </p:pic>
      </p:grpSp>
      <p:sp>
        <p:nvSpPr>
          <p:cNvPr id="42" name="Date Placeholder 41">
            <a:extLst>
              <a:ext uri="{FF2B5EF4-FFF2-40B4-BE49-F238E27FC236}">
                <a16:creationId xmlns:a16="http://schemas.microsoft.com/office/drawing/2014/main" xmlns="" id="{8C1ADDDC-0BFA-6BF6-4117-6E506E2E66C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noProof="0"/>
              <a:t>01/11/2024</a:t>
            </a: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xmlns="" id="{8E8BF6DE-1B53-7123-BE19-4EA5D9550B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B1617BE-BA58-4B59-88D5-A8C7B239E913}" type="slidenum">
              <a:rPr lang="en-GB" noProof="0" smtClean="0"/>
              <a:pPr/>
              <a:t>17</a:t>
            </a:fld>
            <a:endParaRPr lang="en-GB" noProof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C493566-45C0-1301-400C-34FF0184857A}"/>
              </a:ext>
            </a:extLst>
          </p:cNvPr>
          <p:cNvGrpSpPr/>
          <p:nvPr/>
        </p:nvGrpSpPr>
        <p:grpSpPr>
          <a:xfrm>
            <a:off x="1144775" y="3860107"/>
            <a:ext cx="1080000" cy="1080000"/>
            <a:chOff x="1110431" y="4879609"/>
            <a:chExt cx="1080000" cy="1080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4E9ABF7A-E633-58BC-3348-8D3B6AF1D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0431" y="4879609"/>
              <a:ext cx="1080000" cy="1080000"/>
            </a:xfrm>
            <a:prstGeom prst="ellipse">
              <a:avLst/>
            </a:prstGeom>
            <a:solidFill>
              <a:schemeClr val="accent1"/>
            </a:solidFill>
            <a:ln w="9525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199">
                <a:latin typeface="Montserrat Light" pitchFamily="2" charset="77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828C0CF6-6C5D-8F81-7454-08C7D32FA495}"/>
                </a:ext>
              </a:extLst>
            </p:cNvPr>
            <p:cNvSpPr/>
            <p:nvPr/>
          </p:nvSpPr>
          <p:spPr>
            <a:xfrm>
              <a:off x="1112845" y="4886239"/>
              <a:ext cx="360000" cy="36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l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ct val="89000"/>
                </a:lnSpc>
              </a:pPr>
              <a:r>
                <a:rPr lang="en-GB" sz="1200" b="1">
                  <a:latin typeface="Verdana" panose="020B0604030504040204" pitchFamily="34" charset="0"/>
                </a:rPr>
                <a:t>01</a:t>
              </a:r>
            </a:p>
          </p:txBody>
        </p:sp>
      </p:grpSp>
      <p:pic>
        <p:nvPicPr>
          <p:cNvPr id="81" name="Bar Chart Arrow Trend Down 01">
            <a:extLst>
              <a:ext uri="{FF2B5EF4-FFF2-40B4-BE49-F238E27FC236}">
                <a16:creationId xmlns:a16="http://schemas.microsoft.com/office/drawing/2014/main" xmlns="" id="{40AEEBAF-02BC-FEFA-2D1C-7F7C410E8D9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465015" y="4184107"/>
            <a:ext cx="432000" cy="432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F2EFEAD-6079-164F-0C8D-B01F3C5C7B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Copyright AFRY AB | RES &amp; Storage Forum, Athens</a:t>
            </a:r>
          </a:p>
        </p:txBody>
      </p:sp>
      <p:sp>
        <p:nvSpPr>
          <p:cNvPr id="9" name="02 Standard text">
            <a:extLst>
              <a:ext uri="{FF2B5EF4-FFF2-40B4-BE49-F238E27FC236}">
                <a16:creationId xmlns:a16="http://schemas.microsoft.com/office/drawing/2014/main" xmlns="" id="{27BE1D77-EB83-1218-887D-B212FB88018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75214" y="4363574"/>
            <a:ext cx="3707827" cy="573765"/>
          </a:xfrm>
          <a:prstGeom prst="rect">
            <a:avLst/>
          </a:prstGeom>
          <a:noFill/>
        </p:spPr>
        <p:txBody>
          <a:bodyPr wrap="square" lIns="72000" tIns="0" rIns="0" bIns="0" rtlCol="0">
            <a:noAutofit/>
          </a:bodyPr>
          <a:lstStyle>
            <a:lvl1pPr marL="180000" indent="-180000" algn="l" defTabSz="914400" rtl="0" eaLnBrk="1" latinLnBrk="0" hangingPunct="1">
              <a:buFont typeface="Symbol" panose="05050102010706020507" pitchFamily="18" charset="2"/>
              <a:buChar char="-"/>
            </a:lvl1pPr>
            <a:lvl2pPr marL="360000" indent="-180000" algn="l" defTabSz="914400" rtl="0" eaLnBrk="1" latinLnBrk="0" hangingPunct="1">
              <a:buFont typeface="Symbol" panose="05050102010706020507" pitchFamily="18" charset="2"/>
              <a:buChar char="-"/>
            </a:lvl2pPr>
            <a:lvl3pPr marL="540000" indent="-180000" algn="l" defTabSz="914400" rtl="0" eaLnBrk="1" latinLnBrk="0" hangingPunct="1">
              <a:buFont typeface="Symbol" panose="05050102010706020507" pitchFamily="18" charset="2"/>
              <a:buChar char="-"/>
            </a:lvl3pPr>
            <a:lvl4pPr marL="720000" indent="-180000" algn="l" defTabSz="914400" rtl="0" eaLnBrk="1" latinLnBrk="0" hangingPunct="1">
              <a:buFont typeface="Symbol" panose="05050102010706020507" pitchFamily="18" charset="2"/>
              <a:buChar char="-"/>
            </a:lvl4pPr>
            <a:lvl5pPr marL="900000" indent="-180000" algn="l" defTabSz="914400" rtl="0" eaLnBrk="1" latinLnBrk="0" hangingPunct="1">
              <a:buFont typeface="Symbol" panose="05050102010706020507" pitchFamily="18" charset="2"/>
              <a:buChar char="-"/>
            </a:lvl5pPr>
            <a:lvl6pPr marL="1080000" indent="-180000" algn="l" defTabSz="914400" rtl="0" eaLnBrk="1" latinLnBrk="0" hangingPunct="1">
              <a:buFont typeface="Symbol" panose="05050102010706020507" pitchFamily="18" charset="2"/>
              <a:buChar char="-"/>
            </a:lvl6pPr>
            <a:lvl7pPr marL="1260000" indent="-180000" algn="l" defTabSz="914400" rtl="0" eaLnBrk="1" latinLnBrk="0" hangingPunct="1">
              <a:buFont typeface="Symbol" panose="05050102010706020507" pitchFamily="18" charset="2"/>
              <a:buChar char="-"/>
            </a:lvl7pPr>
            <a:lvl8pPr marL="1440000" indent="-180000" algn="l" defTabSz="914400" rtl="0" eaLnBrk="1" latinLnBrk="0" hangingPunct="1">
              <a:buFont typeface="Symbol" panose="05050102010706020507" pitchFamily="18" charset="2"/>
              <a:buChar char="-"/>
            </a:lvl8pPr>
            <a:lvl9pPr marL="1620000" indent="-180000" algn="l" defTabSz="914400" rtl="0" eaLnBrk="1" latinLnBrk="0" hangingPunct="1">
              <a:buFont typeface="Symbol" panose="05050102010706020507" pitchFamily="18" charset="2"/>
              <a:buChar char="-"/>
            </a:lvl9pPr>
          </a:lstStyle>
          <a:p>
            <a:pPr marL="0" indent="0">
              <a:lnSpc>
                <a:spcPct val="95000"/>
              </a:lnSpc>
              <a:spcBef>
                <a:spcPts val="600"/>
              </a:spcBef>
              <a:buNone/>
            </a:pPr>
            <a:r>
              <a:rPr lang="en-GB" sz="1200" b="1" dirty="0"/>
              <a:t>Solar PV cannibalisation is inevitable</a:t>
            </a:r>
          </a:p>
          <a:p>
            <a:pPr marL="0" indent="0">
              <a:lnSpc>
                <a:spcPct val="95000"/>
              </a:lnSpc>
              <a:spcBef>
                <a:spcPts val="600"/>
              </a:spcBef>
              <a:buNone/>
            </a:pPr>
            <a:r>
              <a:rPr lang="en-GB" sz="1100" dirty="0">
                <a:solidFill>
                  <a:schemeClr val="hlink"/>
                </a:solidFill>
              </a:rPr>
              <a:t>To fully offset cannibalisation means high missing money for storage</a:t>
            </a:r>
          </a:p>
          <a:p>
            <a:pPr marL="0" indent="0">
              <a:lnSpc>
                <a:spcPct val="95000"/>
              </a:lnSpc>
              <a:spcBef>
                <a:spcPts val="600"/>
              </a:spcBef>
              <a:buNone/>
            </a:pPr>
            <a:r>
              <a:rPr lang="en-GB" sz="1100" dirty="0">
                <a:solidFill>
                  <a:schemeClr val="hlink"/>
                </a:solidFill>
              </a:rPr>
              <a:t>Long-duration storage is more profitable on a solar dominated system</a:t>
            </a:r>
          </a:p>
          <a:p>
            <a:pPr marL="0" indent="0">
              <a:lnSpc>
                <a:spcPct val="95000"/>
              </a:lnSpc>
              <a:spcBef>
                <a:spcPts val="600"/>
              </a:spcBef>
              <a:buNone/>
            </a:pP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869137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18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614CE56D-C84E-434A-A560-28CE83B8F2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Key conclusions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B5725C75-7909-4EF7-A345-C9735E2E60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EF3FB73-4999-8E65-11F7-BDA79F6F598B}"/>
              </a:ext>
            </a:extLst>
          </p:cNvPr>
          <p:cNvGrpSpPr/>
          <p:nvPr/>
        </p:nvGrpSpPr>
        <p:grpSpPr>
          <a:xfrm>
            <a:off x="8955059" y="-93421"/>
            <a:ext cx="3265198" cy="6997700"/>
            <a:chOff x="238411" y="-139700"/>
            <a:chExt cx="3265198" cy="6997700"/>
          </a:xfrm>
        </p:grpSpPr>
        <p:pic>
          <p:nvPicPr>
            <p:cNvPr id="57" name="Picture 343">
              <a:extLst>
                <a:ext uri="{FF2B5EF4-FFF2-40B4-BE49-F238E27FC236}">
                  <a16:creationId xmlns:a16="http://schemas.microsoft.com/office/drawing/2014/main" xmlns="" id="{7C3828AF-A32D-EB7E-5A7D-6A8B60D36B5C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/>
            <a:srcRect l="16356" t="-510" r="51785" b="441"/>
            <a:stretch/>
          </p:blipFill>
          <p:spPr>
            <a:xfrm>
              <a:off x="238411" y="-139700"/>
              <a:ext cx="3265198" cy="6997700"/>
            </a:xfrm>
            <a:prstGeom prst="rect">
              <a:avLst/>
            </a:prstGeom>
          </p:spPr>
        </p:pic>
        <p:pic>
          <p:nvPicPr>
            <p:cNvPr id="61" name="AFRY Making Future small black">
              <a:extLst>
                <a:ext uri="{FF2B5EF4-FFF2-40B4-BE49-F238E27FC236}">
                  <a16:creationId xmlns:a16="http://schemas.microsoft.com/office/drawing/2014/main" xmlns="" id="{70323B9C-F062-1E5A-8DDB-F7801D074250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1021083" y="990855"/>
              <a:ext cx="1643350" cy="425406"/>
            </a:xfrm>
            <a:prstGeom prst="rect">
              <a:avLst/>
            </a:prstGeom>
          </p:spPr>
        </p:pic>
        <p:pic>
          <p:nvPicPr>
            <p:cNvPr id="62" name="AFRY wordmark black">
              <a:extLst>
                <a:ext uri="{FF2B5EF4-FFF2-40B4-BE49-F238E27FC236}">
                  <a16:creationId xmlns:a16="http://schemas.microsoft.com/office/drawing/2014/main" xmlns="" id="{B84C33CE-03FD-4599-4EDB-E2F6DE2193BD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/>
            <a:srcRect l="18262" t="25994" r="18050" b="34481"/>
            <a:stretch/>
          </p:blipFill>
          <p:spPr>
            <a:xfrm>
              <a:off x="423114" y="287"/>
              <a:ext cx="2904067" cy="1062567"/>
            </a:xfrm>
            <a:prstGeom prst="rect">
              <a:avLst/>
            </a:prstGeom>
          </p:spPr>
        </p:pic>
      </p:grpSp>
      <p:sp>
        <p:nvSpPr>
          <p:cNvPr id="42" name="Date Placeholder 41">
            <a:extLst>
              <a:ext uri="{FF2B5EF4-FFF2-40B4-BE49-F238E27FC236}">
                <a16:creationId xmlns:a16="http://schemas.microsoft.com/office/drawing/2014/main" xmlns="" id="{8C1ADDDC-0BFA-6BF6-4117-6E506E2E66C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noProof="0"/>
              <a:t>01/11/2024</a:t>
            </a: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xmlns="" id="{8E8BF6DE-1B53-7123-BE19-4EA5D9550B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B1617BE-BA58-4B59-88D5-A8C7B239E913}" type="slidenum">
              <a:rPr lang="en-GB" noProof="0" smtClean="0"/>
              <a:pPr/>
              <a:t>18</a:t>
            </a:fld>
            <a:endParaRPr lang="en-GB" noProof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C493566-45C0-1301-400C-34FF0184857A}"/>
              </a:ext>
            </a:extLst>
          </p:cNvPr>
          <p:cNvGrpSpPr/>
          <p:nvPr/>
        </p:nvGrpSpPr>
        <p:grpSpPr>
          <a:xfrm>
            <a:off x="1144775" y="2885937"/>
            <a:ext cx="7134758" cy="2054170"/>
            <a:chOff x="1110431" y="3905439"/>
            <a:chExt cx="7134758" cy="20541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DA87DF6-8082-14F6-8EFE-745630510A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88511" y="3905439"/>
              <a:ext cx="1080002" cy="1080000"/>
            </a:xfrm>
            <a:prstGeom prst="ellipse">
              <a:avLst/>
            </a:prstGeom>
            <a:solidFill>
              <a:schemeClr val="accent1"/>
            </a:solidFill>
            <a:ln w="9525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199">
                <a:latin typeface="Montserrat Light" pitchFamily="2" charset="77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4E9ABF7A-E633-58BC-3348-8D3B6AF1D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0431" y="4879609"/>
              <a:ext cx="1080000" cy="1080000"/>
            </a:xfrm>
            <a:prstGeom prst="ellipse">
              <a:avLst/>
            </a:prstGeom>
            <a:solidFill>
              <a:schemeClr val="accent1"/>
            </a:solidFill>
            <a:ln w="9525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199">
                <a:latin typeface="Montserrat Light" pitchFamily="2" charset="77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828C0CF6-6C5D-8F81-7454-08C7D32FA495}"/>
                </a:ext>
              </a:extLst>
            </p:cNvPr>
            <p:cNvSpPr/>
            <p:nvPr/>
          </p:nvSpPr>
          <p:spPr>
            <a:xfrm>
              <a:off x="1112845" y="4886239"/>
              <a:ext cx="360000" cy="36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l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ct val="89000"/>
                </a:lnSpc>
              </a:pPr>
              <a:r>
                <a:rPr lang="en-GB" sz="1200" b="1">
                  <a:latin typeface="Verdana" panose="020B0604030504040204" pitchFamily="34" charset="0"/>
                </a:rPr>
                <a:t>01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D72F31E1-A263-06FA-863F-890633AA1085}"/>
                </a:ext>
              </a:extLst>
            </p:cNvPr>
            <p:cNvSpPr/>
            <p:nvPr/>
          </p:nvSpPr>
          <p:spPr>
            <a:xfrm>
              <a:off x="2821523" y="3909530"/>
              <a:ext cx="360000" cy="360000"/>
            </a:xfrm>
            <a:prstGeom prst="ellipse">
              <a:avLst/>
            </a:prstGeom>
            <a:solidFill>
              <a:srgbClr val="86795F"/>
            </a:solidFill>
            <a:ln>
              <a:solidFill>
                <a:schemeClr val="l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ct val="89000"/>
                </a:lnSpc>
              </a:pPr>
              <a:r>
                <a:rPr lang="en-GB" sz="1200" b="1">
                  <a:latin typeface="Verdana" panose="020B0604030504040204" pitchFamily="34" charset="0"/>
                </a:rPr>
                <a:t>02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2C4991A8-6BAA-7E8C-C35A-75DD18F62B9A}"/>
                </a:ext>
              </a:extLst>
            </p:cNvPr>
            <p:cNvCxnSpPr/>
            <p:nvPr/>
          </p:nvCxnSpPr>
          <p:spPr>
            <a:xfrm flipV="1">
              <a:off x="2238742" y="4815186"/>
              <a:ext cx="495322" cy="256881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02 Standard text">
              <a:extLst>
                <a:ext uri="{FF2B5EF4-FFF2-40B4-BE49-F238E27FC236}">
                  <a16:creationId xmlns:a16="http://schemas.microsoft.com/office/drawing/2014/main" xmlns="" id="{36B17178-B121-2E17-5348-1DF147D70C73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3918951" y="4408903"/>
              <a:ext cx="4326238" cy="573765"/>
            </a:xfrm>
            <a:prstGeom prst="rect">
              <a:avLst/>
            </a:prstGeom>
            <a:noFill/>
          </p:spPr>
          <p:txBody>
            <a:bodyPr wrap="square" lIns="72000" tIns="0" rIns="0" bIns="0" rtlCol="0">
              <a:noAutofit/>
            </a:bodyPr>
            <a:lstStyle>
              <a:lvl1pPr marL="180000" indent="-180000" algn="l" defTabSz="914400" rtl="0" eaLnBrk="1" latinLnBrk="0" hangingPunct="1">
                <a:buFont typeface="Symbol" panose="05050102010706020507" pitchFamily="18" charset="2"/>
                <a:buChar char="-"/>
              </a:lvl1pPr>
              <a:lvl2pPr marL="360000" indent="-180000" algn="l" defTabSz="914400" rtl="0" eaLnBrk="1" latinLnBrk="0" hangingPunct="1">
                <a:buFont typeface="Symbol" panose="05050102010706020507" pitchFamily="18" charset="2"/>
                <a:buChar char="-"/>
              </a:lvl2pPr>
              <a:lvl3pPr marL="540000" indent="-180000" algn="l" defTabSz="914400" rtl="0" eaLnBrk="1" latinLnBrk="0" hangingPunct="1">
                <a:buFont typeface="Symbol" panose="05050102010706020507" pitchFamily="18" charset="2"/>
                <a:buChar char="-"/>
              </a:lvl3pPr>
              <a:lvl4pPr marL="720000" indent="-180000" algn="l" defTabSz="914400" rtl="0" eaLnBrk="1" latinLnBrk="0" hangingPunct="1">
                <a:buFont typeface="Symbol" panose="05050102010706020507" pitchFamily="18" charset="2"/>
                <a:buChar char="-"/>
              </a:lvl4pPr>
              <a:lvl5pPr marL="900000" indent="-180000" algn="l" defTabSz="914400" rtl="0" eaLnBrk="1" latinLnBrk="0" hangingPunct="1">
                <a:buFont typeface="Symbol" panose="05050102010706020507" pitchFamily="18" charset="2"/>
                <a:buChar char="-"/>
              </a:lvl5pPr>
              <a:lvl6pPr marL="1080000" indent="-180000" algn="l" defTabSz="914400" rtl="0" eaLnBrk="1" latinLnBrk="0" hangingPunct="1">
                <a:buFont typeface="Symbol" panose="05050102010706020507" pitchFamily="18" charset="2"/>
                <a:buChar char="-"/>
              </a:lvl6pPr>
              <a:lvl7pPr marL="1260000" indent="-180000" algn="l" defTabSz="914400" rtl="0" eaLnBrk="1" latinLnBrk="0" hangingPunct="1">
                <a:buFont typeface="Symbol" panose="05050102010706020507" pitchFamily="18" charset="2"/>
                <a:buChar char="-"/>
              </a:lvl7pPr>
              <a:lvl8pPr marL="1440000" indent="-180000" algn="l" defTabSz="914400" rtl="0" eaLnBrk="1" latinLnBrk="0" hangingPunct="1">
                <a:buFont typeface="Symbol" panose="05050102010706020507" pitchFamily="18" charset="2"/>
                <a:buChar char="-"/>
              </a:lvl8pPr>
              <a:lvl9pPr marL="1620000" indent="-180000" algn="l" defTabSz="914400" rtl="0" eaLnBrk="1" latinLnBrk="0" hangingPunct="1">
                <a:buFont typeface="Symbol" panose="05050102010706020507" pitchFamily="18" charset="2"/>
                <a:buChar char="-"/>
              </a:lvl9pPr>
            </a:lstStyle>
            <a:p>
              <a:pPr marL="0" indent="0">
                <a:lnSpc>
                  <a:spcPct val="95000"/>
                </a:lnSpc>
                <a:spcBef>
                  <a:spcPts val="600"/>
                </a:spcBef>
                <a:buNone/>
              </a:pPr>
              <a:r>
                <a:rPr lang="en-GB" sz="1200" b="1" dirty="0"/>
                <a:t>Colocation can be part of the solution</a:t>
              </a:r>
            </a:p>
            <a:p>
              <a:pPr marL="0" indent="0">
                <a:lnSpc>
                  <a:spcPct val="95000"/>
                </a:lnSpc>
                <a:spcBef>
                  <a:spcPts val="600"/>
                </a:spcBef>
                <a:buNone/>
              </a:pPr>
              <a:r>
                <a:rPr lang="en-GB" sz="1100" dirty="0">
                  <a:solidFill>
                    <a:schemeClr val="hlink"/>
                  </a:solidFill>
                </a:rPr>
                <a:t>Sizing optimisation is very important </a:t>
              </a:r>
            </a:p>
            <a:p>
              <a:pPr marL="0" indent="0">
                <a:lnSpc>
                  <a:spcPct val="95000"/>
                </a:lnSpc>
                <a:spcBef>
                  <a:spcPts val="600"/>
                </a:spcBef>
                <a:buNone/>
              </a:pPr>
              <a:r>
                <a:rPr lang="en-GB" sz="1100" dirty="0">
                  <a:solidFill>
                    <a:schemeClr val="hlink"/>
                  </a:solidFill>
                </a:rPr>
                <a:t>Ability to import from the grid results in the best balance</a:t>
              </a:r>
            </a:p>
          </p:txBody>
        </p:sp>
      </p:grpSp>
      <p:pic>
        <p:nvPicPr>
          <p:cNvPr id="76" name="Battery Power Electricity 01">
            <a:extLst>
              <a:ext uri="{FF2B5EF4-FFF2-40B4-BE49-F238E27FC236}">
                <a16:creationId xmlns:a16="http://schemas.microsoft.com/office/drawing/2014/main" xmlns="" id="{0651B063-8FAA-64AC-7FDD-04286846216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3010252" y="3447545"/>
            <a:ext cx="411230" cy="324000"/>
          </a:xfrm>
          <a:prstGeom prst="rect">
            <a:avLst/>
          </a:prstGeom>
        </p:spPr>
      </p:pic>
      <p:pic>
        <p:nvPicPr>
          <p:cNvPr id="77" name="Solar Panel Sun PV 01">
            <a:extLst>
              <a:ext uri="{FF2B5EF4-FFF2-40B4-BE49-F238E27FC236}">
                <a16:creationId xmlns:a16="http://schemas.microsoft.com/office/drawing/2014/main" xmlns="" id="{0B686355-E3EF-4443-158F-A05CF4DB1C8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357518" y="3184712"/>
            <a:ext cx="396000" cy="288000"/>
          </a:xfrm>
          <a:prstGeom prst="rect">
            <a:avLst/>
          </a:prstGeom>
        </p:spPr>
      </p:pic>
      <p:pic>
        <p:nvPicPr>
          <p:cNvPr id="81" name="Bar Chart Arrow Trend Down 01">
            <a:extLst>
              <a:ext uri="{FF2B5EF4-FFF2-40B4-BE49-F238E27FC236}">
                <a16:creationId xmlns:a16="http://schemas.microsoft.com/office/drawing/2014/main" xmlns="" id="{40AEEBAF-02BC-FEFA-2D1C-7F7C410E8D9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1465015" y="4184107"/>
            <a:ext cx="432000" cy="432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F2EFEAD-6079-164F-0C8D-B01F3C5C7B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Copyright AFRY AB | RES &amp; Storage Forum, Athens</a:t>
            </a:r>
          </a:p>
        </p:txBody>
      </p:sp>
      <p:sp>
        <p:nvSpPr>
          <p:cNvPr id="9" name="02 Standard text">
            <a:extLst>
              <a:ext uri="{FF2B5EF4-FFF2-40B4-BE49-F238E27FC236}">
                <a16:creationId xmlns:a16="http://schemas.microsoft.com/office/drawing/2014/main" xmlns="" id="{27BE1D77-EB83-1218-887D-B212FB88018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75214" y="4363574"/>
            <a:ext cx="3707827" cy="573765"/>
          </a:xfrm>
          <a:prstGeom prst="rect">
            <a:avLst/>
          </a:prstGeom>
          <a:noFill/>
        </p:spPr>
        <p:txBody>
          <a:bodyPr wrap="square" lIns="72000" tIns="0" rIns="0" bIns="0" rtlCol="0">
            <a:noAutofit/>
          </a:bodyPr>
          <a:lstStyle>
            <a:lvl1pPr marL="180000" indent="-180000" algn="l" defTabSz="914400" rtl="0" eaLnBrk="1" latinLnBrk="0" hangingPunct="1">
              <a:buFont typeface="Symbol" panose="05050102010706020507" pitchFamily="18" charset="2"/>
              <a:buChar char="-"/>
            </a:lvl1pPr>
            <a:lvl2pPr marL="360000" indent="-180000" algn="l" defTabSz="914400" rtl="0" eaLnBrk="1" latinLnBrk="0" hangingPunct="1">
              <a:buFont typeface="Symbol" panose="05050102010706020507" pitchFamily="18" charset="2"/>
              <a:buChar char="-"/>
            </a:lvl2pPr>
            <a:lvl3pPr marL="540000" indent="-180000" algn="l" defTabSz="914400" rtl="0" eaLnBrk="1" latinLnBrk="0" hangingPunct="1">
              <a:buFont typeface="Symbol" panose="05050102010706020507" pitchFamily="18" charset="2"/>
              <a:buChar char="-"/>
            </a:lvl3pPr>
            <a:lvl4pPr marL="720000" indent="-180000" algn="l" defTabSz="914400" rtl="0" eaLnBrk="1" latinLnBrk="0" hangingPunct="1">
              <a:buFont typeface="Symbol" panose="05050102010706020507" pitchFamily="18" charset="2"/>
              <a:buChar char="-"/>
            </a:lvl4pPr>
            <a:lvl5pPr marL="900000" indent="-180000" algn="l" defTabSz="914400" rtl="0" eaLnBrk="1" latinLnBrk="0" hangingPunct="1">
              <a:buFont typeface="Symbol" panose="05050102010706020507" pitchFamily="18" charset="2"/>
              <a:buChar char="-"/>
            </a:lvl5pPr>
            <a:lvl6pPr marL="1080000" indent="-180000" algn="l" defTabSz="914400" rtl="0" eaLnBrk="1" latinLnBrk="0" hangingPunct="1">
              <a:buFont typeface="Symbol" panose="05050102010706020507" pitchFamily="18" charset="2"/>
              <a:buChar char="-"/>
            </a:lvl6pPr>
            <a:lvl7pPr marL="1260000" indent="-180000" algn="l" defTabSz="914400" rtl="0" eaLnBrk="1" latinLnBrk="0" hangingPunct="1">
              <a:buFont typeface="Symbol" panose="05050102010706020507" pitchFamily="18" charset="2"/>
              <a:buChar char="-"/>
            </a:lvl7pPr>
            <a:lvl8pPr marL="1440000" indent="-180000" algn="l" defTabSz="914400" rtl="0" eaLnBrk="1" latinLnBrk="0" hangingPunct="1">
              <a:buFont typeface="Symbol" panose="05050102010706020507" pitchFamily="18" charset="2"/>
              <a:buChar char="-"/>
            </a:lvl8pPr>
            <a:lvl9pPr marL="1620000" indent="-180000" algn="l" defTabSz="914400" rtl="0" eaLnBrk="1" latinLnBrk="0" hangingPunct="1">
              <a:buFont typeface="Symbol" panose="05050102010706020507" pitchFamily="18" charset="2"/>
              <a:buChar char="-"/>
            </a:lvl9pPr>
          </a:lstStyle>
          <a:p>
            <a:pPr marL="0" indent="0">
              <a:lnSpc>
                <a:spcPct val="95000"/>
              </a:lnSpc>
              <a:spcBef>
                <a:spcPts val="600"/>
              </a:spcBef>
              <a:buNone/>
            </a:pPr>
            <a:r>
              <a:rPr lang="en-GB" sz="1200" b="1" dirty="0"/>
              <a:t>Solar PV cannibalisation is inevitable</a:t>
            </a:r>
          </a:p>
          <a:p>
            <a:pPr marL="0" indent="0">
              <a:lnSpc>
                <a:spcPct val="95000"/>
              </a:lnSpc>
              <a:spcBef>
                <a:spcPts val="600"/>
              </a:spcBef>
              <a:buNone/>
            </a:pPr>
            <a:r>
              <a:rPr lang="en-GB" sz="1100" dirty="0">
                <a:solidFill>
                  <a:schemeClr val="hlink"/>
                </a:solidFill>
              </a:rPr>
              <a:t>To fully offset cannibalisation means high missing money for storage</a:t>
            </a:r>
          </a:p>
          <a:p>
            <a:pPr marL="0" indent="0">
              <a:lnSpc>
                <a:spcPct val="95000"/>
              </a:lnSpc>
              <a:spcBef>
                <a:spcPts val="600"/>
              </a:spcBef>
              <a:buNone/>
            </a:pPr>
            <a:r>
              <a:rPr lang="en-GB" sz="1100" dirty="0">
                <a:solidFill>
                  <a:schemeClr val="hlink"/>
                </a:solidFill>
              </a:rPr>
              <a:t>Long-duration storage is more profitable on a solar dominated system</a:t>
            </a:r>
          </a:p>
          <a:p>
            <a:pPr marL="0" indent="0">
              <a:lnSpc>
                <a:spcPct val="95000"/>
              </a:lnSpc>
              <a:spcBef>
                <a:spcPts val="600"/>
              </a:spcBef>
              <a:buNone/>
            </a:pP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16906069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25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614CE56D-C84E-434A-A560-28CE83B8F2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Key conclusions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B5725C75-7909-4EF7-A345-C9735E2E60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EF3FB73-4999-8E65-11F7-BDA79F6F598B}"/>
              </a:ext>
            </a:extLst>
          </p:cNvPr>
          <p:cNvGrpSpPr/>
          <p:nvPr/>
        </p:nvGrpSpPr>
        <p:grpSpPr>
          <a:xfrm>
            <a:off x="8955059" y="-93421"/>
            <a:ext cx="3265198" cy="6997700"/>
            <a:chOff x="238411" y="-139700"/>
            <a:chExt cx="3265198" cy="6997700"/>
          </a:xfrm>
        </p:grpSpPr>
        <p:pic>
          <p:nvPicPr>
            <p:cNvPr id="57" name="Picture 343">
              <a:extLst>
                <a:ext uri="{FF2B5EF4-FFF2-40B4-BE49-F238E27FC236}">
                  <a16:creationId xmlns:a16="http://schemas.microsoft.com/office/drawing/2014/main" xmlns="" id="{7C3828AF-A32D-EB7E-5A7D-6A8B60D36B5C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/>
            <a:srcRect l="16356" t="-510" r="51785" b="441"/>
            <a:stretch/>
          </p:blipFill>
          <p:spPr>
            <a:xfrm>
              <a:off x="238411" y="-139700"/>
              <a:ext cx="3265198" cy="6997700"/>
            </a:xfrm>
            <a:prstGeom prst="rect">
              <a:avLst/>
            </a:prstGeom>
          </p:spPr>
        </p:pic>
        <p:pic>
          <p:nvPicPr>
            <p:cNvPr id="61" name="AFRY Making Future small black">
              <a:extLst>
                <a:ext uri="{FF2B5EF4-FFF2-40B4-BE49-F238E27FC236}">
                  <a16:creationId xmlns:a16="http://schemas.microsoft.com/office/drawing/2014/main" xmlns="" id="{70323B9C-F062-1E5A-8DDB-F7801D074250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1021083" y="990855"/>
              <a:ext cx="1643350" cy="425406"/>
            </a:xfrm>
            <a:prstGeom prst="rect">
              <a:avLst/>
            </a:prstGeom>
          </p:spPr>
        </p:pic>
        <p:pic>
          <p:nvPicPr>
            <p:cNvPr id="62" name="AFRY wordmark black">
              <a:extLst>
                <a:ext uri="{FF2B5EF4-FFF2-40B4-BE49-F238E27FC236}">
                  <a16:creationId xmlns:a16="http://schemas.microsoft.com/office/drawing/2014/main" xmlns="" id="{B84C33CE-03FD-4599-4EDB-E2F6DE2193BD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/>
            <a:srcRect l="18262" t="25994" r="18050" b="34481"/>
            <a:stretch/>
          </p:blipFill>
          <p:spPr>
            <a:xfrm>
              <a:off x="423114" y="287"/>
              <a:ext cx="2904067" cy="1062567"/>
            </a:xfrm>
            <a:prstGeom prst="rect">
              <a:avLst/>
            </a:prstGeom>
          </p:spPr>
        </p:pic>
      </p:grpSp>
      <p:sp>
        <p:nvSpPr>
          <p:cNvPr id="42" name="Date Placeholder 41">
            <a:extLst>
              <a:ext uri="{FF2B5EF4-FFF2-40B4-BE49-F238E27FC236}">
                <a16:creationId xmlns:a16="http://schemas.microsoft.com/office/drawing/2014/main" xmlns="" id="{8C1ADDDC-0BFA-6BF6-4117-6E506E2E66C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noProof="0"/>
              <a:t>01/11/2024</a:t>
            </a: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xmlns="" id="{8E8BF6DE-1B53-7123-BE19-4EA5D9550B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B1617BE-BA58-4B59-88D5-A8C7B239E913}" type="slidenum">
              <a:rPr lang="en-GB" noProof="0" smtClean="0"/>
              <a:pPr/>
              <a:t>19</a:t>
            </a:fld>
            <a:endParaRPr lang="en-GB" noProof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C493566-45C0-1301-400C-34FF0184857A}"/>
              </a:ext>
            </a:extLst>
          </p:cNvPr>
          <p:cNvGrpSpPr/>
          <p:nvPr/>
        </p:nvGrpSpPr>
        <p:grpSpPr>
          <a:xfrm>
            <a:off x="1144775" y="1911763"/>
            <a:ext cx="7691877" cy="3028344"/>
            <a:chOff x="1110431" y="2931265"/>
            <a:chExt cx="7691877" cy="302834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C3021BA0-037C-1AA1-55CD-084F05D205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6592" y="2931265"/>
              <a:ext cx="1080000" cy="1080000"/>
            </a:xfrm>
            <a:prstGeom prst="ellipse">
              <a:avLst/>
            </a:prstGeom>
            <a:solidFill>
              <a:schemeClr val="accent1"/>
            </a:solidFill>
            <a:ln w="9525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199">
                <a:latin typeface="Montserrat Light" pitchFamily="2" charset="77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DA87DF6-8082-14F6-8EFE-745630510A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88511" y="3905439"/>
              <a:ext cx="1080002" cy="1080000"/>
            </a:xfrm>
            <a:prstGeom prst="ellipse">
              <a:avLst/>
            </a:prstGeom>
            <a:solidFill>
              <a:schemeClr val="accent1"/>
            </a:solidFill>
            <a:ln w="9525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199">
                <a:latin typeface="Montserrat Light" pitchFamily="2" charset="77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4E9ABF7A-E633-58BC-3348-8D3B6AF1D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0431" y="4879609"/>
              <a:ext cx="1080000" cy="1080000"/>
            </a:xfrm>
            <a:prstGeom prst="ellipse">
              <a:avLst/>
            </a:prstGeom>
            <a:solidFill>
              <a:schemeClr val="accent1"/>
            </a:solidFill>
            <a:ln w="9525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199">
                <a:latin typeface="Montserrat Light" pitchFamily="2" charset="77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828C0CF6-6C5D-8F81-7454-08C7D32FA495}"/>
                </a:ext>
              </a:extLst>
            </p:cNvPr>
            <p:cNvSpPr/>
            <p:nvPr/>
          </p:nvSpPr>
          <p:spPr>
            <a:xfrm>
              <a:off x="1112845" y="4886239"/>
              <a:ext cx="360000" cy="36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l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ct val="89000"/>
                </a:lnSpc>
              </a:pPr>
              <a:r>
                <a:rPr lang="en-GB" sz="1200" b="1">
                  <a:latin typeface="Verdana" panose="020B0604030504040204" pitchFamily="34" charset="0"/>
                </a:rPr>
                <a:t>01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D72F31E1-A263-06FA-863F-890633AA1085}"/>
                </a:ext>
              </a:extLst>
            </p:cNvPr>
            <p:cNvSpPr/>
            <p:nvPr/>
          </p:nvSpPr>
          <p:spPr>
            <a:xfrm>
              <a:off x="2821523" y="3909530"/>
              <a:ext cx="360000" cy="360000"/>
            </a:xfrm>
            <a:prstGeom prst="ellipse">
              <a:avLst/>
            </a:prstGeom>
            <a:solidFill>
              <a:srgbClr val="86795F"/>
            </a:solidFill>
            <a:ln>
              <a:solidFill>
                <a:schemeClr val="l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ct val="89000"/>
                </a:lnSpc>
              </a:pPr>
              <a:r>
                <a:rPr lang="en-GB" sz="1200" b="1">
                  <a:latin typeface="Verdana" panose="020B0604030504040204" pitchFamily="34" charset="0"/>
                </a:rPr>
                <a:t>02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B1CA2DD1-E517-97F9-504C-A62EFBE5EB77}"/>
                </a:ext>
              </a:extLst>
            </p:cNvPr>
            <p:cNvSpPr/>
            <p:nvPr/>
          </p:nvSpPr>
          <p:spPr>
            <a:xfrm>
              <a:off x="4500725" y="2935292"/>
              <a:ext cx="360000" cy="360000"/>
            </a:xfrm>
            <a:prstGeom prst="ellipse">
              <a:avLst/>
            </a:prstGeom>
            <a:solidFill>
              <a:srgbClr val="405070"/>
            </a:solidFill>
            <a:ln>
              <a:solidFill>
                <a:schemeClr val="l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ct val="89000"/>
                </a:lnSpc>
              </a:pPr>
              <a:r>
                <a:rPr lang="en-GB" sz="1200" b="1">
                  <a:latin typeface="Verdana" panose="020B0604030504040204" pitchFamily="34" charset="0"/>
                </a:rPr>
                <a:t>03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2C4991A8-6BAA-7E8C-C35A-75DD18F62B9A}"/>
                </a:ext>
              </a:extLst>
            </p:cNvPr>
            <p:cNvCxnSpPr/>
            <p:nvPr/>
          </p:nvCxnSpPr>
          <p:spPr>
            <a:xfrm flipV="1">
              <a:off x="2238742" y="4815186"/>
              <a:ext cx="495322" cy="256881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xmlns="" id="{38866DBE-C99F-DF6E-BB65-74A058ED9227}"/>
                </a:ext>
              </a:extLst>
            </p:cNvPr>
            <p:cNvCxnSpPr/>
            <p:nvPr/>
          </p:nvCxnSpPr>
          <p:spPr>
            <a:xfrm flipV="1">
              <a:off x="3937681" y="3835726"/>
              <a:ext cx="495322" cy="256881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02 Standard text">
              <a:extLst>
                <a:ext uri="{FF2B5EF4-FFF2-40B4-BE49-F238E27FC236}">
                  <a16:creationId xmlns:a16="http://schemas.microsoft.com/office/drawing/2014/main" xmlns="" id="{36B17178-B121-2E17-5348-1DF147D70C73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3918951" y="4408903"/>
              <a:ext cx="4326238" cy="573765"/>
            </a:xfrm>
            <a:prstGeom prst="rect">
              <a:avLst/>
            </a:prstGeom>
            <a:noFill/>
          </p:spPr>
          <p:txBody>
            <a:bodyPr wrap="square" lIns="72000" tIns="0" rIns="0" bIns="0" rtlCol="0">
              <a:noAutofit/>
            </a:bodyPr>
            <a:lstStyle>
              <a:lvl1pPr marL="180000" indent="-180000" algn="l" defTabSz="914400" rtl="0" eaLnBrk="1" latinLnBrk="0" hangingPunct="1">
                <a:buFont typeface="Symbol" panose="05050102010706020507" pitchFamily="18" charset="2"/>
                <a:buChar char="-"/>
              </a:lvl1pPr>
              <a:lvl2pPr marL="360000" indent="-180000" algn="l" defTabSz="914400" rtl="0" eaLnBrk="1" latinLnBrk="0" hangingPunct="1">
                <a:buFont typeface="Symbol" panose="05050102010706020507" pitchFamily="18" charset="2"/>
                <a:buChar char="-"/>
              </a:lvl2pPr>
              <a:lvl3pPr marL="540000" indent="-180000" algn="l" defTabSz="914400" rtl="0" eaLnBrk="1" latinLnBrk="0" hangingPunct="1">
                <a:buFont typeface="Symbol" panose="05050102010706020507" pitchFamily="18" charset="2"/>
                <a:buChar char="-"/>
              </a:lvl3pPr>
              <a:lvl4pPr marL="720000" indent="-180000" algn="l" defTabSz="914400" rtl="0" eaLnBrk="1" latinLnBrk="0" hangingPunct="1">
                <a:buFont typeface="Symbol" panose="05050102010706020507" pitchFamily="18" charset="2"/>
                <a:buChar char="-"/>
              </a:lvl4pPr>
              <a:lvl5pPr marL="900000" indent="-180000" algn="l" defTabSz="914400" rtl="0" eaLnBrk="1" latinLnBrk="0" hangingPunct="1">
                <a:buFont typeface="Symbol" panose="05050102010706020507" pitchFamily="18" charset="2"/>
                <a:buChar char="-"/>
              </a:lvl5pPr>
              <a:lvl6pPr marL="1080000" indent="-180000" algn="l" defTabSz="914400" rtl="0" eaLnBrk="1" latinLnBrk="0" hangingPunct="1">
                <a:buFont typeface="Symbol" panose="05050102010706020507" pitchFamily="18" charset="2"/>
                <a:buChar char="-"/>
              </a:lvl6pPr>
              <a:lvl7pPr marL="1260000" indent="-180000" algn="l" defTabSz="914400" rtl="0" eaLnBrk="1" latinLnBrk="0" hangingPunct="1">
                <a:buFont typeface="Symbol" panose="05050102010706020507" pitchFamily="18" charset="2"/>
                <a:buChar char="-"/>
              </a:lvl7pPr>
              <a:lvl8pPr marL="1440000" indent="-180000" algn="l" defTabSz="914400" rtl="0" eaLnBrk="1" latinLnBrk="0" hangingPunct="1">
                <a:buFont typeface="Symbol" panose="05050102010706020507" pitchFamily="18" charset="2"/>
                <a:buChar char="-"/>
              </a:lvl8pPr>
              <a:lvl9pPr marL="1620000" indent="-180000" algn="l" defTabSz="914400" rtl="0" eaLnBrk="1" latinLnBrk="0" hangingPunct="1">
                <a:buFont typeface="Symbol" panose="05050102010706020507" pitchFamily="18" charset="2"/>
                <a:buChar char="-"/>
              </a:lvl9pPr>
            </a:lstStyle>
            <a:p>
              <a:pPr marL="0" indent="0">
                <a:lnSpc>
                  <a:spcPct val="95000"/>
                </a:lnSpc>
                <a:spcBef>
                  <a:spcPts val="600"/>
                </a:spcBef>
                <a:buNone/>
              </a:pPr>
              <a:r>
                <a:rPr lang="en-GB" sz="1200" b="1" dirty="0"/>
                <a:t>Colocation can be part of the solution</a:t>
              </a:r>
            </a:p>
            <a:p>
              <a:pPr marL="0" indent="0">
                <a:lnSpc>
                  <a:spcPct val="95000"/>
                </a:lnSpc>
                <a:spcBef>
                  <a:spcPts val="600"/>
                </a:spcBef>
                <a:buNone/>
              </a:pPr>
              <a:r>
                <a:rPr lang="en-GB" sz="1100" dirty="0">
                  <a:solidFill>
                    <a:schemeClr val="hlink"/>
                  </a:solidFill>
                </a:rPr>
                <a:t>Sizing optimisation is very important </a:t>
              </a:r>
            </a:p>
            <a:p>
              <a:pPr marL="0" indent="0">
                <a:lnSpc>
                  <a:spcPct val="95000"/>
                </a:lnSpc>
                <a:spcBef>
                  <a:spcPts val="600"/>
                </a:spcBef>
                <a:buNone/>
              </a:pPr>
              <a:r>
                <a:rPr lang="en-GB" sz="1100" dirty="0">
                  <a:solidFill>
                    <a:schemeClr val="hlink"/>
                  </a:solidFill>
                </a:rPr>
                <a:t>Ability to import from the grid gives the best balance</a:t>
              </a:r>
            </a:p>
          </p:txBody>
        </p:sp>
        <p:sp>
          <p:nvSpPr>
            <p:cNvPr id="74" name="02 Standard text">
              <a:extLst>
                <a:ext uri="{FF2B5EF4-FFF2-40B4-BE49-F238E27FC236}">
                  <a16:creationId xmlns:a16="http://schemas.microsoft.com/office/drawing/2014/main" xmlns="" id="{DF8181D0-D6EB-D348-0193-E47BEBE83B88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597031" y="3434732"/>
              <a:ext cx="3205277" cy="573765"/>
            </a:xfrm>
            <a:prstGeom prst="rect">
              <a:avLst/>
            </a:prstGeom>
            <a:noFill/>
          </p:spPr>
          <p:txBody>
            <a:bodyPr wrap="square" lIns="72000" tIns="0" rIns="0" bIns="0" rtlCol="0">
              <a:noAutofit/>
            </a:bodyPr>
            <a:lstStyle>
              <a:lvl1pPr marL="180000" indent="-180000" algn="l" defTabSz="914400" rtl="0" eaLnBrk="1" latinLnBrk="0" hangingPunct="1">
                <a:buFont typeface="Symbol" panose="05050102010706020507" pitchFamily="18" charset="2"/>
                <a:buChar char="-"/>
              </a:lvl1pPr>
              <a:lvl2pPr marL="360000" indent="-180000" algn="l" defTabSz="914400" rtl="0" eaLnBrk="1" latinLnBrk="0" hangingPunct="1">
                <a:buFont typeface="Symbol" panose="05050102010706020507" pitchFamily="18" charset="2"/>
                <a:buChar char="-"/>
              </a:lvl2pPr>
              <a:lvl3pPr marL="540000" indent="-180000" algn="l" defTabSz="914400" rtl="0" eaLnBrk="1" latinLnBrk="0" hangingPunct="1">
                <a:buFont typeface="Symbol" panose="05050102010706020507" pitchFamily="18" charset="2"/>
                <a:buChar char="-"/>
              </a:lvl3pPr>
              <a:lvl4pPr marL="720000" indent="-180000" algn="l" defTabSz="914400" rtl="0" eaLnBrk="1" latinLnBrk="0" hangingPunct="1">
                <a:buFont typeface="Symbol" panose="05050102010706020507" pitchFamily="18" charset="2"/>
                <a:buChar char="-"/>
              </a:lvl4pPr>
              <a:lvl5pPr marL="900000" indent="-180000" algn="l" defTabSz="914400" rtl="0" eaLnBrk="1" latinLnBrk="0" hangingPunct="1">
                <a:buFont typeface="Symbol" panose="05050102010706020507" pitchFamily="18" charset="2"/>
                <a:buChar char="-"/>
              </a:lvl5pPr>
              <a:lvl6pPr marL="1080000" indent="-180000" algn="l" defTabSz="914400" rtl="0" eaLnBrk="1" latinLnBrk="0" hangingPunct="1">
                <a:buFont typeface="Symbol" panose="05050102010706020507" pitchFamily="18" charset="2"/>
                <a:buChar char="-"/>
              </a:lvl6pPr>
              <a:lvl7pPr marL="1260000" indent="-180000" algn="l" defTabSz="914400" rtl="0" eaLnBrk="1" latinLnBrk="0" hangingPunct="1">
                <a:buFont typeface="Symbol" panose="05050102010706020507" pitchFamily="18" charset="2"/>
                <a:buChar char="-"/>
              </a:lvl7pPr>
              <a:lvl8pPr marL="1440000" indent="-180000" algn="l" defTabSz="914400" rtl="0" eaLnBrk="1" latinLnBrk="0" hangingPunct="1">
                <a:buFont typeface="Symbol" panose="05050102010706020507" pitchFamily="18" charset="2"/>
                <a:buChar char="-"/>
              </a:lvl8pPr>
              <a:lvl9pPr marL="1620000" indent="-180000" algn="l" defTabSz="914400" rtl="0" eaLnBrk="1" latinLnBrk="0" hangingPunct="1">
                <a:buFont typeface="Symbol" panose="05050102010706020507" pitchFamily="18" charset="2"/>
                <a:buChar char="-"/>
              </a:lvl9pPr>
            </a:lstStyle>
            <a:p>
              <a:pPr marL="0" indent="0">
                <a:lnSpc>
                  <a:spcPct val="95000"/>
                </a:lnSpc>
                <a:spcBef>
                  <a:spcPts val="600"/>
                </a:spcBef>
                <a:buNone/>
              </a:pPr>
              <a:r>
                <a:rPr lang="en-GB" sz="1200" b="1" dirty="0"/>
                <a:t>Location </a:t>
              </a:r>
              <a:r>
                <a:rPr lang="en-GB" sz="1200" b="1" dirty="0" err="1"/>
                <a:t>Location</a:t>
              </a:r>
              <a:r>
                <a:rPr lang="en-GB" sz="1200" b="1" dirty="0"/>
                <a:t> </a:t>
              </a:r>
              <a:r>
                <a:rPr lang="en-GB" sz="1200" b="1" dirty="0" err="1"/>
                <a:t>Location</a:t>
              </a:r>
              <a:r>
                <a:rPr lang="en-GB" sz="1200" b="1" dirty="0"/>
                <a:t>…</a:t>
              </a:r>
            </a:p>
            <a:p>
              <a:pPr marL="0" indent="0">
                <a:lnSpc>
                  <a:spcPct val="95000"/>
                </a:lnSpc>
                <a:spcBef>
                  <a:spcPts val="600"/>
                </a:spcBef>
                <a:buNone/>
              </a:pPr>
              <a:r>
                <a:rPr lang="en-GB" sz="1100" dirty="0">
                  <a:solidFill>
                    <a:schemeClr val="hlink"/>
                  </a:solidFill>
                </a:rPr>
                <a:t>Need to incentivise the installation at the correct location</a:t>
              </a:r>
            </a:p>
            <a:p>
              <a:pPr marL="0" indent="0">
                <a:lnSpc>
                  <a:spcPct val="95000"/>
                </a:lnSpc>
                <a:spcBef>
                  <a:spcPts val="600"/>
                </a:spcBef>
                <a:buNone/>
              </a:pPr>
              <a:endParaRPr lang="en-GB" sz="1200" dirty="0"/>
            </a:p>
          </p:txBody>
        </p:sp>
      </p:grpSp>
      <p:pic>
        <p:nvPicPr>
          <p:cNvPr id="76" name="Battery Power Electricity 01">
            <a:extLst>
              <a:ext uri="{FF2B5EF4-FFF2-40B4-BE49-F238E27FC236}">
                <a16:creationId xmlns:a16="http://schemas.microsoft.com/office/drawing/2014/main" xmlns="" id="{0651B063-8FAA-64AC-7FDD-04286846216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010252" y="3447545"/>
            <a:ext cx="411230" cy="324000"/>
          </a:xfrm>
          <a:prstGeom prst="rect">
            <a:avLst/>
          </a:prstGeom>
        </p:spPr>
      </p:pic>
      <p:pic>
        <p:nvPicPr>
          <p:cNvPr id="79" name="Location 11">
            <a:extLst>
              <a:ext uri="{FF2B5EF4-FFF2-40B4-BE49-F238E27FC236}">
                <a16:creationId xmlns:a16="http://schemas.microsoft.com/office/drawing/2014/main" xmlns="" id="{604C2045-F650-361C-392F-4F3148210F6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4835910" y="2199326"/>
            <a:ext cx="458180" cy="504000"/>
          </a:xfrm>
          <a:prstGeom prst="rect">
            <a:avLst/>
          </a:prstGeom>
        </p:spPr>
      </p:pic>
      <p:pic>
        <p:nvPicPr>
          <p:cNvPr id="77" name="Solar Panel Sun PV 01">
            <a:extLst>
              <a:ext uri="{FF2B5EF4-FFF2-40B4-BE49-F238E27FC236}">
                <a16:creationId xmlns:a16="http://schemas.microsoft.com/office/drawing/2014/main" xmlns="" id="{0B686355-E3EF-4443-158F-A05CF4DB1C8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3357518" y="3184712"/>
            <a:ext cx="396000" cy="288000"/>
          </a:xfrm>
          <a:prstGeom prst="rect">
            <a:avLst/>
          </a:prstGeom>
        </p:spPr>
      </p:pic>
      <p:pic>
        <p:nvPicPr>
          <p:cNvPr id="81" name="Bar Chart Arrow Trend Down 01">
            <a:extLst>
              <a:ext uri="{FF2B5EF4-FFF2-40B4-BE49-F238E27FC236}">
                <a16:creationId xmlns:a16="http://schemas.microsoft.com/office/drawing/2014/main" xmlns="" id="{40AEEBAF-02BC-FEFA-2D1C-7F7C410E8D9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1465015" y="4184107"/>
            <a:ext cx="432000" cy="432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F2EFEAD-6079-164F-0C8D-B01F3C5C7B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Copyright AFRY AB | RES &amp; Storage Forum, Athens</a:t>
            </a:r>
          </a:p>
        </p:txBody>
      </p:sp>
      <p:sp>
        <p:nvSpPr>
          <p:cNvPr id="9" name="02 Standard text">
            <a:extLst>
              <a:ext uri="{FF2B5EF4-FFF2-40B4-BE49-F238E27FC236}">
                <a16:creationId xmlns:a16="http://schemas.microsoft.com/office/drawing/2014/main" xmlns="" id="{27BE1D77-EB83-1218-887D-B212FB88018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275214" y="4363574"/>
            <a:ext cx="3707827" cy="573765"/>
          </a:xfrm>
          <a:prstGeom prst="rect">
            <a:avLst/>
          </a:prstGeom>
          <a:noFill/>
        </p:spPr>
        <p:txBody>
          <a:bodyPr wrap="square" lIns="72000" tIns="0" rIns="0" bIns="0" rtlCol="0">
            <a:noAutofit/>
          </a:bodyPr>
          <a:lstStyle>
            <a:lvl1pPr marL="180000" indent="-180000" algn="l" defTabSz="914400" rtl="0" eaLnBrk="1" latinLnBrk="0" hangingPunct="1">
              <a:buFont typeface="Symbol" panose="05050102010706020507" pitchFamily="18" charset="2"/>
              <a:buChar char="-"/>
            </a:lvl1pPr>
            <a:lvl2pPr marL="360000" indent="-180000" algn="l" defTabSz="914400" rtl="0" eaLnBrk="1" latinLnBrk="0" hangingPunct="1">
              <a:buFont typeface="Symbol" panose="05050102010706020507" pitchFamily="18" charset="2"/>
              <a:buChar char="-"/>
            </a:lvl2pPr>
            <a:lvl3pPr marL="540000" indent="-180000" algn="l" defTabSz="914400" rtl="0" eaLnBrk="1" latinLnBrk="0" hangingPunct="1">
              <a:buFont typeface="Symbol" panose="05050102010706020507" pitchFamily="18" charset="2"/>
              <a:buChar char="-"/>
            </a:lvl3pPr>
            <a:lvl4pPr marL="720000" indent="-180000" algn="l" defTabSz="914400" rtl="0" eaLnBrk="1" latinLnBrk="0" hangingPunct="1">
              <a:buFont typeface="Symbol" panose="05050102010706020507" pitchFamily="18" charset="2"/>
              <a:buChar char="-"/>
            </a:lvl4pPr>
            <a:lvl5pPr marL="900000" indent="-180000" algn="l" defTabSz="914400" rtl="0" eaLnBrk="1" latinLnBrk="0" hangingPunct="1">
              <a:buFont typeface="Symbol" panose="05050102010706020507" pitchFamily="18" charset="2"/>
              <a:buChar char="-"/>
            </a:lvl5pPr>
            <a:lvl6pPr marL="1080000" indent="-180000" algn="l" defTabSz="914400" rtl="0" eaLnBrk="1" latinLnBrk="0" hangingPunct="1">
              <a:buFont typeface="Symbol" panose="05050102010706020507" pitchFamily="18" charset="2"/>
              <a:buChar char="-"/>
            </a:lvl6pPr>
            <a:lvl7pPr marL="1260000" indent="-180000" algn="l" defTabSz="914400" rtl="0" eaLnBrk="1" latinLnBrk="0" hangingPunct="1">
              <a:buFont typeface="Symbol" panose="05050102010706020507" pitchFamily="18" charset="2"/>
              <a:buChar char="-"/>
            </a:lvl7pPr>
            <a:lvl8pPr marL="1440000" indent="-180000" algn="l" defTabSz="914400" rtl="0" eaLnBrk="1" latinLnBrk="0" hangingPunct="1">
              <a:buFont typeface="Symbol" panose="05050102010706020507" pitchFamily="18" charset="2"/>
              <a:buChar char="-"/>
            </a:lvl8pPr>
            <a:lvl9pPr marL="1620000" indent="-180000" algn="l" defTabSz="914400" rtl="0" eaLnBrk="1" latinLnBrk="0" hangingPunct="1">
              <a:buFont typeface="Symbol" panose="05050102010706020507" pitchFamily="18" charset="2"/>
              <a:buChar char="-"/>
            </a:lvl9pPr>
          </a:lstStyle>
          <a:p>
            <a:pPr marL="0" indent="0">
              <a:lnSpc>
                <a:spcPct val="95000"/>
              </a:lnSpc>
              <a:spcBef>
                <a:spcPts val="600"/>
              </a:spcBef>
              <a:buNone/>
            </a:pPr>
            <a:r>
              <a:rPr lang="en-GB" sz="1200" b="1" dirty="0"/>
              <a:t>Solar PV cannibalisation is inevitable</a:t>
            </a:r>
          </a:p>
          <a:p>
            <a:pPr marL="0" indent="0">
              <a:lnSpc>
                <a:spcPct val="95000"/>
              </a:lnSpc>
              <a:spcBef>
                <a:spcPts val="600"/>
              </a:spcBef>
              <a:buNone/>
            </a:pPr>
            <a:r>
              <a:rPr lang="en-GB" sz="1100" dirty="0">
                <a:solidFill>
                  <a:schemeClr val="hlink"/>
                </a:solidFill>
              </a:rPr>
              <a:t>To fully offset cannibalisation means high missing money for storage. </a:t>
            </a:r>
          </a:p>
          <a:p>
            <a:pPr marL="0" indent="0">
              <a:lnSpc>
                <a:spcPct val="95000"/>
              </a:lnSpc>
              <a:spcBef>
                <a:spcPts val="600"/>
              </a:spcBef>
              <a:buNone/>
            </a:pPr>
            <a:r>
              <a:rPr lang="en-GB" sz="1100" dirty="0">
                <a:solidFill>
                  <a:schemeClr val="hlink"/>
                </a:solidFill>
              </a:rPr>
              <a:t>Long-duration storage is more profitable on a solar dominated system</a:t>
            </a:r>
          </a:p>
          <a:p>
            <a:pPr marL="0" indent="0">
              <a:lnSpc>
                <a:spcPct val="95000"/>
              </a:lnSpc>
              <a:spcBef>
                <a:spcPts val="600"/>
              </a:spcBef>
              <a:buNone/>
            </a:pP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47478087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29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Placeholder 66" descr="A close up of a suit&#10;&#10;Description automatically generated with low confidence">
            <a:extLst>
              <a:ext uri="{FF2B5EF4-FFF2-40B4-BE49-F238E27FC236}">
                <a16:creationId xmlns:a16="http://schemas.microsoft.com/office/drawing/2014/main" xmlns="" id="{2CF816DC-D172-4048-8268-CC09E662D53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68" name="Text Placeholder 1">
            <a:extLst>
              <a:ext uri="{FF2B5EF4-FFF2-40B4-BE49-F238E27FC236}">
                <a16:creationId xmlns:a16="http://schemas.microsoft.com/office/drawing/2014/main" xmlns="" id="{710FFF43-EAA9-4F36-9D5A-32DEC7DBFD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463594"/>
            <a:ext cx="10658475" cy="425406"/>
          </a:xfrm>
        </p:spPr>
        <p:txBody>
          <a:bodyPr/>
          <a:lstStyle/>
          <a:p>
            <a:r>
              <a:rPr lang="en-GB" sz="900">
                <a:solidFill>
                  <a:schemeClr val="bg1"/>
                </a:solidFill>
              </a:rPr>
              <a:t>About AFRY Management Consulting</a:t>
            </a:r>
          </a:p>
        </p:txBody>
      </p:sp>
      <p:sp>
        <p:nvSpPr>
          <p:cNvPr id="69" name="Title 2">
            <a:extLst>
              <a:ext uri="{FF2B5EF4-FFF2-40B4-BE49-F238E27FC236}">
                <a16:creationId xmlns:a16="http://schemas.microsoft.com/office/drawing/2014/main" xmlns="" id="{439C8BC9-AE2F-4BE7-A385-470B6328E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58740"/>
            <a:ext cx="10658475" cy="584775"/>
          </a:xfrm>
        </p:spPr>
        <p:txBody>
          <a:bodyPr vert="horz"/>
          <a:lstStyle/>
          <a:p>
            <a:r>
              <a:rPr lang="en-GB">
                <a:solidFill>
                  <a:schemeClr val="bg1"/>
                </a:solidFill>
              </a:rPr>
              <a:t>Leading advisor for the transition of the energy and bioindustry sectors</a:t>
            </a:r>
            <a:br>
              <a:rPr lang="en-GB">
                <a:solidFill>
                  <a:schemeClr val="bg1"/>
                </a:solidFill>
              </a:rPr>
            </a:br>
            <a:endParaRPr lang="en-GB"/>
          </a:p>
        </p:txBody>
      </p:sp>
      <p:grpSp>
        <p:nvGrpSpPr>
          <p:cNvPr id="70" name="Gruppieren 51">
            <a:extLst>
              <a:ext uri="{FF2B5EF4-FFF2-40B4-BE49-F238E27FC236}">
                <a16:creationId xmlns:a16="http://schemas.microsoft.com/office/drawing/2014/main" xmlns="" id="{B4327D00-40A7-472D-9B4E-5B7C2A0E28DA}"/>
              </a:ext>
            </a:extLst>
          </p:cNvPr>
          <p:cNvGrpSpPr/>
          <p:nvPr/>
        </p:nvGrpSpPr>
        <p:grpSpPr>
          <a:xfrm>
            <a:off x="945732" y="1808638"/>
            <a:ext cx="10456362" cy="1486556"/>
            <a:chOff x="6347884" y="1797586"/>
            <a:chExt cx="5337558" cy="944131"/>
          </a:xfrm>
        </p:grpSpPr>
        <p:cxnSp>
          <p:nvCxnSpPr>
            <p:cNvPr id="71" name="Straight Connector 75">
              <a:extLst>
                <a:ext uri="{FF2B5EF4-FFF2-40B4-BE49-F238E27FC236}">
                  <a16:creationId xmlns:a16="http://schemas.microsoft.com/office/drawing/2014/main" xmlns="" id="{E93C859A-CD7D-4727-BE7C-ADFA8BDC10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9296" y="1830356"/>
              <a:ext cx="122" cy="867444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6">
              <a:extLst>
                <a:ext uri="{FF2B5EF4-FFF2-40B4-BE49-F238E27FC236}">
                  <a16:creationId xmlns:a16="http://schemas.microsoft.com/office/drawing/2014/main" xmlns="" id="{2C474D03-BBC1-414C-9528-8AFF6B0079AF}"/>
                </a:ext>
              </a:extLst>
            </p:cNvPr>
            <p:cNvCxnSpPr>
              <a:cxnSpLocks/>
            </p:cNvCxnSpPr>
            <p:nvPr/>
          </p:nvCxnSpPr>
          <p:spPr>
            <a:xfrm>
              <a:off x="8439551" y="1830356"/>
              <a:ext cx="0" cy="911361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7">
              <a:extLst>
                <a:ext uri="{FF2B5EF4-FFF2-40B4-BE49-F238E27FC236}">
                  <a16:creationId xmlns:a16="http://schemas.microsoft.com/office/drawing/2014/main" xmlns="" id="{BC476B72-6457-4695-A209-5D10BAED39BE}"/>
                </a:ext>
              </a:extLst>
            </p:cNvPr>
            <p:cNvCxnSpPr>
              <a:cxnSpLocks/>
            </p:cNvCxnSpPr>
            <p:nvPr/>
          </p:nvCxnSpPr>
          <p:spPr>
            <a:xfrm>
              <a:off x="9389285" y="1830356"/>
              <a:ext cx="0" cy="911361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9">
              <a:extLst>
                <a:ext uri="{FF2B5EF4-FFF2-40B4-BE49-F238E27FC236}">
                  <a16:creationId xmlns:a16="http://schemas.microsoft.com/office/drawing/2014/main" xmlns="" id="{918B7F70-D367-4330-A2A3-04861310FD46}"/>
                </a:ext>
              </a:extLst>
            </p:cNvPr>
            <p:cNvGrpSpPr/>
            <p:nvPr/>
          </p:nvGrpSpPr>
          <p:grpSpPr>
            <a:xfrm>
              <a:off x="6347884" y="1804120"/>
              <a:ext cx="1491789" cy="768663"/>
              <a:chOff x="6364141" y="1723488"/>
              <a:chExt cx="1432295" cy="738009"/>
            </a:xfrm>
          </p:grpSpPr>
          <p:sp>
            <p:nvSpPr>
              <p:cNvPr id="93" name="Rektangel 26">
                <a:extLst>
                  <a:ext uri="{FF2B5EF4-FFF2-40B4-BE49-F238E27FC236}">
                    <a16:creationId xmlns:a16="http://schemas.microsoft.com/office/drawing/2014/main" xmlns="" id="{F1537A55-1205-4945-8962-108C1F6EAE5B}"/>
                  </a:ext>
                </a:extLst>
              </p:cNvPr>
              <p:cNvSpPr/>
              <p:nvPr/>
            </p:nvSpPr>
            <p:spPr>
              <a:xfrm>
                <a:off x="6371058" y="1723488"/>
                <a:ext cx="1420853" cy="159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>
                    <a:solidFill>
                      <a:schemeClr val="bg1"/>
                    </a:solidFill>
                  </a:rPr>
                  <a:t>Presence</a:t>
                </a:r>
              </a:p>
            </p:txBody>
          </p:sp>
          <p:sp>
            <p:nvSpPr>
              <p:cNvPr id="94" name="Rektangel 26">
                <a:extLst>
                  <a:ext uri="{FF2B5EF4-FFF2-40B4-BE49-F238E27FC236}">
                    <a16:creationId xmlns:a16="http://schemas.microsoft.com/office/drawing/2014/main" xmlns="" id="{AD9DC8DE-F85B-4DAB-9374-152E37444005}"/>
                  </a:ext>
                </a:extLst>
              </p:cNvPr>
              <p:cNvSpPr/>
              <p:nvPr/>
            </p:nvSpPr>
            <p:spPr>
              <a:xfrm>
                <a:off x="6364141" y="1958868"/>
                <a:ext cx="1432295" cy="225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>
                    <a:solidFill>
                      <a:schemeClr val="bg1"/>
                    </a:solidFill>
                    <a:latin typeface="Verdana"/>
                  </a:rPr>
                  <a:t>5</a:t>
                </a:r>
                <a:endParaRPr kumimoji="0" lang="en-GB" b="0" i="0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5" name="Rektangel 26">
                <a:extLst>
                  <a:ext uri="{FF2B5EF4-FFF2-40B4-BE49-F238E27FC236}">
                    <a16:creationId xmlns:a16="http://schemas.microsoft.com/office/drawing/2014/main" xmlns="" id="{82083091-FDF1-4F0C-91E5-A30FE8EAF03B}"/>
                  </a:ext>
                </a:extLst>
              </p:cNvPr>
              <p:cNvSpPr/>
              <p:nvPr/>
            </p:nvSpPr>
            <p:spPr>
              <a:xfrm>
                <a:off x="6371058" y="2301971"/>
                <a:ext cx="1420852" cy="159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continents</a:t>
                </a:r>
              </a:p>
            </p:txBody>
          </p:sp>
        </p:grpSp>
        <p:cxnSp>
          <p:nvCxnSpPr>
            <p:cNvPr id="75" name="Straight Connector 49">
              <a:extLst>
                <a:ext uri="{FF2B5EF4-FFF2-40B4-BE49-F238E27FC236}">
                  <a16:creationId xmlns:a16="http://schemas.microsoft.com/office/drawing/2014/main" xmlns="" id="{22D63802-3F0C-4117-B329-76B751BC738C}"/>
                </a:ext>
              </a:extLst>
            </p:cNvPr>
            <p:cNvCxnSpPr>
              <a:cxnSpLocks/>
            </p:cNvCxnSpPr>
            <p:nvPr/>
          </p:nvCxnSpPr>
          <p:spPr>
            <a:xfrm>
              <a:off x="6354726" y="1830356"/>
              <a:ext cx="0" cy="911361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81">
              <a:extLst>
                <a:ext uri="{FF2B5EF4-FFF2-40B4-BE49-F238E27FC236}">
                  <a16:creationId xmlns:a16="http://schemas.microsoft.com/office/drawing/2014/main" xmlns="" id="{EDA567BF-B476-4210-BEA9-DA66082780E9}"/>
                </a:ext>
              </a:extLst>
            </p:cNvPr>
            <p:cNvGrpSpPr/>
            <p:nvPr/>
          </p:nvGrpSpPr>
          <p:grpSpPr>
            <a:xfrm>
              <a:off x="7292577" y="1804120"/>
              <a:ext cx="1273561" cy="768663"/>
              <a:chOff x="7770250" y="1723488"/>
              <a:chExt cx="1222770" cy="738009"/>
            </a:xfrm>
          </p:grpSpPr>
          <p:sp>
            <p:nvSpPr>
              <p:cNvPr id="90" name="Rektangel 26">
                <a:extLst>
                  <a:ext uri="{FF2B5EF4-FFF2-40B4-BE49-F238E27FC236}">
                    <a16:creationId xmlns:a16="http://schemas.microsoft.com/office/drawing/2014/main" xmlns="" id="{CE489924-C8E7-4706-A211-C301C0F24ABB}"/>
                  </a:ext>
                </a:extLst>
              </p:cNvPr>
              <p:cNvSpPr/>
              <p:nvPr/>
            </p:nvSpPr>
            <p:spPr>
              <a:xfrm>
                <a:off x="7777167" y="1723488"/>
                <a:ext cx="1213002" cy="159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 dirty="0">
                    <a:solidFill>
                      <a:schemeClr val="bg1"/>
                    </a:solidFill>
                  </a:rPr>
                  <a:t>Net Sales</a:t>
                </a:r>
              </a:p>
            </p:txBody>
          </p:sp>
          <p:sp>
            <p:nvSpPr>
              <p:cNvPr id="91" name="Rektangel 26">
                <a:extLst>
                  <a:ext uri="{FF2B5EF4-FFF2-40B4-BE49-F238E27FC236}">
                    <a16:creationId xmlns:a16="http://schemas.microsoft.com/office/drawing/2014/main" xmlns="" id="{679F712E-003E-4519-B230-B60D32783685}"/>
                  </a:ext>
                </a:extLst>
              </p:cNvPr>
              <p:cNvSpPr/>
              <p:nvPr/>
            </p:nvSpPr>
            <p:spPr>
              <a:xfrm>
                <a:off x="7770250" y="1958868"/>
                <a:ext cx="1222770" cy="225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>
                    <a:solidFill>
                      <a:schemeClr val="bg1"/>
                    </a:solidFill>
                    <a:latin typeface="Verdana"/>
                  </a:rPr>
                  <a:t>2.4 billion</a:t>
                </a:r>
                <a:endParaRPr kumimoji="0" lang="en-GB" b="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</a:endParaRPr>
              </a:p>
            </p:txBody>
          </p:sp>
          <p:sp>
            <p:nvSpPr>
              <p:cNvPr id="92" name="Rektangel 26">
                <a:extLst>
                  <a:ext uri="{FF2B5EF4-FFF2-40B4-BE49-F238E27FC236}">
                    <a16:creationId xmlns:a16="http://schemas.microsoft.com/office/drawing/2014/main" xmlns="" id="{68372E61-5138-4AEE-8915-5396E4826993}"/>
                  </a:ext>
                </a:extLst>
              </p:cNvPr>
              <p:cNvSpPr/>
              <p:nvPr/>
            </p:nvSpPr>
            <p:spPr>
              <a:xfrm>
                <a:off x="7777166" y="2301971"/>
                <a:ext cx="1213001" cy="159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100" dirty="0">
                    <a:solidFill>
                      <a:schemeClr val="bg1"/>
                    </a:solidFill>
                    <a:latin typeface="Verdana"/>
                  </a:rPr>
                  <a:t>EUR</a:t>
                </a:r>
                <a:r>
                  <a:rPr kumimoji="0" lang="en-GB" sz="1100" b="0" i="0" u="none" strike="noStrike" kern="1200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in 20</a:t>
                </a:r>
                <a:r>
                  <a:rPr lang="en-GB" sz="1100" dirty="0">
                    <a:solidFill>
                      <a:schemeClr val="bg1"/>
                    </a:solidFill>
                    <a:latin typeface="Verdana"/>
                  </a:rPr>
                  <a:t>23</a:t>
                </a:r>
                <a:endParaRPr kumimoji="0" lang="en-GB" sz="1100" b="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roup 82">
              <a:extLst>
                <a:ext uri="{FF2B5EF4-FFF2-40B4-BE49-F238E27FC236}">
                  <a16:creationId xmlns:a16="http://schemas.microsoft.com/office/drawing/2014/main" xmlns="" id="{DF8D0EB8-87E4-4BAD-9448-06864754319D}"/>
                </a:ext>
              </a:extLst>
            </p:cNvPr>
            <p:cNvGrpSpPr/>
            <p:nvPr/>
          </p:nvGrpSpPr>
          <p:grpSpPr>
            <a:xfrm>
              <a:off x="8432710" y="1808885"/>
              <a:ext cx="1104934" cy="768662"/>
              <a:chOff x="8980675" y="1728063"/>
              <a:chExt cx="1060868" cy="738008"/>
            </a:xfrm>
          </p:grpSpPr>
          <p:sp>
            <p:nvSpPr>
              <p:cNvPr id="87" name="Rektangel 26">
                <a:extLst>
                  <a:ext uri="{FF2B5EF4-FFF2-40B4-BE49-F238E27FC236}">
                    <a16:creationId xmlns:a16="http://schemas.microsoft.com/office/drawing/2014/main" xmlns="" id="{7747D980-1520-49F3-9E95-BD5723E4DCB1}"/>
                  </a:ext>
                </a:extLst>
              </p:cNvPr>
              <p:cNvSpPr/>
              <p:nvPr/>
            </p:nvSpPr>
            <p:spPr>
              <a:xfrm>
                <a:off x="8986980" y="1728063"/>
                <a:ext cx="1052393" cy="159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>
                    <a:solidFill>
                      <a:schemeClr val="bg1"/>
                    </a:solidFill>
                  </a:rPr>
                  <a:t>Projects</a:t>
                </a:r>
              </a:p>
            </p:txBody>
          </p:sp>
          <p:sp>
            <p:nvSpPr>
              <p:cNvPr id="88" name="Rektangel 26">
                <a:extLst>
                  <a:ext uri="{FF2B5EF4-FFF2-40B4-BE49-F238E27FC236}">
                    <a16:creationId xmlns:a16="http://schemas.microsoft.com/office/drawing/2014/main" xmlns="" id="{D2ABB9F7-3F9E-4521-8172-4C2E3C318BC8}"/>
                  </a:ext>
                </a:extLst>
              </p:cNvPr>
              <p:cNvSpPr/>
              <p:nvPr/>
            </p:nvSpPr>
            <p:spPr>
              <a:xfrm>
                <a:off x="8980675" y="1963443"/>
                <a:ext cx="1060868" cy="225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>
                    <a:solidFill>
                      <a:schemeClr val="bg1"/>
                    </a:solidFill>
                    <a:latin typeface="Verdana"/>
                  </a:rPr>
                  <a:t>&gt;100</a:t>
                </a:r>
                <a:endParaRPr kumimoji="0" lang="en-GB" b="0" i="0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</a:endParaRPr>
              </a:p>
            </p:txBody>
          </p:sp>
          <p:sp>
            <p:nvSpPr>
              <p:cNvPr id="89" name="Rektangel 26">
                <a:extLst>
                  <a:ext uri="{FF2B5EF4-FFF2-40B4-BE49-F238E27FC236}">
                    <a16:creationId xmlns:a16="http://schemas.microsoft.com/office/drawing/2014/main" xmlns="" id="{5ACF6D4A-B2DC-424E-BB0F-4F1E4881EE2E}"/>
                  </a:ext>
                </a:extLst>
              </p:cNvPr>
              <p:cNvSpPr/>
              <p:nvPr/>
            </p:nvSpPr>
            <p:spPr>
              <a:xfrm>
                <a:off x="8986980" y="2306546"/>
                <a:ext cx="1052392" cy="159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countries</a:t>
                </a:r>
              </a:p>
            </p:txBody>
          </p:sp>
        </p:grpSp>
        <p:grpSp>
          <p:nvGrpSpPr>
            <p:cNvPr id="78" name="Group 83">
              <a:extLst>
                <a:ext uri="{FF2B5EF4-FFF2-40B4-BE49-F238E27FC236}">
                  <a16:creationId xmlns:a16="http://schemas.microsoft.com/office/drawing/2014/main" xmlns="" id="{22B15F3D-7DA1-437B-8F7D-43E93D95F6FB}"/>
                </a:ext>
              </a:extLst>
            </p:cNvPr>
            <p:cNvGrpSpPr/>
            <p:nvPr/>
          </p:nvGrpSpPr>
          <p:grpSpPr>
            <a:xfrm>
              <a:off x="9382444" y="1799139"/>
              <a:ext cx="1222202" cy="479724"/>
              <a:chOff x="10033167" y="1718708"/>
              <a:chExt cx="1173459" cy="460593"/>
            </a:xfrm>
          </p:grpSpPr>
          <p:sp>
            <p:nvSpPr>
              <p:cNvPr id="85" name="Rektangel 26">
                <a:extLst>
                  <a:ext uri="{FF2B5EF4-FFF2-40B4-BE49-F238E27FC236}">
                    <a16:creationId xmlns:a16="http://schemas.microsoft.com/office/drawing/2014/main" xmlns="" id="{72012098-A67A-407A-B3BC-E1823F5B3055}"/>
                  </a:ext>
                </a:extLst>
              </p:cNvPr>
              <p:cNvSpPr/>
              <p:nvPr/>
            </p:nvSpPr>
            <p:spPr>
              <a:xfrm>
                <a:off x="10039473" y="1718708"/>
                <a:ext cx="1164085" cy="159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>
                    <a:solidFill>
                      <a:schemeClr val="bg1"/>
                    </a:solidFill>
                  </a:rPr>
                  <a:t>Staff</a:t>
                </a:r>
              </a:p>
            </p:txBody>
          </p:sp>
          <p:sp>
            <p:nvSpPr>
              <p:cNvPr id="86" name="Rektangel 26">
                <a:extLst>
                  <a:ext uri="{FF2B5EF4-FFF2-40B4-BE49-F238E27FC236}">
                    <a16:creationId xmlns:a16="http://schemas.microsoft.com/office/drawing/2014/main" xmlns="" id="{C3261551-DCA6-4522-9878-1BD15ECE5D6F}"/>
                  </a:ext>
                </a:extLst>
              </p:cNvPr>
              <p:cNvSpPr/>
              <p:nvPr/>
            </p:nvSpPr>
            <p:spPr>
              <a:xfrm>
                <a:off x="10033167" y="1954088"/>
                <a:ext cx="1173459" cy="225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>
                    <a:solidFill>
                      <a:schemeClr val="bg1"/>
                    </a:solidFill>
                    <a:latin typeface="Verdana"/>
                  </a:rPr>
                  <a:t>800+</a:t>
                </a:r>
                <a:endParaRPr kumimoji="0" lang="en-GB" b="0" i="0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</a:endParaRPr>
              </a:p>
            </p:txBody>
          </p:sp>
        </p:grpSp>
        <p:sp>
          <p:nvSpPr>
            <p:cNvPr id="79" name="Rektangel 26">
              <a:extLst>
                <a:ext uri="{FF2B5EF4-FFF2-40B4-BE49-F238E27FC236}">
                  <a16:creationId xmlns:a16="http://schemas.microsoft.com/office/drawing/2014/main" xmlns="" id="{9C941FE5-A9CD-4748-AACB-7F1207DE3A73}"/>
                </a:ext>
              </a:extLst>
            </p:cNvPr>
            <p:cNvSpPr/>
            <p:nvPr/>
          </p:nvSpPr>
          <p:spPr>
            <a:xfrm>
              <a:off x="9375329" y="2406634"/>
              <a:ext cx="1096106" cy="166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>
                  <a:solidFill>
                    <a:schemeClr val="bg1"/>
                  </a:solidFill>
                  <a:latin typeface="Verdana"/>
                </a:rPr>
                <a:t>m</a:t>
              </a:r>
              <a:r>
                <a:rPr kumimoji="0" lang="en-GB" sz="1100" b="0" i="0" u="none" strike="noStrike" kern="1200" cap="none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anagement</a:t>
              </a:r>
              <a:r>
                <a:rPr kumimoji="0" lang="en-GB" sz="1100" b="0" i="0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consultants</a:t>
              </a:r>
            </a:p>
          </p:txBody>
        </p:sp>
        <p:cxnSp>
          <p:nvCxnSpPr>
            <p:cNvPr id="80" name="Straight Connector 77">
              <a:extLst>
                <a:ext uri="{FF2B5EF4-FFF2-40B4-BE49-F238E27FC236}">
                  <a16:creationId xmlns:a16="http://schemas.microsoft.com/office/drawing/2014/main" xmlns="" id="{6C2A7392-D1E4-49FD-80BF-8FE940574449}"/>
                </a:ext>
              </a:extLst>
            </p:cNvPr>
            <p:cNvCxnSpPr>
              <a:cxnSpLocks/>
            </p:cNvCxnSpPr>
            <p:nvPr/>
          </p:nvCxnSpPr>
          <p:spPr>
            <a:xfrm>
              <a:off x="10470081" y="1828802"/>
              <a:ext cx="0" cy="911361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3">
              <a:extLst>
                <a:ext uri="{FF2B5EF4-FFF2-40B4-BE49-F238E27FC236}">
                  <a16:creationId xmlns:a16="http://schemas.microsoft.com/office/drawing/2014/main" xmlns="" id="{79FBC2D3-C0BA-4CE9-AD36-7A9F652373C4}"/>
                </a:ext>
              </a:extLst>
            </p:cNvPr>
            <p:cNvGrpSpPr/>
            <p:nvPr/>
          </p:nvGrpSpPr>
          <p:grpSpPr>
            <a:xfrm>
              <a:off x="10463240" y="1797586"/>
              <a:ext cx="1222202" cy="479722"/>
              <a:chOff x="10033167" y="1718708"/>
              <a:chExt cx="1173459" cy="460591"/>
            </a:xfrm>
          </p:grpSpPr>
          <p:sp>
            <p:nvSpPr>
              <p:cNvPr id="83" name="Rektangel 26">
                <a:extLst>
                  <a:ext uri="{FF2B5EF4-FFF2-40B4-BE49-F238E27FC236}">
                    <a16:creationId xmlns:a16="http://schemas.microsoft.com/office/drawing/2014/main" xmlns="" id="{8ACA80CD-2A07-40BC-80BC-65F39C7523D5}"/>
                  </a:ext>
                </a:extLst>
              </p:cNvPr>
              <p:cNvSpPr/>
              <p:nvPr/>
            </p:nvSpPr>
            <p:spPr>
              <a:xfrm>
                <a:off x="10039473" y="1718708"/>
                <a:ext cx="1164085" cy="159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>
                    <a:solidFill>
                      <a:schemeClr val="bg1"/>
                    </a:solidFill>
                  </a:rPr>
                  <a:t>Backed by</a:t>
                </a:r>
              </a:p>
            </p:txBody>
          </p:sp>
          <p:sp>
            <p:nvSpPr>
              <p:cNvPr id="84" name="Rektangel 26">
                <a:extLst>
                  <a:ext uri="{FF2B5EF4-FFF2-40B4-BE49-F238E27FC236}">
                    <a16:creationId xmlns:a16="http://schemas.microsoft.com/office/drawing/2014/main" xmlns="" id="{E1CBC328-A1CB-4FD1-A448-E2E9EF655C81}"/>
                  </a:ext>
                </a:extLst>
              </p:cNvPr>
              <p:cNvSpPr/>
              <p:nvPr/>
            </p:nvSpPr>
            <p:spPr>
              <a:xfrm>
                <a:off x="10033167" y="1954087"/>
                <a:ext cx="1173459" cy="22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GB">
                    <a:solidFill>
                      <a:schemeClr val="bg1"/>
                    </a:solidFill>
                  </a:rPr>
                  <a:t>19,000</a:t>
                </a:r>
                <a:endParaRPr kumimoji="0" lang="en-GB" b="0" i="0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</a:endParaRPr>
              </a:p>
            </p:txBody>
          </p:sp>
        </p:grpSp>
        <p:sp>
          <p:nvSpPr>
            <p:cNvPr id="82" name="Rektangel 26">
              <a:extLst>
                <a:ext uri="{FF2B5EF4-FFF2-40B4-BE49-F238E27FC236}">
                  <a16:creationId xmlns:a16="http://schemas.microsoft.com/office/drawing/2014/main" xmlns="" id="{7D573D43-C100-4F08-ADAA-3DBE3D4A16FD}"/>
                </a:ext>
              </a:extLst>
            </p:cNvPr>
            <p:cNvSpPr/>
            <p:nvPr/>
          </p:nvSpPr>
          <p:spPr>
            <a:xfrm>
              <a:off x="10479450" y="2391989"/>
              <a:ext cx="1096106" cy="166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>
                  <a:solidFill>
                    <a:schemeClr val="bg1"/>
                  </a:solidFill>
                  <a:latin typeface="Verdana"/>
                </a:rPr>
                <a:t>e</a:t>
              </a:r>
              <a:r>
                <a:rPr kumimoji="0" lang="en-GB" sz="1100" b="0" i="0" u="none" strike="noStrike" kern="1200" cap="none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xperts</a:t>
              </a:r>
              <a:r>
                <a:rPr kumimoji="0" lang="en-GB" sz="1100" b="0" i="0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at AFRY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FDC1E3-ED73-42DF-B9D7-DE089B9E1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48413" y="3566333"/>
            <a:ext cx="4761242" cy="288599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3EB1A7-0193-EA1A-9085-425525C72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1617BE-BA58-4B59-88D5-A8C7B239E913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4BF7BF5-C5F8-D65A-DC44-52D7EC60F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/>
              <a:t>Copyright AFRY AB | RES &amp; Storage Forum, Athens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A623BF-FA12-F348-DCD0-DE74E257F8E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438" y="3879513"/>
            <a:ext cx="4239165" cy="208666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8DD1D3-F7E1-3C53-1DE1-0CD62E7112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01/11/2024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xmlns="" id="{A873FA79-0825-59F9-FA67-ECD648B1849F}"/>
              </a:ext>
            </a:extLst>
          </p:cNvPr>
          <p:cNvSpPr txBox="1"/>
          <p:nvPr/>
        </p:nvSpPr>
        <p:spPr>
          <a:xfrm>
            <a:off x="757010" y="5340900"/>
            <a:ext cx="1376412" cy="89638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 wrap="none" lIns="72000" tIns="72000" rIns="72000" bIns="72000" anchor="ctr">
            <a:noAutofit/>
          </a:bodyPr>
          <a:lstStyle>
            <a:defPPr>
              <a:defRPr lang="de-DE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Transition to</a:t>
            </a:r>
            <a:br>
              <a:rPr kumimoji="0" lang="en-GB" sz="120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GB" sz="120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Bioeconomy</a:t>
            </a: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xmlns="" id="{5265AD78-E1A3-898C-9C0E-F04C812097DE}"/>
              </a:ext>
            </a:extLst>
          </p:cNvPr>
          <p:cNvSpPr txBox="1"/>
          <p:nvPr/>
        </p:nvSpPr>
        <p:spPr>
          <a:xfrm>
            <a:off x="766763" y="3872791"/>
            <a:ext cx="1376412" cy="89586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 wrap="square" lIns="72000" tIns="72000" rIns="72000" bIns="72000" anchor="ctr">
            <a:noAutofit/>
          </a:bodyPr>
          <a:lstStyle>
            <a:defPPr>
              <a:defRPr lang="en-US"/>
            </a:defPPr>
            <a:lvl1pPr lvl="0"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Energy</a:t>
            </a:r>
            <a:br>
              <a:rPr kumimoji="0" lang="en-GB" sz="12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transition</a:t>
            </a:r>
          </a:p>
        </p:txBody>
      </p:sp>
      <p:sp>
        <p:nvSpPr>
          <p:cNvPr id="13" name="Ellipse 20">
            <a:extLst>
              <a:ext uri="{FF2B5EF4-FFF2-40B4-BE49-F238E27FC236}">
                <a16:creationId xmlns:a16="http://schemas.microsoft.com/office/drawing/2014/main" xmlns="" id="{1F3682B3-437F-05BC-0996-62E02E90F140}"/>
              </a:ext>
            </a:extLst>
          </p:cNvPr>
          <p:cNvSpPr/>
          <p:nvPr/>
        </p:nvSpPr>
        <p:spPr>
          <a:xfrm>
            <a:off x="1049216" y="4658300"/>
            <a:ext cx="792000" cy="792958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xmlns="" id="{20BDE0E7-92FD-4AFC-C984-1A09D8AD929F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82948" y="5201830"/>
            <a:ext cx="1380167" cy="513822"/>
          </a:xfrm>
          <a:prstGeom prst="bentConnector3">
            <a:avLst>
              <a:gd name="adj1" fmla="val 100058"/>
            </a:avLst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64ABA2D-770D-306E-3EF4-C358B1517BAB}"/>
              </a:ext>
            </a:extLst>
          </p:cNvPr>
          <p:cNvSpPr txBox="1"/>
          <p:nvPr/>
        </p:nvSpPr>
        <p:spPr>
          <a:xfrm>
            <a:off x="4956514" y="5862766"/>
            <a:ext cx="2091262" cy="44819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b="1" i="1">
                <a:solidFill>
                  <a:schemeClr val="bg1"/>
                </a:solidFill>
              </a:rPr>
              <a:t>Athens, Greece</a:t>
            </a:r>
          </a:p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000" i="1">
                <a:solidFill>
                  <a:schemeClr val="bg1"/>
                </a:solidFill>
              </a:rPr>
              <a:t>Newly established office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8713496"/>
      </p:ext>
    </p:extLst>
  </p:cSld>
  <p:clrMapOvr>
    <a:masterClrMapping/>
  </p:clrMapOvr>
  <p:transition spd="slow"/>
  <p:extLst>
    <p:ext uri="{6950BFC3-D8DA-4A85-94F7-54DA5524770B}">
      <p188:commentRel xmlns:p188="http://schemas.microsoft.com/office/powerpoint/2018/8/main" xmlns="" r:id="rId7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FC9C6D3B-62FF-4D09-AB50-210500FBAF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/>
      </p:pic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xmlns="" id="{CEB0E4C8-DE7D-4808-BD6A-3F06A7AC7B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390" y="2272105"/>
            <a:ext cx="8279219" cy="23137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38E270E-27C7-64E3-CEAD-D8AC795BC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1617BE-BA58-4B59-88D5-A8C7B239E913}" type="slidenum">
              <a:rPr lang="en-GB" noProof="0" smtClean="0"/>
              <a:pPr/>
              <a:t>20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889D54-382D-4A61-8574-9E86440AC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/>
              <a:t>Copyright AFRY AB | RES &amp; Storage Forum, Athens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BD8E51D-24DE-DF83-F546-3F0BF3ED31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01/11/2024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0030369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002B33B-7CFE-4735-A9CE-31E5FC5C4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58740"/>
            <a:ext cx="5076825" cy="292388"/>
          </a:xfrm>
        </p:spPr>
        <p:txBody>
          <a:bodyPr vert="horz"/>
          <a:lstStyle/>
          <a:p>
            <a:r>
              <a:rPr lang="en-GB"/>
              <a:t>What are we trying to achieve?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374E0718-8368-49D8-AFD1-0310624581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4479E8B0-B032-44B1-9FEC-DD733949F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Questions?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storage improves solar PV economics and if the opposite is true as well – can one technology fully protect the other?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Does a </a:t>
            </a:r>
            <a:r>
              <a:rPr lang="en-GB"/>
              <a:t>‘</a:t>
            </a:r>
            <a:r>
              <a:rPr lang="en-GB" dirty="0"/>
              <a:t>chicken &amp; egg</a:t>
            </a:r>
            <a:r>
              <a:rPr lang="en-GB"/>
              <a:t>’</a:t>
            </a:r>
            <a:r>
              <a:rPr lang="en-GB" dirty="0"/>
              <a:t> principle apply?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is the correct balance between the two technologies?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E0E6CC93-5785-409A-BD6F-F77FED0CEE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8" name="Picture Placeholder 27" descr="A picture containing window, building, stone, colonnade&#10;&#10;Description automatically generated">
            <a:extLst>
              <a:ext uri="{FF2B5EF4-FFF2-40B4-BE49-F238E27FC236}">
                <a16:creationId xmlns:a16="http://schemas.microsoft.com/office/drawing/2014/main" xmlns="" id="{E58967F7-F115-4183-9CA0-087D0129F01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0F72BFE1-6AC3-AE15-D695-5B2054A47A2B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GB" noProof="0"/>
              <a:t>01/11/2024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4B491C-95C9-2F84-B73F-B7D9CFD8D4B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B1617BE-BA58-4B59-88D5-A8C7B239E913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01C015E-4744-D9EC-E69B-AAEC6C5F6BD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Copyright AFRY AB | RES &amp; Storage Forum, Athens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1572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9C33F3C8-7A71-4F47-BDF3-93D084C9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58740"/>
            <a:ext cx="10658475" cy="584775"/>
          </a:xfrm>
        </p:spPr>
        <p:txBody>
          <a:bodyPr vert="horz"/>
          <a:lstStyle/>
          <a:p>
            <a:r>
              <a:rPr lang="en-GB"/>
              <a:t>We begin with a rather conservative scenario with regards to solar PV penetration by 2030…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A81E4B22-96CE-4778-8941-7D38497DB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Sensitivity analysis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80399150-1B4B-4777-94E2-944FE4D50C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027B370-8664-4867-836F-71A187CAD2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noProof="0"/>
              <a:t>01/11/2024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51F7F5-DCB2-4B8A-83EF-4546BAE615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Copyright AFRY AB | RES &amp; Storage Forum, Athens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88D6F2-6AE0-48C1-9AE7-2FE7D03B69D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B1617BE-BA58-4B59-88D5-A8C7B239E913}" type="slidenum">
              <a:rPr lang="en-GB" noProof="0"/>
              <a:pPr/>
              <a:t>4</a:t>
            </a:fld>
            <a:endParaRPr lang="en-GB" noProof="0"/>
          </a:p>
        </p:txBody>
      </p:sp>
      <p:pic>
        <p:nvPicPr>
          <p:cNvPr id="7" name="Solar Panel Sun PV 01">
            <a:extLst>
              <a:ext uri="{FF2B5EF4-FFF2-40B4-BE49-F238E27FC236}">
                <a16:creationId xmlns:a16="http://schemas.microsoft.com/office/drawing/2014/main" xmlns="" id="{E36F5EF5-D420-6953-A6DC-576F76E868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766763" y="1795406"/>
            <a:ext cx="643500" cy="46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38D1CF6-E173-65F0-252E-5CCAEECB992D}"/>
              </a:ext>
            </a:extLst>
          </p:cNvPr>
          <p:cNvCxnSpPr>
            <a:cxnSpLocks/>
          </p:cNvCxnSpPr>
          <p:nvPr/>
        </p:nvCxnSpPr>
        <p:spPr>
          <a:xfrm>
            <a:off x="1066800" y="3211898"/>
            <a:ext cx="10501643" cy="0"/>
          </a:xfrm>
          <a:prstGeom prst="line">
            <a:avLst/>
          </a:prstGeom>
          <a:ln w="9525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3AEAAF5-BEFC-DEFA-3253-4B7A147170E5}"/>
              </a:ext>
            </a:extLst>
          </p:cNvPr>
          <p:cNvSpPr txBox="1"/>
          <p:nvPr/>
        </p:nvSpPr>
        <p:spPr>
          <a:xfrm>
            <a:off x="7395634" y="2964578"/>
            <a:ext cx="4186922" cy="3593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5000"/>
              </a:lnSpc>
              <a:spcBef>
                <a:spcPts val="600"/>
              </a:spcBef>
            </a:pPr>
            <a:r>
              <a:rPr lang="en-GB" sz="1200" b="1" dirty="0">
                <a:solidFill>
                  <a:schemeClr val="bg2"/>
                </a:solidFill>
              </a:rPr>
              <a:t>Original Capture Price ~ €60/MWh (real 2023)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AED5F7-B95B-11F0-AA86-414108E3EA6B}"/>
              </a:ext>
            </a:extLst>
          </p:cNvPr>
          <p:cNvSpPr txBox="1"/>
          <p:nvPr/>
        </p:nvSpPr>
        <p:spPr>
          <a:xfrm>
            <a:off x="1624282" y="1964486"/>
            <a:ext cx="3568700" cy="2461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/>
              <a:t>IMPACT ON SOLAR PV CAPTURE PRICES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xmlns="" id="{EF3105DA-FB26-8CB2-48AE-C18AECC0E211}"/>
              </a:ext>
            </a:extLst>
          </p:cNvPr>
          <p:cNvSpPr/>
          <p:nvPr/>
        </p:nvSpPr>
        <p:spPr>
          <a:xfrm>
            <a:off x="1837606" y="2977898"/>
            <a:ext cx="442913" cy="468000"/>
          </a:xfrm>
          <a:prstGeom prst="diamond">
            <a:avLst/>
          </a:prstGeom>
          <a:solidFill>
            <a:srgbClr val="E19F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xmlns="" id="{805F963E-8728-5A82-B795-D9BDFA2079FB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266391874"/>
              </p:ext>
            </p:extLst>
          </p:nvPr>
        </p:nvGraphicFramePr>
        <p:xfrm>
          <a:off x="684213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C8630DCE-74D2-C9C3-ED73-C303CE0FFAA6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H="1">
            <a:off x="2489199" y="5834063"/>
            <a:ext cx="90488" cy="1063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46686A81-1115-036C-424B-8E0DE3926493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922338" y="6029325"/>
            <a:ext cx="6985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0B4D6B8-4885-40C4-9CAB-8E4DF411501A}" type="datetime'''''S''''o''''''l''a''''''''''''''''r ''''''''P''''''''V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noProof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F02F815D-74A3-EEB8-C375-378971DB5208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2125663" y="5805488"/>
            <a:ext cx="309563" cy="173038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DEAC922-AB97-4D26-9BDD-91114094ED15}" type="datetime'''''''''1''.''''''''''''''''''''''''''''''5'''''''''">
              <a:rPr lang="en-US" altLang="en-US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72D39BB5-F821-7565-3247-938361EB93F3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058988" y="6029325"/>
            <a:ext cx="44291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BFF937F-21C2-4C2B-83C8-E33E8E09AC67}" type="datetime'''''''''''''B''''''E''''''''''''''''S''''''''''''''''''S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noProof="0"/>
          </a:p>
        </p:txBody>
      </p:sp>
      <p:sp useBgFill="1">
        <p:nvSpPr>
          <p:cNvPr id="33" name="Text Placeholder 2">
            <a:extLst>
              <a:ext uri="{FF2B5EF4-FFF2-40B4-BE49-F238E27FC236}">
                <a16:creationId xmlns:a16="http://schemas.microsoft.com/office/drawing/2014/main" xmlns="" id="{497232A9-B326-BDED-2375-61781AA56677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066800" y="5051425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77D08F2-8AF4-415B-846C-AE20DD80F716}" type="datetime'''''''1''''''2''''''.''''''0'''''''''''''''''''''''">
              <a:rPr lang="en-US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12.0</a:t>
            </a:fld>
            <a:endParaRPr lang="en-GB" noProof="0"/>
          </a:p>
        </p:txBody>
      </p:sp>
      <p:sp useBgFill="1">
        <p:nvSpPr>
          <p:cNvPr id="34" name="Text Placeholder 2">
            <a:extLst>
              <a:ext uri="{FF2B5EF4-FFF2-40B4-BE49-F238E27FC236}">
                <a16:creationId xmlns:a16="http://schemas.microsoft.com/office/drawing/2014/main" xmlns="" id="{E4367BF1-2C10-7A5C-1FE7-C982C4CAD6AD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125663" y="5632450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0D7A905-5957-48EB-9330-F99CA5441218}" type="datetime'1''''.''''''''''''7'''''">
              <a:rPr lang="en-US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</a:t>
            </a:fld>
            <a:endParaRPr lang="en-GB" noProof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2475A8B-3F82-654B-6FFA-65E87DF9BD2C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820738" y="4838700"/>
            <a:ext cx="187325" cy="139700"/>
          </a:xfrm>
          <a:prstGeom prst="rect">
            <a:avLst/>
          </a:prstGeom>
          <a:solidFill>
            <a:srgbClr val="E19F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FC394EF-0954-0F7A-FC4F-EF6C7C5C88CF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1765300" y="4838700"/>
            <a:ext cx="187325" cy="139700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16F5AF2-D0D3-C71E-EED4-107327AF8543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2346325" y="4838700"/>
            <a:ext cx="187325" cy="139700"/>
          </a:xfrm>
          <a:prstGeom prst="rect">
            <a:avLst/>
          </a:prstGeom>
          <a:solidFill>
            <a:srgbClr val="40507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1CB76E45-335D-142C-E1A2-4DCC43FC5B3D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058863" y="4840288"/>
            <a:ext cx="604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3866E79-7B3F-4EB1-88ED-B6992F907382}" type="datetime'''''''''''S''''o''''l''a''r'''' ''PV''''''''''''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US" sz="1050" noProof="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xmlns="" id="{F8AC610F-5C09-5850-DD18-642FB5390FF8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2003425" y="4840288"/>
            <a:ext cx="241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3D13526-C16D-477C-94BA-93574CA15344}" type="datetime'''''2h''r''''''''''''''''''''''''''''''''''''''''''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2hr</a:t>
            </a:fld>
            <a:endParaRPr lang="en-US" sz="1050" noProof="0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FF1960B7-DBD8-1E9C-C777-53BE318552C7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584450" y="4840288"/>
            <a:ext cx="241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D5E52D5-434E-4017-86C0-C17C0B38A3BC}" type="datetime'''''''''''''''''''''''''''''''''''''''''''''''4h''''''''r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4hr</a:t>
            </a:fld>
            <a:endParaRPr lang="en-US" sz="1050" noProof="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749F459-3BE9-A567-196A-00621100E719}"/>
              </a:ext>
            </a:extLst>
          </p:cNvPr>
          <p:cNvSpPr txBox="1"/>
          <p:nvPr/>
        </p:nvSpPr>
        <p:spPr>
          <a:xfrm>
            <a:off x="774491" y="4559158"/>
            <a:ext cx="3166742" cy="2380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US" sz="1200" b="1" dirty="0"/>
              <a:t>INSTALLED CAPACITIES (GW)</a:t>
            </a:r>
          </a:p>
        </p:txBody>
      </p:sp>
    </p:spTree>
    <p:extLst>
      <p:ext uri="{BB962C8B-B14F-4D97-AF65-F5344CB8AC3E}">
        <p14:creationId xmlns:p14="http://schemas.microsoft.com/office/powerpoint/2010/main" xmlns="" val="1513275691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18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9C33F3C8-7A71-4F47-BDF3-93D084C9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58740"/>
            <a:ext cx="10658475" cy="584775"/>
          </a:xfrm>
        </p:spPr>
        <p:txBody>
          <a:bodyPr vert="horz"/>
          <a:lstStyle/>
          <a:p>
            <a:r>
              <a:rPr lang="en-GB" dirty="0"/>
              <a:t>…We then add 2GW of solar PV and we observe a 20% drop in solar PV capture prices…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A81E4B22-96CE-4778-8941-7D38497DB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Sensitivity analysis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80399150-1B4B-4777-94E2-944FE4D50C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027B370-8664-4867-836F-71A187CAD2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noProof="0"/>
              <a:t>01/11/2024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51F7F5-DCB2-4B8A-83EF-4546BAE615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Copyright AFRY AB | RES &amp; Storage Forum, Athens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88D6F2-6AE0-48C1-9AE7-2FE7D03B69D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B1617BE-BA58-4B59-88D5-A8C7B239E913}" type="slidenum">
              <a:rPr lang="en-GB" noProof="0"/>
              <a:pPr/>
              <a:t>5</a:t>
            </a:fld>
            <a:endParaRPr lang="en-GB" noProof="0"/>
          </a:p>
        </p:txBody>
      </p:sp>
      <p:pic>
        <p:nvPicPr>
          <p:cNvPr id="7" name="Solar Panel Sun PV 01">
            <a:extLst>
              <a:ext uri="{FF2B5EF4-FFF2-40B4-BE49-F238E27FC236}">
                <a16:creationId xmlns:a16="http://schemas.microsoft.com/office/drawing/2014/main" xmlns="" id="{E36F5EF5-D420-6953-A6DC-576F76E868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766763" y="1795406"/>
            <a:ext cx="643500" cy="46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38D1CF6-E173-65F0-252E-5CCAEECB992D}"/>
              </a:ext>
            </a:extLst>
          </p:cNvPr>
          <p:cNvCxnSpPr>
            <a:cxnSpLocks/>
          </p:cNvCxnSpPr>
          <p:nvPr/>
        </p:nvCxnSpPr>
        <p:spPr>
          <a:xfrm>
            <a:off x="1066800" y="3211898"/>
            <a:ext cx="10501643" cy="0"/>
          </a:xfrm>
          <a:prstGeom prst="line">
            <a:avLst/>
          </a:prstGeom>
          <a:ln w="9525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AED5F7-B95B-11F0-AA86-414108E3EA6B}"/>
              </a:ext>
            </a:extLst>
          </p:cNvPr>
          <p:cNvSpPr txBox="1"/>
          <p:nvPr/>
        </p:nvSpPr>
        <p:spPr>
          <a:xfrm>
            <a:off x="1624282" y="1964486"/>
            <a:ext cx="3568700" cy="2461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/>
              <a:t>IMPACT ON SOLAR PV CAPTURE PRICES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xmlns="" id="{EF3105DA-FB26-8CB2-48AE-C18AECC0E211}"/>
              </a:ext>
            </a:extLst>
          </p:cNvPr>
          <p:cNvSpPr/>
          <p:nvPr/>
        </p:nvSpPr>
        <p:spPr>
          <a:xfrm>
            <a:off x="1837606" y="2977898"/>
            <a:ext cx="442913" cy="468000"/>
          </a:xfrm>
          <a:prstGeom prst="diamond">
            <a:avLst/>
          </a:prstGeom>
          <a:solidFill>
            <a:srgbClr val="E19F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37" name="Chart 136">
            <a:extLst>
              <a:ext uri="{FF2B5EF4-FFF2-40B4-BE49-F238E27FC236}">
                <a16:creationId xmlns:a16="http://schemas.microsoft.com/office/drawing/2014/main" xmlns="" id="{6E265130-9EC7-2215-4073-19CC09122EB6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099208634"/>
              </p:ext>
            </p:extLst>
          </p:nvPr>
        </p:nvGraphicFramePr>
        <p:xfrm>
          <a:off x="2865438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D42469F-14BB-76E7-E455-E0F596BCA0C9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H="1">
            <a:off x="4670425" y="5834063"/>
            <a:ext cx="90488" cy="1063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DA31D007-95D2-EBB2-1526-E8F759FB1ABC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103563" y="6029325"/>
            <a:ext cx="6985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D2854A4-4C3C-44A5-89D7-42694A8AF009}" type="datetime'''''''''''''So''''''''la''''''''''r'' PV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1372A454-6464-B0D8-DA23-F9E3B934CB98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306888" y="5805488"/>
            <a:ext cx="309563" cy="173038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82038BD-2A58-446B-A4B7-C690B42302A0}" type="datetime'1''.''''5'''''''''''''''''''''''''''''''''''''''''">
              <a:rPr lang="en-GB" altLang="en-US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E40DC0E8-6D71-2575-25A0-C4139DC09A9D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240213" y="6029325"/>
            <a:ext cx="44291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CD6FE71-7EB9-452E-86D8-ADFDCE10480B}" type="datetime'''''''''''''''''''''''''''''B''E''''''S''S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noProof="0"/>
          </a:p>
        </p:txBody>
      </p:sp>
      <p:sp useBgFill="1">
        <p:nvSpPr>
          <p:cNvPr id="18" name="Text Placeholder 2">
            <a:extLst>
              <a:ext uri="{FF2B5EF4-FFF2-40B4-BE49-F238E27FC236}">
                <a16:creationId xmlns:a16="http://schemas.microsoft.com/office/drawing/2014/main" xmlns="" id="{A1C59BEA-8000-CE46-04BC-22ED3975A0E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248025" y="4935538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C989600-DF44-404A-842A-1F8D041051CE}" type="datetime'''''''''''1''''''''''''''''4''.''''0''''''''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14.0</a:t>
            </a:fld>
            <a:endParaRPr lang="en-GB" noProof="0"/>
          </a:p>
        </p:txBody>
      </p:sp>
      <p:sp useBgFill="1">
        <p:nvSpPr>
          <p:cNvPr id="20" name="Text Placeholder 2">
            <a:extLst>
              <a:ext uri="{FF2B5EF4-FFF2-40B4-BE49-F238E27FC236}">
                <a16:creationId xmlns:a16="http://schemas.microsoft.com/office/drawing/2014/main" xmlns="" id="{32FCD033-E3AC-2572-32ED-3A6F11A074FD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306888" y="5632450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F06B2BF-FBAF-43D7-8B6C-EF07F83D5CFA}" type="datetime'''''''1''''''''''''''.''''''''7''''''''''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</a:t>
            </a:fld>
            <a:endParaRPr lang="en-GB" noProof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6501BA7-7A9B-94D2-108A-5053DB1A2D14}"/>
              </a:ext>
            </a:extLst>
          </p:cNvPr>
          <p:cNvCxnSpPr>
            <a:cxnSpLocks/>
          </p:cNvCxnSpPr>
          <p:nvPr/>
        </p:nvCxnSpPr>
        <p:spPr>
          <a:xfrm>
            <a:off x="1131722" y="4116673"/>
            <a:ext cx="10501643" cy="0"/>
          </a:xfrm>
          <a:prstGeom prst="line">
            <a:avLst/>
          </a:prstGeom>
          <a:ln w="9525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3FEB8BC-EF82-14B2-EA23-652F53230A31}"/>
              </a:ext>
            </a:extLst>
          </p:cNvPr>
          <p:cNvSpPr txBox="1"/>
          <p:nvPr/>
        </p:nvSpPr>
        <p:spPr>
          <a:xfrm>
            <a:off x="9367521" y="4206863"/>
            <a:ext cx="2359410" cy="3593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>
                <a:solidFill>
                  <a:schemeClr val="bg2"/>
                </a:solidFill>
              </a:rPr>
              <a:t>20% drop on Capture Price</a:t>
            </a:r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xmlns="" id="{FFF8606F-D64D-C177-D8E2-E6CCA28BE849}"/>
              </a:ext>
            </a:extLst>
          </p:cNvPr>
          <p:cNvSpPr/>
          <p:nvPr/>
        </p:nvSpPr>
        <p:spPr>
          <a:xfrm>
            <a:off x="3802063" y="3898648"/>
            <a:ext cx="442913" cy="468000"/>
          </a:xfrm>
          <a:prstGeom prst="diamond">
            <a:avLst/>
          </a:prstGeom>
          <a:solidFill>
            <a:srgbClr val="E19F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xmlns="" id="{B47AC629-A2FA-C83B-A713-F082E1A6A059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xmlns="" val="3293827823"/>
              </p:ext>
            </p:extLst>
          </p:nvPr>
        </p:nvGraphicFramePr>
        <p:xfrm>
          <a:off x="684213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44E729D0-9758-4910-E0A1-8F96DAC26406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H="1">
            <a:off x="2489199" y="5834063"/>
            <a:ext cx="90488" cy="1063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A2BC13F3-4D7C-F62A-E958-B92117A5D04B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922338" y="6029325"/>
            <a:ext cx="6985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08352D1-A588-440B-928D-0033F38B2C02}" type="datetime'''''''''S''''''ola''r'''''''''''' ''''''''''''''''''''P''V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noProof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EEC5C6CE-0731-7EF7-48E3-C4BB62DDD871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2125663" y="5805488"/>
            <a:ext cx="309563" cy="173038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A28C208-822B-45C5-84AD-367DEC8E42B2}" type="datetime'1''.''''''''5'''''''''''''''''''''">
              <a:rPr lang="en-US" altLang="en-US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B862F115-7D7B-39EB-DDDB-725FBDD4A8D1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2058988" y="6029325"/>
            <a:ext cx="44291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606C73A-77A5-4157-83AE-0479EF8F8E75}" type="datetime'''''BES''''''S''''''''''''''''''''''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noProof="0"/>
          </a:p>
        </p:txBody>
      </p:sp>
      <p:sp useBgFill="1">
        <p:nvSpPr>
          <p:cNvPr id="42" name="Text Placeholder 2">
            <a:extLst>
              <a:ext uri="{FF2B5EF4-FFF2-40B4-BE49-F238E27FC236}">
                <a16:creationId xmlns:a16="http://schemas.microsoft.com/office/drawing/2014/main" xmlns="" id="{DEF6A7D3-4957-491A-0D66-F0EF3BF48531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1066800" y="5051425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1D05646-4435-4072-B793-AE8172E74732}" type="datetime'''''1''''''2''.''''''''''''0'''''''''''''''">
              <a:rPr lang="en-US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12.0</a:t>
            </a:fld>
            <a:endParaRPr lang="en-GB" noProof="0"/>
          </a:p>
        </p:txBody>
      </p:sp>
      <p:sp useBgFill="1">
        <p:nvSpPr>
          <p:cNvPr id="43" name="Text Placeholder 2">
            <a:extLst>
              <a:ext uri="{FF2B5EF4-FFF2-40B4-BE49-F238E27FC236}">
                <a16:creationId xmlns:a16="http://schemas.microsoft.com/office/drawing/2014/main" xmlns="" id="{B18FF402-12ED-5E71-25B1-EA00AB64675F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2125663" y="5632450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55C499E-48EC-4751-AB71-266603F4D0C8}" type="datetime'''''''''1.7'''''''''''''''''''''''''''''''''''''''''''">
              <a:rPr lang="en-US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</a:t>
            </a:fld>
            <a:endParaRPr lang="en-GB" noProof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738C632-75F0-932F-EE19-1FBD276E3538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820738" y="4838700"/>
            <a:ext cx="187325" cy="139700"/>
          </a:xfrm>
          <a:prstGeom prst="rect">
            <a:avLst/>
          </a:prstGeom>
          <a:solidFill>
            <a:srgbClr val="E19F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167E5059-2C06-5A75-24F6-48D1804F58AE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1765300" y="4838700"/>
            <a:ext cx="187325" cy="139700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2234642-FF0C-AD82-2F59-4D10D159E4EF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2346325" y="4838700"/>
            <a:ext cx="187325" cy="139700"/>
          </a:xfrm>
          <a:prstGeom prst="rect">
            <a:avLst/>
          </a:prstGeom>
          <a:solidFill>
            <a:srgbClr val="40507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8AF10FF5-2FB1-74EA-C4FA-6B4675F3565E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058863" y="4840288"/>
            <a:ext cx="604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330119A-365C-45F4-AEAD-C6354A506B3E}" type="datetime'''''''''''''''''''''''''''S''''''''ol''a''''r P''''''''''''V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US" sz="1050" noProof="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xmlns="" id="{6982F648-9A16-1210-961F-2A97EC0874C1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003425" y="4840288"/>
            <a:ext cx="241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598EA46-488A-4FC6-9F51-8317C0E800D5}" type="datetime'''''''''2''''''h''''''''''''''''r''''''''''''''''''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2hr</a:t>
            </a:fld>
            <a:endParaRPr lang="en-US" sz="1050" noProof="0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xmlns="" id="{EC67B4DC-5B2B-EBA3-5DEF-754071D54A0D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2584450" y="4840288"/>
            <a:ext cx="241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455690D-1BEC-4537-8191-72FF20FD438C}" type="datetime'''''''''''''''''''''4''''''''''''hr''''''''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4hr</a:t>
            </a:fld>
            <a:endParaRPr lang="en-US" sz="1050" noProof="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79F4394-4AEF-36CD-FEFF-A2CFB3348496}"/>
              </a:ext>
            </a:extLst>
          </p:cNvPr>
          <p:cNvSpPr txBox="1"/>
          <p:nvPr/>
        </p:nvSpPr>
        <p:spPr>
          <a:xfrm>
            <a:off x="7395634" y="2964578"/>
            <a:ext cx="4186922" cy="3593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5000"/>
              </a:lnSpc>
              <a:spcBef>
                <a:spcPts val="600"/>
              </a:spcBef>
            </a:pPr>
            <a:r>
              <a:rPr lang="en-GB" sz="1200" b="1" dirty="0">
                <a:solidFill>
                  <a:schemeClr val="bg2"/>
                </a:solidFill>
              </a:rPr>
              <a:t>Original Capture Price ~ €60/MWh (real 2023) 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1A0F1727-8B8C-A94C-748D-576ABBB72CF8}"/>
              </a:ext>
            </a:extLst>
          </p:cNvPr>
          <p:cNvSpPr txBox="1"/>
          <p:nvPr/>
        </p:nvSpPr>
        <p:spPr>
          <a:xfrm>
            <a:off x="774491" y="4559158"/>
            <a:ext cx="3166742" cy="2380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US" sz="1200" b="1" dirty="0"/>
              <a:t>INSTALLED CAPACITIES (GW)</a:t>
            </a:r>
          </a:p>
        </p:txBody>
      </p:sp>
    </p:spTree>
    <p:extLst>
      <p:ext uri="{BB962C8B-B14F-4D97-AF65-F5344CB8AC3E}">
        <p14:creationId xmlns:p14="http://schemas.microsoft.com/office/powerpoint/2010/main" xmlns="" val="1361106411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25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9C33F3C8-7A71-4F47-BDF3-93D084C9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58740"/>
            <a:ext cx="10658475" cy="584775"/>
          </a:xfrm>
        </p:spPr>
        <p:txBody>
          <a:bodyPr vert="horz"/>
          <a:lstStyle/>
          <a:p>
            <a:r>
              <a:rPr lang="en-GB"/>
              <a:t>…An additional 1.5GW of 2-hour BESS and 1GW of 4-hour BESS leading to a total BESS capacity of 4.2GW brings capture prices only at 95% of original…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A81E4B22-96CE-4778-8941-7D38497DB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Sensitivity analysis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80399150-1B4B-4777-94E2-944FE4D50C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027B370-8664-4867-836F-71A187CAD2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noProof="0"/>
              <a:t>01/11/2024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51F7F5-DCB2-4B8A-83EF-4546BAE615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Copyright AFRY AB | RES &amp; Storage Forum, Athens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88D6F2-6AE0-48C1-9AE7-2FE7D03B69D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B1617BE-BA58-4B59-88D5-A8C7B239E913}" type="slidenum">
              <a:rPr lang="en-GB" noProof="0"/>
              <a:pPr/>
              <a:t>6</a:t>
            </a:fld>
            <a:endParaRPr lang="en-GB" noProof="0"/>
          </a:p>
        </p:txBody>
      </p:sp>
      <p:pic>
        <p:nvPicPr>
          <p:cNvPr id="7" name="Solar Panel Sun PV 01">
            <a:extLst>
              <a:ext uri="{FF2B5EF4-FFF2-40B4-BE49-F238E27FC236}">
                <a16:creationId xmlns:a16="http://schemas.microsoft.com/office/drawing/2014/main" xmlns="" id="{E36F5EF5-D420-6953-A6DC-576F76E868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766763" y="1795406"/>
            <a:ext cx="643500" cy="46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38D1CF6-E173-65F0-252E-5CCAEECB992D}"/>
              </a:ext>
            </a:extLst>
          </p:cNvPr>
          <p:cNvCxnSpPr>
            <a:cxnSpLocks/>
          </p:cNvCxnSpPr>
          <p:nvPr/>
        </p:nvCxnSpPr>
        <p:spPr>
          <a:xfrm>
            <a:off x="1066800" y="3211898"/>
            <a:ext cx="10501643" cy="0"/>
          </a:xfrm>
          <a:prstGeom prst="line">
            <a:avLst/>
          </a:prstGeom>
          <a:ln w="9525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AED5F7-B95B-11F0-AA86-414108E3EA6B}"/>
              </a:ext>
            </a:extLst>
          </p:cNvPr>
          <p:cNvSpPr txBox="1"/>
          <p:nvPr/>
        </p:nvSpPr>
        <p:spPr>
          <a:xfrm>
            <a:off x="1624282" y="1964486"/>
            <a:ext cx="3568700" cy="2461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/>
              <a:t>IMPACT ON SOLAR PV CAPTURE PRICES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xmlns="" id="{EF3105DA-FB26-8CB2-48AE-C18AECC0E211}"/>
              </a:ext>
            </a:extLst>
          </p:cNvPr>
          <p:cNvSpPr/>
          <p:nvPr/>
        </p:nvSpPr>
        <p:spPr>
          <a:xfrm>
            <a:off x="1837606" y="2977898"/>
            <a:ext cx="442913" cy="468000"/>
          </a:xfrm>
          <a:prstGeom prst="diamond">
            <a:avLst/>
          </a:prstGeom>
          <a:solidFill>
            <a:srgbClr val="E19F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49" name="Chart 148">
            <a:extLst>
              <a:ext uri="{FF2B5EF4-FFF2-40B4-BE49-F238E27FC236}">
                <a16:creationId xmlns:a16="http://schemas.microsoft.com/office/drawing/2014/main" xmlns="" id="{6A6F0157-0A88-432C-64E9-20FBAA06752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45918405"/>
              </p:ext>
            </p:extLst>
          </p:nvPr>
        </p:nvGraphicFramePr>
        <p:xfrm>
          <a:off x="2865438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D42469F-14BB-76E7-E455-E0F596BCA0C9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H="1">
            <a:off x="4670425" y="5834063"/>
            <a:ext cx="90488" cy="1063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DA31D007-95D2-EBB2-1526-E8F759FB1ABC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103563" y="6029325"/>
            <a:ext cx="6985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D2854A4-4C3C-44A5-89D7-42694A8AF009}" type="datetime'''''''''''''So''''''''la''''''''''r'' PV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1372A454-6464-B0D8-DA23-F9E3B934CB98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306888" y="5805488"/>
            <a:ext cx="309563" cy="173038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82038BD-2A58-446B-A4B7-C690B42302A0}" type="datetime'1''.''''5'''''''''''''''''''''''''''''''''''''''''">
              <a:rPr lang="en-GB" altLang="en-US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E40DC0E8-6D71-2575-25A0-C4139DC09A9D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240213" y="6029325"/>
            <a:ext cx="44291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CD6FE71-7EB9-452E-86D8-ADFDCE10480B}" type="datetime'''''''''''''''''''''''''''''B''E''''''S''S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noProof="0"/>
          </a:p>
        </p:txBody>
      </p:sp>
      <p:sp useBgFill="1">
        <p:nvSpPr>
          <p:cNvPr id="18" name="Text Placeholder 2">
            <a:extLst>
              <a:ext uri="{FF2B5EF4-FFF2-40B4-BE49-F238E27FC236}">
                <a16:creationId xmlns:a16="http://schemas.microsoft.com/office/drawing/2014/main" xmlns="" id="{A1C59BEA-8000-CE46-04BC-22ED3975A0E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248025" y="4935538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C989600-DF44-404A-842A-1F8D041051CE}" type="datetime'''''''''''1''''''''''''''''4''.''''0''''''''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14.0</a:t>
            </a:fld>
            <a:endParaRPr lang="en-GB" noProof="0"/>
          </a:p>
        </p:txBody>
      </p:sp>
      <p:sp useBgFill="1">
        <p:nvSpPr>
          <p:cNvPr id="20" name="Text Placeholder 2">
            <a:extLst>
              <a:ext uri="{FF2B5EF4-FFF2-40B4-BE49-F238E27FC236}">
                <a16:creationId xmlns:a16="http://schemas.microsoft.com/office/drawing/2014/main" xmlns="" id="{32FCD033-E3AC-2572-32ED-3A6F11A074FD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306888" y="5632450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F06B2BF-FBAF-43D7-8B6C-EF07F83D5CFA}" type="datetime'''''''1''''''''''''''.''''''''7''''''''''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</a:t>
            </a:fld>
            <a:endParaRPr lang="en-GB" noProof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6501BA7-7A9B-94D2-108A-5053DB1A2D14}"/>
              </a:ext>
            </a:extLst>
          </p:cNvPr>
          <p:cNvCxnSpPr>
            <a:cxnSpLocks/>
          </p:cNvCxnSpPr>
          <p:nvPr/>
        </p:nvCxnSpPr>
        <p:spPr>
          <a:xfrm>
            <a:off x="1131722" y="4116673"/>
            <a:ext cx="10501643" cy="0"/>
          </a:xfrm>
          <a:prstGeom prst="line">
            <a:avLst/>
          </a:prstGeom>
          <a:ln w="9525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3FEB8BC-EF82-14B2-EA23-652F53230A31}"/>
              </a:ext>
            </a:extLst>
          </p:cNvPr>
          <p:cNvSpPr txBox="1"/>
          <p:nvPr/>
        </p:nvSpPr>
        <p:spPr>
          <a:xfrm>
            <a:off x="9309771" y="4206863"/>
            <a:ext cx="2359410" cy="3593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>
                <a:solidFill>
                  <a:schemeClr val="bg2"/>
                </a:solidFill>
              </a:rPr>
              <a:t>20% drop on Capture Price</a:t>
            </a:r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xmlns="" id="{FFF8606F-D64D-C177-D8E2-E6CCA28BE849}"/>
              </a:ext>
            </a:extLst>
          </p:cNvPr>
          <p:cNvSpPr/>
          <p:nvPr/>
        </p:nvSpPr>
        <p:spPr>
          <a:xfrm>
            <a:off x="3802063" y="3898648"/>
            <a:ext cx="442913" cy="468000"/>
          </a:xfrm>
          <a:prstGeom prst="diamond">
            <a:avLst/>
          </a:prstGeom>
          <a:solidFill>
            <a:srgbClr val="E19F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50" name="Chart 149">
            <a:extLst>
              <a:ext uri="{FF2B5EF4-FFF2-40B4-BE49-F238E27FC236}">
                <a16:creationId xmlns:a16="http://schemas.microsoft.com/office/drawing/2014/main" xmlns="" id="{00678C98-CDA6-A294-8052-FBBB6F3DEE14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xmlns="" val="2407438616"/>
              </p:ext>
            </p:extLst>
          </p:nvPr>
        </p:nvGraphicFramePr>
        <p:xfrm>
          <a:off x="5046663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60B94B1-B4AE-1DBE-DC93-A041C02DDBD3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H="1">
            <a:off x="6851650" y="5834063"/>
            <a:ext cx="90488" cy="777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5EF51856-AF95-E362-11FA-5BAB793A183A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284788" y="5997575"/>
            <a:ext cx="6985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34F29C4-71DF-496C-A88E-726F1CCDAF8C}" type="datetime'S''''o''l''''''a''r'''''''''' ''''''''P''V''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noProof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DAD1466F-0169-D215-AA94-3F64DE18E3C3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421438" y="5997575"/>
            <a:ext cx="44291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F983532-5800-4D46-910A-50095D47D771}" type="datetime'B''''''''''''''''''''''''''''''''''''''''E''''S''S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noProof="0"/>
          </a:p>
        </p:txBody>
      </p:sp>
      <p:sp useBgFill="1">
        <p:nvSpPr>
          <p:cNvPr id="32" name="Text Placeholder 2">
            <a:extLst>
              <a:ext uri="{FF2B5EF4-FFF2-40B4-BE49-F238E27FC236}">
                <a16:creationId xmlns:a16="http://schemas.microsoft.com/office/drawing/2014/main" xmlns="" id="{B8546C89-9008-5C76-0F9B-872905ACA04A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429250" y="4935538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03D1CCE-F16C-4CAD-BA74-B54987D725FD}" type="datetime'1''''''4''''.''''''0''''''''''''''''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14.0</a:t>
            </a:fld>
            <a:endParaRPr lang="en-GB" noProof="0"/>
          </a:p>
        </p:txBody>
      </p:sp>
      <p:sp useBgFill="1">
        <p:nvSpPr>
          <p:cNvPr id="33" name="Text Placeholder 2">
            <a:extLst>
              <a:ext uri="{FF2B5EF4-FFF2-40B4-BE49-F238E27FC236}">
                <a16:creationId xmlns:a16="http://schemas.microsoft.com/office/drawing/2014/main" xmlns="" id="{9B0485FA-649E-FE79-4810-71E478A1BCA1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6488113" y="5503863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B872B2D-8EE9-4FB4-932E-94EB8BE5487F}" type="datetime'''''4.''''''''''''''''''''''''''''''''''''''''''2''''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4.2</a:t>
            </a:fld>
            <a:endParaRPr lang="en-GB" noProof="0"/>
          </a:p>
        </p:txBody>
      </p:sp>
      <p:sp>
        <p:nvSpPr>
          <p:cNvPr id="34" name="Diamond 33">
            <a:extLst>
              <a:ext uri="{FF2B5EF4-FFF2-40B4-BE49-F238E27FC236}">
                <a16:creationId xmlns:a16="http://schemas.microsoft.com/office/drawing/2014/main" xmlns="" id="{22C42755-7D73-238E-3D85-B54E767CB23F}"/>
              </a:ext>
            </a:extLst>
          </p:cNvPr>
          <p:cNvSpPr/>
          <p:nvPr/>
        </p:nvSpPr>
        <p:spPr>
          <a:xfrm>
            <a:off x="5920381" y="3298904"/>
            <a:ext cx="442913" cy="468000"/>
          </a:xfrm>
          <a:prstGeom prst="diamond">
            <a:avLst/>
          </a:prstGeom>
          <a:solidFill>
            <a:srgbClr val="E19F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xmlns="" id="{3855939A-D6F2-368C-BB2B-AE5FBADC0ED6}"/>
              </a:ext>
            </a:extLst>
          </p:cNvPr>
          <p:cNvGraphicFramePr/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xmlns="" val="3725766444"/>
              </p:ext>
            </p:extLst>
          </p:nvPr>
        </p:nvGraphicFramePr>
        <p:xfrm>
          <a:off x="684213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F5583D77-6F0C-30FF-9E3B-AF9EF3729C6F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 flipH="1">
            <a:off x="2489199" y="5834063"/>
            <a:ext cx="90488" cy="1063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A57106D2-0CF4-DAF1-6CE8-79841FC35E46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922338" y="6029325"/>
            <a:ext cx="6985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5D7BAE8-BCD6-45AD-ABFC-DC0C23DE0028}" type="datetime'So''l''''''''''''a''''''''''''r'''''' PV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noProof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31592019-1A74-784B-CF2E-FEB65A989AF9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2125663" y="5805488"/>
            <a:ext cx="309563" cy="173038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744F281-F86F-4D0E-A863-142C9BE833A0}" type="datetime'''''''''''''''''''''''''''''''''''''''''1.5'''''''''">
              <a:rPr lang="en-US" altLang="en-US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819C52BB-9862-47F0-47A0-00ECA4563A7E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2058988" y="6029325"/>
            <a:ext cx="44291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DB43610-4381-4CB3-9B89-CCE1AD4157F7}" type="datetime'''''''''''''''''''''''''''''''B''''''''''''''''''ES''''S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noProof="0"/>
          </a:p>
        </p:txBody>
      </p:sp>
      <p:sp useBgFill="1">
        <p:nvSpPr>
          <p:cNvPr id="46" name="Text Placeholder 2">
            <a:extLst>
              <a:ext uri="{FF2B5EF4-FFF2-40B4-BE49-F238E27FC236}">
                <a16:creationId xmlns:a16="http://schemas.microsoft.com/office/drawing/2014/main" xmlns="" id="{D7FCEEE6-FD2C-F57A-CFFB-C50F2E663FCB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1066800" y="5051425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FE49C94-B886-4C98-822F-A5D0CE0E8EC2}" type="datetime'''''''1''''''''''''''''''2''''''''.''''0'''''''''''''''">
              <a:rPr lang="en-US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12.0</a:t>
            </a:fld>
            <a:endParaRPr lang="en-GB" noProof="0"/>
          </a:p>
        </p:txBody>
      </p:sp>
      <p:sp useBgFill="1">
        <p:nvSpPr>
          <p:cNvPr id="47" name="Text Placeholder 2">
            <a:extLst>
              <a:ext uri="{FF2B5EF4-FFF2-40B4-BE49-F238E27FC236}">
                <a16:creationId xmlns:a16="http://schemas.microsoft.com/office/drawing/2014/main" xmlns="" id="{60A932D1-5C95-1417-BA33-7B576D353805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2125663" y="5632450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0DA1B10-FFD8-4AAB-B0DB-50E91E23CAB0}" type="datetime'''1''''.''''''''7'''''''''''''''''''''''''''">
              <a:rPr lang="en-US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</a:t>
            </a:fld>
            <a:endParaRPr lang="en-GB" noProof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AFE6CC3F-3B9F-8B0B-41B7-B90888C5E57C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820738" y="4838700"/>
            <a:ext cx="187325" cy="139700"/>
          </a:xfrm>
          <a:prstGeom prst="rect">
            <a:avLst/>
          </a:prstGeom>
          <a:solidFill>
            <a:srgbClr val="E19F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F5B7789A-B4E1-3C69-2ED0-C503CF9EF29C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1765300" y="4838700"/>
            <a:ext cx="187325" cy="139700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4B1236C-989F-74CE-D1C6-F9007A32FB20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2346325" y="4838700"/>
            <a:ext cx="187325" cy="139700"/>
          </a:xfrm>
          <a:prstGeom prst="rect">
            <a:avLst/>
          </a:prstGeom>
          <a:solidFill>
            <a:srgbClr val="40507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1EDD65B5-28D2-52DA-F5F2-821C03A7079F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1058863" y="4840288"/>
            <a:ext cx="604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A59B1EB-1018-4A09-9CEF-5BBE59943783}" type="datetime'''''''S''''o''''''''''l''a''''''''''''''''r ''''P''''V''''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US" sz="1050" noProof="0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xmlns="" id="{12BDBC2A-CCDC-13A8-D349-ECDC1BFCF491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003425" y="4840288"/>
            <a:ext cx="241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0A1552F-3A1F-42FE-99A4-45014454B2BB}" type="datetime'''''''''''''''''''''''''''2''''''''''''h''''''''r''''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2hr</a:t>
            </a:fld>
            <a:endParaRPr lang="en-US" sz="1050" noProof="0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E4ED07D-8A25-62B8-36A9-77BF1D041759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584450" y="4840288"/>
            <a:ext cx="241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DC43EBE-6DCC-4184-9617-80494F3AAB88}" type="datetime'''''''''''''''''''''''''4''h''''''''r''''''''''''''''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4hr</a:t>
            </a:fld>
            <a:endParaRPr lang="en-US" sz="1050" noProof="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ECD5098-FC5C-4678-DDC9-92678090E6EF}"/>
              </a:ext>
            </a:extLst>
          </p:cNvPr>
          <p:cNvSpPr txBox="1"/>
          <p:nvPr/>
        </p:nvSpPr>
        <p:spPr>
          <a:xfrm>
            <a:off x="7395634" y="2964578"/>
            <a:ext cx="4186922" cy="3593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5000"/>
              </a:lnSpc>
              <a:spcBef>
                <a:spcPts val="600"/>
              </a:spcBef>
            </a:pPr>
            <a:r>
              <a:rPr lang="en-GB" sz="1200" b="1" dirty="0">
                <a:solidFill>
                  <a:schemeClr val="bg2"/>
                </a:solidFill>
              </a:rPr>
              <a:t>Original Capture Price ~ €60/MWh (real 2023)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40B919AD-D080-673C-5B0A-25A55FCB7298}"/>
              </a:ext>
            </a:extLst>
          </p:cNvPr>
          <p:cNvSpPr txBox="1"/>
          <p:nvPr/>
        </p:nvSpPr>
        <p:spPr>
          <a:xfrm>
            <a:off x="774491" y="4559158"/>
            <a:ext cx="3166742" cy="2380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US" sz="1200" b="1" dirty="0"/>
              <a:t>INSTALLED CAPACITIES (GW)</a:t>
            </a:r>
          </a:p>
        </p:txBody>
      </p:sp>
    </p:spTree>
    <p:extLst>
      <p:ext uri="{BB962C8B-B14F-4D97-AF65-F5344CB8AC3E}">
        <p14:creationId xmlns:p14="http://schemas.microsoft.com/office/powerpoint/2010/main" xmlns="" val="2641803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9C33F3C8-7A71-4F47-BDF3-93D084C9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58740"/>
            <a:ext cx="10658475" cy="584775"/>
          </a:xfrm>
        </p:spPr>
        <p:txBody>
          <a:bodyPr vert="horz"/>
          <a:lstStyle/>
          <a:p>
            <a:r>
              <a:rPr lang="en-GB" dirty="0"/>
              <a:t>… Reaching 16GW of solar PV results again in a 20% drop – an extra 2.5W of BESS only brings capture prices to 95% of ‘original’…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A81E4B22-96CE-4778-8941-7D38497DB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Sensitivity analysis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80399150-1B4B-4777-94E2-944FE4D50C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027B370-8664-4867-836F-71A187CAD2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noProof="0"/>
              <a:t>01/11/2024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51F7F5-DCB2-4B8A-83EF-4546BAE615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Copyright AFRY AB | RES &amp; Storage Forum, Athens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88D6F2-6AE0-48C1-9AE7-2FE7D03B69D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B1617BE-BA58-4B59-88D5-A8C7B239E913}" type="slidenum">
              <a:rPr lang="en-GB" noProof="0"/>
              <a:pPr/>
              <a:t>7</a:t>
            </a:fld>
            <a:endParaRPr lang="en-GB" noProof="0"/>
          </a:p>
        </p:txBody>
      </p:sp>
      <p:pic>
        <p:nvPicPr>
          <p:cNvPr id="7" name="Solar Panel Sun PV 01">
            <a:extLst>
              <a:ext uri="{FF2B5EF4-FFF2-40B4-BE49-F238E27FC236}">
                <a16:creationId xmlns:a16="http://schemas.microsoft.com/office/drawing/2014/main" xmlns="" id="{E36F5EF5-D420-6953-A6DC-576F76E868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4"/>
              </a:ext>
            </a:extLst>
          </a:blip>
          <a:stretch>
            <a:fillRect/>
          </a:stretch>
        </p:blipFill>
        <p:spPr>
          <a:xfrm>
            <a:off x="766763" y="1795406"/>
            <a:ext cx="643500" cy="46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38D1CF6-E173-65F0-252E-5CCAEECB992D}"/>
              </a:ext>
            </a:extLst>
          </p:cNvPr>
          <p:cNvCxnSpPr>
            <a:cxnSpLocks/>
          </p:cNvCxnSpPr>
          <p:nvPr/>
        </p:nvCxnSpPr>
        <p:spPr>
          <a:xfrm>
            <a:off x="1066800" y="3211898"/>
            <a:ext cx="10501643" cy="0"/>
          </a:xfrm>
          <a:prstGeom prst="line">
            <a:avLst/>
          </a:prstGeom>
          <a:ln w="9525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AED5F7-B95B-11F0-AA86-414108E3EA6B}"/>
              </a:ext>
            </a:extLst>
          </p:cNvPr>
          <p:cNvSpPr txBox="1"/>
          <p:nvPr/>
        </p:nvSpPr>
        <p:spPr>
          <a:xfrm>
            <a:off x="1624282" y="1964486"/>
            <a:ext cx="3568700" cy="2461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/>
              <a:t>IMPACT ON SOLAR PV CAPTURE PRICES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xmlns="" id="{EF3105DA-FB26-8CB2-48AE-C18AECC0E211}"/>
              </a:ext>
            </a:extLst>
          </p:cNvPr>
          <p:cNvSpPr/>
          <p:nvPr/>
        </p:nvSpPr>
        <p:spPr>
          <a:xfrm>
            <a:off x="1837606" y="2977898"/>
            <a:ext cx="442913" cy="468000"/>
          </a:xfrm>
          <a:prstGeom prst="diamond">
            <a:avLst/>
          </a:prstGeom>
          <a:solidFill>
            <a:srgbClr val="E19F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56" name="Chart 155">
            <a:extLst>
              <a:ext uri="{FF2B5EF4-FFF2-40B4-BE49-F238E27FC236}">
                <a16:creationId xmlns:a16="http://schemas.microsoft.com/office/drawing/2014/main" xmlns="" id="{4FC592DF-9301-3B4A-F744-46374D1D3656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016926582"/>
              </p:ext>
            </p:extLst>
          </p:nvPr>
        </p:nvGraphicFramePr>
        <p:xfrm>
          <a:off x="2865438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D42469F-14BB-76E7-E455-E0F596BCA0C9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H="1">
            <a:off x="4670425" y="5834063"/>
            <a:ext cx="90488" cy="1063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DA31D007-95D2-EBB2-1526-E8F759FB1ABC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103563" y="6029325"/>
            <a:ext cx="6985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D2854A4-4C3C-44A5-89D7-42694A8AF009}" type="datetime'''''''''''''So''''''''la''''''''''r'' PV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1372A454-6464-B0D8-DA23-F9E3B934CB98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306888" y="5805488"/>
            <a:ext cx="309563" cy="173038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82038BD-2A58-446B-A4B7-C690B42302A0}" type="datetime'1''.''''5'''''''''''''''''''''''''''''''''''''''''">
              <a:rPr lang="en-GB" altLang="en-US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E40DC0E8-6D71-2575-25A0-C4139DC09A9D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240213" y="6029325"/>
            <a:ext cx="44291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CD6FE71-7EB9-452E-86D8-ADFDCE10480B}" type="datetime'''''''''''''''''''''''''''''B''E''''''S''S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noProof="0"/>
          </a:p>
        </p:txBody>
      </p:sp>
      <p:sp useBgFill="1">
        <p:nvSpPr>
          <p:cNvPr id="18" name="Text Placeholder 2">
            <a:extLst>
              <a:ext uri="{FF2B5EF4-FFF2-40B4-BE49-F238E27FC236}">
                <a16:creationId xmlns:a16="http://schemas.microsoft.com/office/drawing/2014/main" xmlns="" id="{A1C59BEA-8000-CE46-04BC-22ED3975A0E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248025" y="4935538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C989600-DF44-404A-842A-1F8D041051CE}" type="datetime'''''''''''1''''''''''''''''4''.''''0''''''''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14.0</a:t>
            </a:fld>
            <a:endParaRPr lang="en-GB" noProof="0"/>
          </a:p>
        </p:txBody>
      </p:sp>
      <p:sp useBgFill="1">
        <p:nvSpPr>
          <p:cNvPr id="20" name="Text Placeholder 2">
            <a:extLst>
              <a:ext uri="{FF2B5EF4-FFF2-40B4-BE49-F238E27FC236}">
                <a16:creationId xmlns:a16="http://schemas.microsoft.com/office/drawing/2014/main" xmlns="" id="{32FCD033-E3AC-2572-32ED-3A6F11A074FD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306888" y="5632450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F06B2BF-FBAF-43D7-8B6C-EF07F83D5CFA}" type="datetime'''''''1''''''''''''''.''''''''7''''''''''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</a:t>
            </a:fld>
            <a:endParaRPr lang="en-GB" noProof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6501BA7-7A9B-94D2-108A-5053DB1A2D14}"/>
              </a:ext>
            </a:extLst>
          </p:cNvPr>
          <p:cNvCxnSpPr>
            <a:cxnSpLocks/>
          </p:cNvCxnSpPr>
          <p:nvPr/>
        </p:nvCxnSpPr>
        <p:spPr>
          <a:xfrm>
            <a:off x="1131722" y="4116673"/>
            <a:ext cx="10501643" cy="0"/>
          </a:xfrm>
          <a:prstGeom prst="line">
            <a:avLst/>
          </a:prstGeom>
          <a:ln w="9525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3FEB8BC-EF82-14B2-EA23-652F53230A31}"/>
              </a:ext>
            </a:extLst>
          </p:cNvPr>
          <p:cNvSpPr txBox="1"/>
          <p:nvPr/>
        </p:nvSpPr>
        <p:spPr>
          <a:xfrm>
            <a:off x="9309771" y="4206863"/>
            <a:ext cx="2359410" cy="3593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>
                <a:solidFill>
                  <a:schemeClr val="bg2"/>
                </a:solidFill>
              </a:rPr>
              <a:t>20% drop on Capture Price</a:t>
            </a:r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xmlns="" id="{FFF8606F-D64D-C177-D8E2-E6CCA28BE849}"/>
              </a:ext>
            </a:extLst>
          </p:cNvPr>
          <p:cNvSpPr/>
          <p:nvPr/>
        </p:nvSpPr>
        <p:spPr>
          <a:xfrm>
            <a:off x="3802063" y="3898648"/>
            <a:ext cx="442913" cy="468000"/>
          </a:xfrm>
          <a:prstGeom prst="diamond">
            <a:avLst/>
          </a:prstGeom>
          <a:solidFill>
            <a:srgbClr val="E19F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57" name="Chart 156">
            <a:extLst>
              <a:ext uri="{FF2B5EF4-FFF2-40B4-BE49-F238E27FC236}">
                <a16:creationId xmlns:a16="http://schemas.microsoft.com/office/drawing/2014/main" xmlns="" id="{5E656CE6-2177-9B18-1A2E-DE085F16C645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xmlns="" val="645013931"/>
              </p:ext>
            </p:extLst>
          </p:nvPr>
        </p:nvGraphicFramePr>
        <p:xfrm>
          <a:off x="5046663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60B94B1-B4AE-1DBE-DC93-A041C02DDBD3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H="1">
            <a:off x="6851650" y="5834063"/>
            <a:ext cx="90488" cy="777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5EF51856-AF95-E362-11FA-5BAB793A183A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284788" y="5997575"/>
            <a:ext cx="6985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34F29C4-71DF-496C-A88E-726F1CCDAF8C}" type="datetime'S''''o''l''''''a''r'''''''''' ''''''''P''V''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noProof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DAD1466F-0169-D215-AA94-3F64DE18E3C3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421438" y="5997575"/>
            <a:ext cx="44291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F983532-5800-4D46-910A-50095D47D771}" type="datetime'B''''''''''''''''''''''''''''''''''''''''E''''S''S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noProof="0"/>
          </a:p>
        </p:txBody>
      </p:sp>
      <p:sp useBgFill="1">
        <p:nvSpPr>
          <p:cNvPr id="32" name="Text Placeholder 2">
            <a:extLst>
              <a:ext uri="{FF2B5EF4-FFF2-40B4-BE49-F238E27FC236}">
                <a16:creationId xmlns:a16="http://schemas.microsoft.com/office/drawing/2014/main" xmlns="" id="{B8546C89-9008-5C76-0F9B-872905ACA04A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429250" y="4935538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03D1CCE-F16C-4CAD-BA74-B54987D725FD}" type="datetime'1''''''4''''.''''''0''''''''''''''''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14.0</a:t>
            </a:fld>
            <a:endParaRPr lang="en-GB" noProof="0"/>
          </a:p>
        </p:txBody>
      </p:sp>
      <p:sp useBgFill="1">
        <p:nvSpPr>
          <p:cNvPr id="33" name="Text Placeholder 2">
            <a:extLst>
              <a:ext uri="{FF2B5EF4-FFF2-40B4-BE49-F238E27FC236}">
                <a16:creationId xmlns:a16="http://schemas.microsoft.com/office/drawing/2014/main" xmlns="" id="{9B0485FA-649E-FE79-4810-71E478A1BCA1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6488113" y="5503863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B872B2D-8EE9-4FB4-932E-94EB8BE5487F}" type="datetime'''''4.''''''''''''''''''''''''''''''''''''''''''2''''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4.2</a:t>
            </a:fld>
            <a:endParaRPr lang="en-GB" noProof="0"/>
          </a:p>
        </p:txBody>
      </p:sp>
      <p:sp>
        <p:nvSpPr>
          <p:cNvPr id="34" name="Diamond 33">
            <a:extLst>
              <a:ext uri="{FF2B5EF4-FFF2-40B4-BE49-F238E27FC236}">
                <a16:creationId xmlns:a16="http://schemas.microsoft.com/office/drawing/2014/main" xmlns="" id="{22C42755-7D73-238E-3D85-B54E767CB23F}"/>
              </a:ext>
            </a:extLst>
          </p:cNvPr>
          <p:cNvSpPr/>
          <p:nvPr/>
        </p:nvSpPr>
        <p:spPr>
          <a:xfrm>
            <a:off x="5978131" y="3298904"/>
            <a:ext cx="442913" cy="468000"/>
          </a:xfrm>
          <a:prstGeom prst="diamond">
            <a:avLst/>
          </a:prstGeom>
          <a:solidFill>
            <a:srgbClr val="E19F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58" name="Chart 157">
            <a:extLst>
              <a:ext uri="{FF2B5EF4-FFF2-40B4-BE49-F238E27FC236}">
                <a16:creationId xmlns:a16="http://schemas.microsoft.com/office/drawing/2014/main" xmlns="" id="{F482EC9A-245F-7C5C-E762-7884B8F91281}"/>
              </a:ext>
            </a:extLst>
          </p:cNvPr>
          <p:cNvGraphicFramePr/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xmlns="" val="1061653283"/>
              </p:ext>
            </p:extLst>
          </p:nvPr>
        </p:nvGraphicFramePr>
        <p:xfrm>
          <a:off x="7032625" y="4518025"/>
          <a:ext cx="25717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624E27F5-B443-89D9-8572-7BE19114F947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 flipH="1">
            <a:off x="9032875" y="5834063"/>
            <a:ext cx="90488" cy="777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 Placeholder 2">
            <a:extLst>
              <a:ext uri="{FF2B5EF4-FFF2-40B4-BE49-F238E27FC236}">
                <a16:creationId xmlns:a16="http://schemas.microsoft.com/office/drawing/2014/main" xmlns="" id="{054C9809-8ECA-9463-4BB5-D7E2C1A24763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466013" y="5997575"/>
            <a:ext cx="6985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B3D9CDB-E7B7-4E71-B3EC-53A7AB2E7E65}" type="datetime'''S''''''''''''o''''''''l''''a''r ''P''V''''''''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noProof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xmlns="" id="{BADB94E4-A536-0389-0D96-4D5063901655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8602663" y="5997575"/>
            <a:ext cx="44291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D34F6AD-8B3C-4C3E-B6F7-A1B82E35D9E9}" type="datetime'''''''''''''''''B''''E''''''''''''''''''S''''''''''''S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noProof="0"/>
          </a:p>
        </p:txBody>
      </p:sp>
      <p:sp useBgFill="1">
        <p:nvSpPr>
          <p:cNvPr id="39" name="Text Placeholder 2">
            <a:extLst>
              <a:ext uri="{FF2B5EF4-FFF2-40B4-BE49-F238E27FC236}">
                <a16:creationId xmlns:a16="http://schemas.microsoft.com/office/drawing/2014/main" xmlns="" id="{9B74B87D-6894-8537-E850-988AA88031DC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8669338" y="5503863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889A1D7-8E20-41DA-8E21-498564D160F2}" type="datetime'''''''''''''''''''''4''''''.''2''''''''''''''''''''''''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4.2</a:t>
            </a:fld>
            <a:endParaRPr lang="en-GB" noProof="0"/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xmlns="" id="{AF5CD98B-174E-F4B3-CD27-60545278624C}"/>
              </a:ext>
            </a:extLst>
          </p:cNvPr>
          <p:cNvSpPr/>
          <p:nvPr/>
        </p:nvSpPr>
        <p:spPr>
          <a:xfrm>
            <a:off x="8190726" y="3898648"/>
            <a:ext cx="442913" cy="468000"/>
          </a:xfrm>
          <a:prstGeom prst="diamond">
            <a:avLst/>
          </a:prstGeom>
          <a:solidFill>
            <a:srgbClr val="E19F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59" name="Chart 158">
            <a:extLst>
              <a:ext uri="{FF2B5EF4-FFF2-40B4-BE49-F238E27FC236}">
                <a16:creationId xmlns:a16="http://schemas.microsoft.com/office/drawing/2014/main" xmlns="" id="{8BC35AE0-F7EF-BF19-AFD2-F29B9FEE6CE8}"/>
              </a:ext>
            </a:extLst>
          </p:cNvPr>
          <p:cNvGraphicFramePr/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xmlns="" val="3897644856"/>
              </p:ext>
            </p:extLst>
          </p:nvPr>
        </p:nvGraphicFramePr>
        <p:xfrm>
          <a:off x="9213850" y="4518025"/>
          <a:ext cx="25717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6FEAEF3B-E098-B42D-0B5E-FB605F500ADF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9647238" y="6026150"/>
            <a:ext cx="6985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DBF33AC-035B-48AF-B257-4AC98C1C2C09}" type="datetime'''''''''''''''''''''''''''''''''''S''ol''''''''''''''a''r PV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noProof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FA446E75-FD46-A596-023C-FA476C852FA0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10850563" y="5802313"/>
            <a:ext cx="309563" cy="173038"/>
          </a:xfrm>
          <a:prstGeom prst="rect">
            <a:avLst/>
          </a:prstGeom>
          <a:solidFill>
            <a:srgbClr val="405070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AB73568-2691-4888-AE62-8608E8B7BC88}" type="datetime'''''''''2''''''''''''''''''''''.''''''0'''''''''''''''''">
              <a:rPr lang="en-GB" altLang="en-US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2.0</a:t>
            </a:fld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BA591117-66F9-5E5E-65F6-B57E82DF33BA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0783888" y="6026150"/>
            <a:ext cx="44291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E669F93-925F-4D45-89B1-DC45818ED060}" type="datetime'''''B''''''''E''''''''''''''''''''''''''''''S''''''''''S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noProof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7AEB7234-4FF8-85CE-81EC-D92D888C7551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0850563" y="5359400"/>
            <a:ext cx="3095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076A59B-11C3-42D0-B3CD-A6F8F8B38B6B}" type="datetime'''''''6''''''.''''''''''7''''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6.7</a:t>
            </a:fld>
            <a:endParaRPr lang="en-GB" noProof="0"/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xmlns="" id="{FCEE3B96-D1FE-538D-30EF-25002AD48827}"/>
              </a:ext>
            </a:extLst>
          </p:cNvPr>
          <p:cNvSpPr/>
          <p:nvPr/>
        </p:nvSpPr>
        <p:spPr>
          <a:xfrm>
            <a:off x="10340975" y="3298904"/>
            <a:ext cx="442913" cy="468000"/>
          </a:xfrm>
          <a:prstGeom prst="diamond">
            <a:avLst/>
          </a:prstGeom>
          <a:solidFill>
            <a:srgbClr val="E19F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44" name="Chart 143">
            <a:extLst>
              <a:ext uri="{FF2B5EF4-FFF2-40B4-BE49-F238E27FC236}">
                <a16:creationId xmlns:a16="http://schemas.microsoft.com/office/drawing/2014/main" xmlns="" id="{AF5D1FE0-6616-6720-1C41-DA53E7B91C32}"/>
              </a:ext>
            </a:extLst>
          </p:cNvPr>
          <p:cNvGraphicFramePr/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xmlns="" val="2070025915"/>
              </p:ext>
            </p:extLst>
          </p:nvPr>
        </p:nvGraphicFramePr>
        <p:xfrm>
          <a:off x="684213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xmlns="" id="{2E36F9CB-0C94-325A-E382-9AC952C40480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 flipH="1">
            <a:off x="2489199" y="5834063"/>
            <a:ext cx="90488" cy="1063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Text Placeholder 2">
            <a:extLst>
              <a:ext uri="{FF2B5EF4-FFF2-40B4-BE49-F238E27FC236}">
                <a16:creationId xmlns:a16="http://schemas.microsoft.com/office/drawing/2014/main" xmlns="" id="{145B7E2E-22B3-A67C-AEB2-FD2AC93F0CA2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922338" y="6029325"/>
            <a:ext cx="6985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E214635-8B8C-4A34-B45E-AC6092080B09}" type="datetime'''''''So''''''''''''''''l''''a''''''''''''''''r'''''''' ''PV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noProof="0"/>
          </a:p>
        </p:txBody>
      </p:sp>
      <p:sp>
        <p:nvSpPr>
          <p:cNvPr id="132" name="Text Placeholder 2">
            <a:extLst>
              <a:ext uri="{FF2B5EF4-FFF2-40B4-BE49-F238E27FC236}">
                <a16:creationId xmlns:a16="http://schemas.microsoft.com/office/drawing/2014/main" xmlns="" id="{1AA21BFE-BE74-412A-3F2C-2FB71D3583BF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2125663" y="5805488"/>
            <a:ext cx="309563" cy="173038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EC24981-1CB0-4D7A-826C-53798EE2889E}" type="datetime'''''''''''1''''''''''.''5'''''''''">
              <a:rPr lang="en-US" altLang="en-US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xmlns="" id="{19CCAF1A-2410-4A74-FE46-1FECF07B6559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2058988" y="6029325"/>
            <a:ext cx="44291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134D704-4B0E-4AC4-AA57-3CB1DC3BCE94}" type="datetime'''''B''''''''''ES''''''''''''''''''''''''''''''''S''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noProof="0"/>
          </a:p>
        </p:txBody>
      </p:sp>
      <p:sp useBgFill="1">
        <p:nvSpPr>
          <p:cNvPr id="135" name="Text Placeholder 2">
            <a:extLst>
              <a:ext uri="{FF2B5EF4-FFF2-40B4-BE49-F238E27FC236}">
                <a16:creationId xmlns:a16="http://schemas.microsoft.com/office/drawing/2014/main" xmlns="" id="{852A87D9-2215-2CBE-A1DD-D4496B3FA369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1066800" y="5051425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C7E1910-134C-4F14-9721-55D84A363E4D}" type="datetime'''1''''''2.''''''''''''''''''0'''''''''''''''''''''''''''''">
              <a:rPr lang="en-US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12.0</a:t>
            </a:fld>
            <a:endParaRPr lang="en-GB" noProof="0"/>
          </a:p>
        </p:txBody>
      </p:sp>
      <p:sp useBgFill="1">
        <p:nvSpPr>
          <p:cNvPr id="136" name="Text Placeholder 2">
            <a:extLst>
              <a:ext uri="{FF2B5EF4-FFF2-40B4-BE49-F238E27FC236}">
                <a16:creationId xmlns:a16="http://schemas.microsoft.com/office/drawing/2014/main" xmlns="" id="{17BAA973-DE79-21D4-56DA-FD2C5B09E777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2125663" y="5632450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A08B877-63B1-4EA6-AFB9-84D01F92C35A}" type="datetime'''''1''''''''''''''''''''''''.''''''''''7'">
              <a:rPr lang="en-US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</a:t>
            </a:fld>
            <a:endParaRPr lang="en-GB" noProof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75A4D51F-7622-400B-9094-B666B558C52B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820738" y="4838700"/>
            <a:ext cx="187325" cy="139700"/>
          </a:xfrm>
          <a:prstGeom prst="rect">
            <a:avLst/>
          </a:prstGeom>
          <a:solidFill>
            <a:srgbClr val="E19F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E36CDD2F-4A33-98F5-C894-B2E56E5D4EA3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1765300" y="4838700"/>
            <a:ext cx="187325" cy="139700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F7ACD98F-F309-D726-C8EE-225A0F213BEE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2346325" y="4838700"/>
            <a:ext cx="187325" cy="139700"/>
          </a:xfrm>
          <a:prstGeom prst="rect">
            <a:avLst/>
          </a:prstGeom>
          <a:solidFill>
            <a:srgbClr val="40507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1" name="Text Placeholder 2">
            <a:extLst>
              <a:ext uri="{FF2B5EF4-FFF2-40B4-BE49-F238E27FC236}">
                <a16:creationId xmlns:a16="http://schemas.microsoft.com/office/drawing/2014/main" xmlns="" id="{0B38E69C-C78D-0D80-C7B0-CF8C14FC022A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1058863" y="4840288"/>
            <a:ext cx="604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497BD95-A3E5-4BC2-8AC7-856792C6181A}" type="datetime'''''''S''o''l''''a''''''''r'''''''''' ''P''''''''''V''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US" sz="1050" noProof="0" dirty="0"/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xmlns="" id="{6F70D1FE-6C63-8C7E-3F48-E9D6E78900BB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2003425" y="4840288"/>
            <a:ext cx="241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00C09D5-4C4F-40C0-8177-E8C168F8F9D6}" type="datetime'''2''''''''''''''''''''''''''h''''''''''''''''''''''''r''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2hr</a:t>
            </a:fld>
            <a:endParaRPr lang="en-US" sz="1050" noProof="0" dirty="0"/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xmlns="" id="{0E9DBBB2-D29E-85FA-4321-17675AE66EE8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2584450" y="4840288"/>
            <a:ext cx="241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C133E37-52A8-4188-9E3B-CF7DDD9D2C4B}" type="datetime'''''''''''4''''''''''''''''''''''''''h''''''''''''''''r''''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4hr</a:t>
            </a:fld>
            <a:endParaRPr lang="en-US" sz="1050" noProof="0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E747E6A0-9D00-4ABD-19C0-F0B34D846ED5}"/>
              </a:ext>
            </a:extLst>
          </p:cNvPr>
          <p:cNvSpPr txBox="1"/>
          <p:nvPr/>
        </p:nvSpPr>
        <p:spPr>
          <a:xfrm>
            <a:off x="7395634" y="2964578"/>
            <a:ext cx="4186922" cy="3593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5000"/>
              </a:lnSpc>
              <a:spcBef>
                <a:spcPts val="600"/>
              </a:spcBef>
            </a:pPr>
            <a:r>
              <a:rPr lang="en-GB" sz="1200" b="1" dirty="0">
                <a:solidFill>
                  <a:schemeClr val="bg2"/>
                </a:solidFill>
              </a:rPr>
              <a:t>Original Capture Price ~ €60/MWh (real 2023) 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37EB17E8-671E-A99E-88A0-BC955753AF69}"/>
              </a:ext>
            </a:extLst>
          </p:cNvPr>
          <p:cNvSpPr txBox="1"/>
          <p:nvPr/>
        </p:nvSpPr>
        <p:spPr>
          <a:xfrm>
            <a:off x="774491" y="4559158"/>
            <a:ext cx="3166742" cy="2380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US" sz="1200" b="1" dirty="0"/>
              <a:t>INSTALLED CAPACITIES (GW)</a:t>
            </a:r>
          </a:p>
        </p:txBody>
      </p:sp>
    </p:spTree>
    <p:extLst>
      <p:ext uri="{BB962C8B-B14F-4D97-AF65-F5344CB8AC3E}">
        <p14:creationId xmlns:p14="http://schemas.microsoft.com/office/powerpoint/2010/main" xmlns="" val="326187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9C33F3C8-7A71-4F47-BDF3-93D084C9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58740"/>
            <a:ext cx="10658475" cy="584775"/>
          </a:xfrm>
        </p:spPr>
        <p:txBody>
          <a:bodyPr vert="horz"/>
          <a:lstStyle/>
          <a:p>
            <a:r>
              <a:rPr lang="en-GB"/>
              <a:t>…This was solar PV economics 101 – Are BESS economics that simple as well?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A81E4B22-96CE-4778-8941-7D38497DB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Sensitivity analysis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80399150-1B4B-4777-94E2-944FE4D50C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027B370-8664-4867-836F-71A187CAD2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noProof="0"/>
              <a:t>01/11/2024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51F7F5-DCB2-4B8A-83EF-4546BAE615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Copyright AFRY AB | RES &amp; Storage Forum, Athens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88D6F2-6AE0-48C1-9AE7-2FE7D03B69D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B1617BE-BA58-4B59-88D5-A8C7B239E913}" type="slidenum">
              <a:rPr lang="en-GB" noProof="0"/>
              <a:pPr/>
              <a:t>8</a:t>
            </a:fld>
            <a:endParaRPr lang="en-GB" noProof="0"/>
          </a:p>
        </p:txBody>
      </p: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xmlns="" id="{2DCA5D0B-D819-6DA1-CC8B-B156E59D8D30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4058403910"/>
              </p:ext>
            </p:extLst>
          </p:nvPr>
        </p:nvGraphicFramePr>
        <p:xfrm>
          <a:off x="684213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D11E0B2-4BF3-BCD2-ADC7-97C9B033B166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 flipH="1">
            <a:off x="2489199" y="5834063"/>
            <a:ext cx="90488" cy="1063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3C62FFC0-DF29-2371-5147-76D5C371518C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922338" y="6029325"/>
            <a:ext cx="6985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7EF02C7-8D0D-4E74-B56E-CC7A97E6271E}" type="datetime'S''''''''''''''''''o''l''''''''a''r'''''''''''''''''' P''V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noProof="0"/>
          </a:p>
        </p:txBody>
      </p:sp>
      <p:sp>
        <p:nvSpPr>
          <p:cNvPr id="133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2125663" y="5805488"/>
            <a:ext cx="309563" cy="173038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341FB26-482B-494B-AFE9-1E6C29BE055D}" type="datetime'''''''''1''''''''''''''''''''''''''''''''''''''''''.''5'''">
              <a:rPr lang="en-GB" altLang="en-US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E59E0433-F13C-5C73-C45B-115C29C9EE0E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058988" y="6029325"/>
            <a:ext cx="44291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F9C6687-D30B-4DC5-819A-A3C834C830D7}" type="datetime'''''''''''''B''''''''''''ES''S''''''''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noProof="0"/>
          </a:p>
        </p:txBody>
      </p:sp>
      <p:sp useBgFill="1">
        <p:nvSpPr>
          <p:cNvPr id="271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066800" y="5051425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E1055CE-C742-4B04-9B03-C951CF0EDE2B}" type="datetime'''''''''12.''0''''''''''''''''''''''''''''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12.0</a:t>
            </a:fld>
            <a:endParaRPr lang="en-GB" noProof="0"/>
          </a:p>
        </p:txBody>
      </p:sp>
      <p:sp useBgFill="1">
        <p:nvSpPr>
          <p:cNvPr id="28" name="Text Placeholder 2">
            <a:extLst>
              <a:ext uri="{FF2B5EF4-FFF2-40B4-BE49-F238E27FC236}">
                <a16:creationId xmlns:a16="http://schemas.microsoft.com/office/drawing/2014/main" xmlns="" id="{738E01CE-FB6B-BCA2-3493-8423F7DB91E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2125663" y="5632450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C5D04B7-17DE-4057-A9EB-DEDDD01C235C}" type="datetime'''''1''''''''''''''''''''''''''.''7''''''''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</a:t>
            </a:fld>
            <a:endParaRPr lang="en-GB" noProof="0"/>
          </a:p>
        </p:txBody>
      </p:sp>
      <p:pic>
        <p:nvPicPr>
          <p:cNvPr id="7" name="Solar Panel Sun PV 01">
            <a:extLst>
              <a:ext uri="{FF2B5EF4-FFF2-40B4-BE49-F238E27FC236}">
                <a16:creationId xmlns:a16="http://schemas.microsoft.com/office/drawing/2014/main" xmlns="" id="{E36F5EF5-D420-6953-A6DC-576F76E8680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5"/>
              </a:ext>
            </a:extLst>
          </a:blip>
          <a:stretch>
            <a:fillRect/>
          </a:stretch>
        </p:blipFill>
        <p:spPr>
          <a:xfrm>
            <a:off x="766763" y="1795406"/>
            <a:ext cx="643500" cy="46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38D1CF6-E173-65F0-252E-5CCAEECB992D}"/>
              </a:ext>
            </a:extLst>
          </p:cNvPr>
          <p:cNvCxnSpPr>
            <a:cxnSpLocks/>
          </p:cNvCxnSpPr>
          <p:nvPr/>
        </p:nvCxnSpPr>
        <p:spPr>
          <a:xfrm>
            <a:off x="1066800" y="3211898"/>
            <a:ext cx="10501643" cy="0"/>
          </a:xfrm>
          <a:prstGeom prst="line">
            <a:avLst/>
          </a:prstGeom>
          <a:ln w="9525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AED5F7-B95B-11F0-AA86-414108E3EA6B}"/>
              </a:ext>
            </a:extLst>
          </p:cNvPr>
          <p:cNvSpPr txBox="1"/>
          <p:nvPr/>
        </p:nvSpPr>
        <p:spPr>
          <a:xfrm>
            <a:off x="1624282" y="1964486"/>
            <a:ext cx="3568700" cy="2461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/>
              <a:t>IMPACT ON SOLAR PV CAPTURE PRICES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xmlns="" id="{EF3105DA-FB26-8CB2-48AE-C18AECC0E211}"/>
              </a:ext>
            </a:extLst>
          </p:cNvPr>
          <p:cNvSpPr/>
          <p:nvPr/>
        </p:nvSpPr>
        <p:spPr>
          <a:xfrm>
            <a:off x="1837606" y="2977898"/>
            <a:ext cx="442913" cy="468000"/>
          </a:xfrm>
          <a:prstGeom prst="diamond">
            <a:avLst/>
          </a:prstGeom>
          <a:solidFill>
            <a:srgbClr val="E19F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46" name="Chart 145">
            <a:extLst>
              <a:ext uri="{FF2B5EF4-FFF2-40B4-BE49-F238E27FC236}">
                <a16:creationId xmlns:a16="http://schemas.microsoft.com/office/drawing/2014/main" xmlns="" id="{337A486D-EAB0-38B6-C3D3-A66E5CE78AD3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xmlns="" val="4154655447"/>
              </p:ext>
            </p:extLst>
          </p:nvPr>
        </p:nvGraphicFramePr>
        <p:xfrm>
          <a:off x="2865438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D42469F-14BB-76E7-E455-E0F596BCA0C9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H="1">
            <a:off x="4670425" y="5834063"/>
            <a:ext cx="90488" cy="1063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DA31D007-95D2-EBB2-1526-E8F759FB1ABC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3103563" y="6029325"/>
            <a:ext cx="6985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D2854A4-4C3C-44A5-89D7-42694A8AF009}" type="datetime'''''''''''''So''''''''la''''''''''r'' PV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1372A454-6464-B0D8-DA23-F9E3B934CB98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306888" y="5805488"/>
            <a:ext cx="309563" cy="173038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82038BD-2A58-446B-A4B7-C690B42302A0}" type="datetime'1''.''''5'''''''''''''''''''''''''''''''''''''''''">
              <a:rPr lang="en-GB" altLang="en-US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E40DC0E8-6D71-2575-25A0-C4139DC09A9D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240213" y="6029325"/>
            <a:ext cx="44291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CD6FE71-7EB9-452E-86D8-ADFDCE10480B}" type="datetime'''''''''''''''''''''''''''''B''E''''''S''S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noProof="0"/>
          </a:p>
        </p:txBody>
      </p:sp>
      <p:sp useBgFill="1">
        <p:nvSpPr>
          <p:cNvPr id="18" name="Text Placeholder 2">
            <a:extLst>
              <a:ext uri="{FF2B5EF4-FFF2-40B4-BE49-F238E27FC236}">
                <a16:creationId xmlns:a16="http://schemas.microsoft.com/office/drawing/2014/main" xmlns="" id="{A1C59BEA-8000-CE46-04BC-22ED3975A0E5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248025" y="4935538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C989600-DF44-404A-842A-1F8D041051CE}" type="datetime'''''''''''1''''''''''''''''4''.''''0''''''''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14.0</a:t>
            </a:fld>
            <a:endParaRPr lang="en-GB" noProof="0"/>
          </a:p>
        </p:txBody>
      </p:sp>
      <p:sp useBgFill="1">
        <p:nvSpPr>
          <p:cNvPr id="20" name="Text Placeholder 2">
            <a:extLst>
              <a:ext uri="{FF2B5EF4-FFF2-40B4-BE49-F238E27FC236}">
                <a16:creationId xmlns:a16="http://schemas.microsoft.com/office/drawing/2014/main" xmlns="" id="{32FCD033-E3AC-2572-32ED-3A6F11A074FD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306888" y="5632450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F06B2BF-FBAF-43D7-8B6C-EF07F83D5CFA}" type="datetime'''''''1''''''''''''''.''''''''7''''''''''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</a:t>
            </a:fld>
            <a:endParaRPr lang="en-GB" noProof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6501BA7-7A9B-94D2-108A-5053DB1A2D14}"/>
              </a:ext>
            </a:extLst>
          </p:cNvPr>
          <p:cNvCxnSpPr>
            <a:cxnSpLocks/>
          </p:cNvCxnSpPr>
          <p:nvPr/>
        </p:nvCxnSpPr>
        <p:spPr>
          <a:xfrm>
            <a:off x="1131722" y="4116673"/>
            <a:ext cx="10501643" cy="0"/>
          </a:xfrm>
          <a:prstGeom prst="line">
            <a:avLst/>
          </a:prstGeom>
          <a:ln w="9525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3FEB8BC-EF82-14B2-EA23-652F53230A31}"/>
              </a:ext>
            </a:extLst>
          </p:cNvPr>
          <p:cNvSpPr txBox="1"/>
          <p:nvPr/>
        </p:nvSpPr>
        <p:spPr>
          <a:xfrm>
            <a:off x="9309771" y="4206863"/>
            <a:ext cx="2359410" cy="3593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>
                <a:solidFill>
                  <a:schemeClr val="bg2"/>
                </a:solidFill>
              </a:rPr>
              <a:t>20% drop on Capture Price</a:t>
            </a:r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xmlns="" id="{FFF8606F-D64D-C177-D8E2-E6CCA28BE849}"/>
              </a:ext>
            </a:extLst>
          </p:cNvPr>
          <p:cNvSpPr/>
          <p:nvPr/>
        </p:nvSpPr>
        <p:spPr>
          <a:xfrm>
            <a:off x="3802063" y="3898648"/>
            <a:ext cx="442913" cy="468000"/>
          </a:xfrm>
          <a:prstGeom prst="diamond">
            <a:avLst/>
          </a:prstGeom>
          <a:solidFill>
            <a:srgbClr val="E19F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47" name="Chart 146">
            <a:extLst>
              <a:ext uri="{FF2B5EF4-FFF2-40B4-BE49-F238E27FC236}">
                <a16:creationId xmlns:a16="http://schemas.microsoft.com/office/drawing/2014/main" xmlns="" id="{77C6DFAA-2284-A212-C27E-33F1DF9B30EA}"/>
              </a:ext>
            </a:extLst>
          </p:cNvPr>
          <p:cNvGraphicFramePr/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xmlns="" val="1195795907"/>
              </p:ext>
            </p:extLst>
          </p:nvPr>
        </p:nvGraphicFramePr>
        <p:xfrm>
          <a:off x="5046663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60B94B1-B4AE-1DBE-DC93-A041C02DDBD3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H="1">
            <a:off x="6851650" y="5834063"/>
            <a:ext cx="90488" cy="777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5EF51856-AF95-E362-11FA-5BAB793A183A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5284788" y="5997575"/>
            <a:ext cx="6985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34F29C4-71DF-496C-A88E-726F1CCDAF8C}" type="datetime'S''''o''l''''''a''r'''''''''' ''''''''P''V''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noProof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DAD1466F-0169-D215-AA94-3F64DE18E3C3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6421438" y="5997575"/>
            <a:ext cx="44291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F983532-5800-4D46-910A-50095D47D771}" type="datetime'B''''''''''''''''''''''''''''''''''''''''E''''S''S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noProof="0"/>
          </a:p>
        </p:txBody>
      </p:sp>
      <p:sp useBgFill="1">
        <p:nvSpPr>
          <p:cNvPr id="32" name="Text Placeholder 2">
            <a:extLst>
              <a:ext uri="{FF2B5EF4-FFF2-40B4-BE49-F238E27FC236}">
                <a16:creationId xmlns:a16="http://schemas.microsoft.com/office/drawing/2014/main" xmlns="" id="{B8546C89-9008-5C76-0F9B-872905ACA04A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5429250" y="4935538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03D1CCE-F16C-4CAD-BA74-B54987D725FD}" type="datetime'1''''''4''''.''''''0''''''''''''''''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14.0</a:t>
            </a:fld>
            <a:endParaRPr lang="en-GB" noProof="0"/>
          </a:p>
        </p:txBody>
      </p:sp>
      <p:sp useBgFill="1">
        <p:nvSpPr>
          <p:cNvPr id="33" name="Text Placeholder 2">
            <a:extLst>
              <a:ext uri="{FF2B5EF4-FFF2-40B4-BE49-F238E27FC236}">
                <a16:creationId xmlns:a16="http://schemas.microsoft.com/office/drawing/2014/main" xmlns="" id="{9B0485FA-649E-FE79-4810-71E478A1BCA1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6488113" y="5503863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B872B2D-8EE9-4FB4-932E-94EB8BE5487F}" type="datetime'''''4.''''''''''''''''''''''''''''''''''''''''''2''''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4.2</a:t>
            </a:fld>
            <a:endParaRPr lang="en-GB" noProof="0"/>
          </a:p>
        </p:txBody>
      </p:sp>
      <p:sp>
        <p:nvSpPr>
          <p:cNvPr id="34" name="Diamond 33">
            <a:extLst>
              <a:ext uri="{FF2B5EF4-FFF2-40B4-BE49-F238E27FC236}">
                <a16:creationId xmlns:a16="http://schemas.microsoft.com/office/drawing/2014/main" xmlns="" id="{22C42755-7D73-238E-3D85-B54E767CB23F}"/>
              </a:ext>
            </a:extLst>
          </p:cNvPr>
          <p:cNvSpPr/>
          <p:nvPr/>
        </p:nvSpPr>
        <p:spPr>
          <a:xfrm>
            <a:off x="5978131" y="3298904"/>
            <a:ext cx="442913" cy="468000"/>
          </a:xfrm>
          <a:prstGeom prst="diamond">
            <a:avLst/>
          </a:prstGeom>
          <a:solidFill>
            <a:srgbClr val="E19F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48" name="Chart 147">
            <a:extLst>
              <a:ext uri="{FF2B5EF4-FFF2-40B4-BE49-F238E27FC236}">
                <a16:creationId xmlns:a16="http://schemas.microsoft.com/office/drawing/2014/main" xmlns="" id="{260B4DEC-6035-55BE-8340-CAB317D772E7}"/>
              </a:ext>
            </a:extLst>
          </p:cNvPr>
          <p:cNvGraphicFramePr/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xmlns="" val="2357799183"/>
              </p:ext>
            </p:extLst>
          </p:nvPr>
        </p:nvGraphicFramePr>
        <p:xfrm>
          <a:off x="7032625" y="4518025"/>
          <a:ext cx="25717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624E27F5-B443-89D9-8572-7BE19114F947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 flipH="1">
            <a:off x="9032875" y="5834063"/>
            <a:ext cx="90488" cy="777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 Placeholder 2">
            <a:extLst>
              <a:ext uri="{FF2B5EF4-FFF2-40B4-BE49-F238E27FC236}">
                <a16:creationId xmlns:a16="http://schemas.microsoft.com/office/drawing/2014/main" xmlns="" id="{054C9809-8ECA-9463-4BB5-D7E2C1A24763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466013" y="5997575"/>
            <a:ext cx="6985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B3D9CDB-E7B7-4E71-B3EC-53A7AB2E7E65}" type="datetime'''S''''''''''''o''''''''l''''a''r ''P''V''''''''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noProof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xmlns="" id="{BADB94E4-A536-0389-0D96-4D5063901655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8602663" y="5997575"/>
            <a:ext cx="44291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D34F6AD-8B3C-4C3E-B6F7-A1B82E35D9E9}" type="datetime'''''''''''''''''B''''E''''''''''''''''''S''''''''''''S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noProof="0"/>
          </a:p>
        </p:txBody>
      </p:sp>
      <p:sp useBgFill="1">
        <p:nvSpPr>
          <p:cNvPr id="39" name="Text Placeholder 2">
            <a:extLst>
              <a:ext uri="{FF2B5EF4-FFF2-40B4-BE49-F238E27FC236}">
                <a16:creationId xmlns:a16="http://schemas.microsoft.com/office/drawing/2014/main" xmlns="" id="{9B74B87D-6894-8537-E850-988AA88031DC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8669338" y="5503863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889A1D7-8E20-41DA-8E21-498564D160F2}" type="datetime'''''''''''''''''''''4''''''.''2'''''''''''''''''''''''''''''">
              <a:rPr lang="en-GB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4.2</a:t>
            </a:fld>
            <a:endParaRPr lang="en-GB" noProof="0"/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xmlns="" id="{AF5CD98B-174E-F4B3-CD27-60545278624C}"/>
              </a:ext>
            </a:extLst>
          </p:cNvPr>
          <p:cNvSpPr/>
          <p:nvPr/>
        </p:nvSpPr>
        <p:spPr>
          <a:xfrm>
            <a:off x="8190726" y="3898648"/>
            <a:ext cx="442913" cy="468000"/>
          </a:xfrm>
          <a:prstGeom prst="diamond">
            <a:avLst/>
          </a:prstGeom>
          <a:solidFill>
            <a:srgbClr val="E19F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49" name="Chart 148">
            <a:extLst>
              <a:ext uri="{FF2B5EF4-FFF2-40B4-BE49-F238E27FC236}">
                <a16:creationId xmlns:a16="http://schemas.microsoft.com/office/drawing/2014/main" xmlns="" id="{CF72F391-589B-4EC8-443E-EBFA880B6995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xmlns="" val="3234156637"/>
              </p:ext>
            </p:extLst>
          </p:nvPr>
        </p:nvGraphicFramePr>
        <p:xfrm>
          <a:off x="9213850" y="4518025"/>
          <a:ext cx="25717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6FEAEF3B-E098-B42D-0B5E-FB605F500ADF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9647238" y="6026150"/>
            <a:ext cx="6985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DBF33AC-035B-48AF-B257-4AC98C1C2C09}" type="datetime'''''''''''''''''''''''''''''''''''S''ol''''''''''''''a''r PV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noProof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FA446E75-FD46-A596-023C-FA476C852FA0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10850563" y="5802313"/>
            <a:ext cx="309563" cy="173038"/>
          </a:xfrm>
          <a:prstGeom prst="rect">
            <a:avLst/>
          </a:prstGeom>
          <a:solidFill>
            <a:srgbClr val="405070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AB73568-2691-4888-AE62-8608E8B7BC88}" type="datetime'''''''''2''''''''''''''''''''''.''''''0'''''''''''''''''">
              <a:rPr lang="en-GB" altLang="en-US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2.0</a:t>
            </a:fld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BA591117-66F9-5E5E-65F6-B57E82DF33BA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10783888" y="6026150"/>
            <a:ext cx="44291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E669F93-925F-4D45-89B1-DC45818ED060}" type="datetime'''''B''''''''E''''''''''''''''''''''''''''''S''''''''''S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noProof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7AEB7234-4FF8-85CE-81EC-D92D888C7551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10850563" y="5359400"/>
            <a:ext cx="3095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076A59B-11C3-42D0-B3CD-A6F8F8B38B6B}" type="datetime'''''''6''''''.''''''''''7''''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6.7</a:t>
            </a:fld>
            <a:endParaRPr lang="en-GB" noProof="0"/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xmlns="" id="{FCEE3B96-D1FE-538D-30EF-25002AD48827}"/>
              </a:ext>
            </a:extLst>
          </p:cNvPr>
          <p:cNvSpPr/>
          <p:nvPr/>
        </p:nvSpPr>
        <p:spPr>
          <a:xfrm>
            <a:off x="10340975" y="3298904"/>
            <a:ext cx="442913" cy="468000"/>
          </a:xfrm>
          <a:prstGeom prst="diamond">
            <a:avLst/>
          </a:prstGeom>
          <a:solidFill>
            <a:srgbClr val="E19F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8B60DF1-BCAE-0523-3CD6-C895767E584A}"/>
              </a:ext>
            </a:extLst>
          </p:cNvPr>
          <p:cNvSpPr/>
          <p:nvPr/>
        </p:nvSpPr>
        <p:spPr>
          <a:xfrm>
            <a:off x="5727700" y="1920393"/>
            <a:ext cx="5941481" cy="9191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Conclusion:</a:t>
            </a:r>
          </a:p>
          <a:p>
            <a:pPr marL="0" marR="0" indent="0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solidFill>
                  <a:srgbClr val="000000"/>
                </a:solidFill>
                <a:latin typeface="Verdana"/>
              </a:rPr>
              <a:t>Solar PV cannibalisation can be avoided with the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right mix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of storage.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FADDED49-D283-0D61-7488-DDF160513CB1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820739" y="4838700"/>
            <a:ext cx="187325" cy="139700"/>
          </a:xfrm>
          <a:prstGeom prst="rect">
            <a:avLst/>
          </a:prstGeom>
          <a:solidFill>
            <a:srgbClr val="E19F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ACAD93E6-B714-D6BB-A14D-AA65C6B536E8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1765301" y="4838700"/>
            <a:ext cx="187325" cy="139700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82E66427-75CA-9171-CED8-A57B52FCB640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2346326" y="4838700"/>
            <a:ext cx="187325" cy="139700"/>
          </a:xfrm>
          <a:prstGeom prst="rect">
            <a:avLst/>
          </a:prstGeom>
          <a:solidFill>
            <a:srgbClr val="40507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2003425" y="4840288"/>
            <a:ext cx="241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5F042CC-BDE3-4D39-9FB5-362B07AF9438}" type="datetime'''''''2''''''''h''''''''''''''''''''r'''''''">
              <a:rPr lang="en-US" altLang="en-US" sz="105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2hr</a:t>
            </a:fld>
            <a:endParaRPr lang="en-US" sz="1050" noProof="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058863" y="4840288"/>
            <a:ext cx="604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318D72C-14B9-4750-A89C-BD4EE80D636B}" type="datetime'S''''''ola''''''''''r ''''''''''''''''''''''''P''V'">
              <a:rPr lang="en-US" altLang="en-US" sz="105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US" sz="1050" noProof="0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62C4DECA-D806-AE43-A91F-0FCC978EE4D9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2584450" y="4840288"/>
            <a:ext cx="241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0FCC1C9-4BF7-440F-8E60-E6AAE487EB02}" type="datetime'''''''''''''''''''''''''''''''''''''''''''''''''4''''''hr'''''">
              <a:rPr lang="en-US" altLang="en-US" sz="105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4hr</a:t>
            </a:fld>
            <a:endParaRPr lang="en-US" sz="1050" noProof="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E654DE15-B539-F8FC-9911-F2B8F71EF265}"/>
              </a:ext>
            </a:extLst>
          </p:cNvPr>
          <p:cNvSpPr txBox="1"/>
          <p:nvPr/>
        </p:nvSpPr>
        <p:spPr>
          <a:xfrm>
            <a:off x="7395634" y="2964578"/>
            <a:ext cx="4186922" cy="3593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5000"/>
              </a:lnSpc>
              <a:spcBef>
                <a:spcPts val="600"/>
              </a:spcBef>
            </a:pPr>
            <a:r>
              <a:rPr lang="en-GB" sz="1200" b="1" dirty="0">
                <a:solidFill>
                  <a:schemeClr val="bg2"/>
                </a:solidFill>
              </a:rPr>
              <a:t>Original Capture Price ~ €60/MWh (real 2023) 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2A0664F0-2FEC-63A2-4F16-56939823F52E}"/>
              </a:ext>
            </a:extLst>
          </p:cNvPr>
          <p:cNvSpPr txBox="1"/>
          <p:nvPr/>
        </p:nvSpPr>
        <p:spPr>
          <a:xfrm>
            <a:off x="774491" y="4559158"/>
            <a:ext cx="3166742" cy="2380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US" sz="1200" b="1" dirty="0"/>
              <a:t>INSTALLED CAPACITIES (GW)</a:t>
            </a:r>
          </a:p>
        </p:txBody>
      </p:sp>
    </p:spTree>
    <p:extLst>
      <p:ext uri="{BB962C8B-B14F-4D97-AF65-F5344CB8AC3E}">
        <p14:creationId xmlns:p14="http://schemas.microsoft.com/office/powerpoint/2010/main" xmlns="" val="148603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9C33F3C8-7A71-4F47-BDF3-93D084C9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58740"/>
            <a:ext cx="10658475" cy="584775"/>
          </a:xfrm>
        </p:spPr>
        <p:txBody>
          <a:bodyPr vert="horz"/>
          <a:lstStyle/>
          <a:p>
            <a:r>
              <a:rPr lang="en-GB"/>
              <a:t>…Under our ‘baseline’ assumptions 2-hour BESS gross margins are at 80% of their </a:t>
            </a:r>
            <a:r>
              <a:rPr lang="en-GB" err="1"/>
              <a:t>levelised</a:t>
            </a:r>
            <a:r>
              <a:rPr lang="en-GB"/>
              <a:t> costs whereas 4-hour are at 100%… 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A81E4B22-96CE-4778-8941-7D38497DB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Sensitivity analysis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80399150-1B4B-4777-94E2-944FE4D50C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027B370-8664-4867-836F-71A187CAD2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noProof="0"/>
              <a:t>01/11/2024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51F7F5-DCB2-4B8A-83EF-4546BAE615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Copyright AFRY AB | RES &amp; Storage Forum, Athens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88D6F2-6AE0-48C1-9AE7-2FE7D03B69D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B1617BE-BA58-4B59-88D5-A8C7B239E913}" type="slidenum">
              <a:rPr lang="en-GB" noProof="0"/>
              <a:pPr/>
              <a:t>9</a:t>
            </a:fld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3AEAAF5-BEFC-DEFA-3253-4B7A147170E5}"/>
              </a:ext>
            </a:extLst>
          </p:cNvPr>
          <p:cNvSpPr txBox="1"/>
          <p:nvPr/>
        </p:nvSpPr>
        <p:spPr>
          <a:xfrm>
            <a:off x="9365824" y="2958718"/>
            <a:ext cx="2291499" cy="3593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 err="1">
                <a:solidFill>
                  <a:schemeClr val="bg2"/>
                </a:solidFill>
              </a:rPr>
              <a:t>Levelised</a:t>
            </a:r>
            <a:r>
              <a:rPr lang="en-GB" sz="1200" b="1">
                <a:solidFill>
                  <a:schemeClr val="bg2"/>
                </a:solidFill>
              </a:rPr>
              <a:t> Cost of Storage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AED5F7-B95B-11F0-AA86-414108E3EA6B}"/>
              </a:ext>
            </a:extLst>
          </p:cNvPr>
          <p:cNvSpPr txBox="1"/>
          <p:nvPr/>
        </p:nvSpPr>
        <p:spPr>
          <a:xfrm>
            <a:off x="1624282" y="1964486"/>
            <a:ext cx="3568700" cy="2461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/>
              <a:t>IMPACT ON BESS GROSS MARGINS</a:t>
            </a:r>
          </a:p>
        </p:txBody>
      </p:sp>
      <p:pic>
        <p:nvPicPr>
          <p:cNvPr id="5" name="Battery Power Electricity 01">
            <a:extLst>
              <a:ext uri="{FF2B5EF4-FFF2-40B4-BE49-F238E27FC236}">
                <a16:creationId xmlns:a16="http://schemas.microsoft.com/office/drawing/2014/main" xmlns="" id="{FE7F9CB9-A2BC-B5B1-9BE0-F38B48F4976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784229" y="1756660"/>
            <a:ext cx="593998" cy="468000"/>
          </a:xfrm>
          <a:prstGeom prst="rect">
            <a:avLst/>
          </a:prstGeom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93AC709A-4651-7EDC-B3CA-0733C090A407}"/>
              </a:ext>
            </a:extLst>
          </p:cNvPr>
          <p:cNvCxnSpPr>
            <a:cxnSpLocks/>
          </p:cNvCxnSpPr>
          <p:nvPr/>
        </p:nvCxnSpPr>
        <p:spPr>
          <a:xfrm>
            <a:off x="1066800" y="3211898"/>
            <a:ext cx="10501643" cy="0"/>
          </a:xfrm>
          <a:prstGeom prst="line">
            <a:avLst/>
          </a:prstGeom>
          <a:ln w="9525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A27FF9F2-247C-43D3-DFE6-0722CA0B1ACD}"/>
              </a:ext>
            </a:extLst>
          </p:cNvPr>
          <p:cNvSpPr txBox="1"/>
          <p:nvPr/>
        </p:nvSpPr>
        <p:spPr>
          <a:xfrm>
            <a:off x="1125712" y="2962727"/>
            <a:ext cx="789517" cy="246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 i="1"/>
              <a:t>4-hour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684FEF20-6FB0-9780-69A5-E878B188F1C6}"/>
              </a:ext>
            </a:extLst>
          </p:cNvPr>
          <p:cNvSpPr txBox="1"/>
          <p:nvPr/>
        </p:nvSpPr>
        <p:spPr>
          <a:xfrm>
            <a:off x="1125712" y="3497425"/>
            <a:ext cx="789517" cy="246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sz="1200" b="1" i="1"/>
              <a:t>2-hour</a:t>
            </a:r>
          </a:p>
        </p:txBody>
      </p:sp>
      <p:sp>
        <p:nvSpPr>
          <p:cNvPr id="115" name="Diamond 114">
            <a:extLst>
              <a:ext uri="{FF2B5EF4-FFF2-40B4-BE49-F238E27FC236}">
                <a16:creationId xmlns:a16="http://schemas.microsoft.com/office/drawing/2014/main" xmlns="" id="{75D795D7-1455-B4D9-05AE-EA89D571E8BA}"/>
              </a:ext>
            </a:extLst>
          </p:cNvPr>
          <p:cNvSpPr/>
          <p:nvPr/>
        </p:nvSpPr>
        <p:spPr>
          <a:xfrm>
            <a:off x="1697916" y="2962818"/>
            <a:ext cx="442913" cy="468000"/>
          </a:xfrm>
          <a:prstGeom prst="diamond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6" name="Diamond 115">
            <a:extLst>
              <a:ext uri="{FF2B5EF4-FFF2-40B4-BE49-F238E27FC236}">
                <a16:creationId xmlns:a16="http://schemas.microsoft.com/office/drawing/2014/main" xmlns="" id="{413C72CF-93F7-E7CB-12FB-3476B7B63221}"/>
              </a:ext>
            </a:extLst>
          </p:cNvPr>
          <p:cNvSpPr/>
          <p:nvPr/>
        </p:nvSpPr>
        <p:spPr>
          <a:xfrm>
            <a:off x="1697916" y="3461078"/>
            <a:ext cx="442913" cy="468000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xmlns="" id="{053C103D-1475-BA54-6CC8-78492CA2C1BD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174765038"/>
              </p:ext>
            </p:extLst>
          </p:nvPr>
        </p:nvGraphicFramePr>
        <p:xfrm>
          <a:off x="684213" y="4518025"/>
          <a:ext cx="22288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E1220181-2652-3F17-FB42-45E32699BB2A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H="1">
            <a:off x="2489199" y="5834063"/>
            <a:ext cx="90488" cy="1063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73FBCF98-A757-3584-A1A0-A242338F666F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922338" y="6029325"/>
            <a:ext cx="6985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206D9FC-E0BF-4777-AB68-E58D7D31EDB1}" type="datetime'''''''''''So''''l''''''''''''a''''''r ''P''''V''''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GB" noProof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xmlns="" id="{2AB48FA3-D676-172B-6C79-E6B5C8067E7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2125663" y="5805488"/>
            <a:ext cx="309563" cy="173038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22031D5-C8D9-404C-B339-8E021651787B}" type="datetime'''''''''''''''1''.''5'''''''">
              <a:rPr lang="en-US" altLang="en-US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xmlns="" id="{1B862D6B-285F-1FAB-CE7A-CF9EB25298B2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058988" y="6029325"/>
            <a:ext cx="44291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E60705F-2052-448E-B5F4-33B4DB1E889C}" type="datetime'''''BE''''''''''''''''''''''''''''''''''S''''''S'''''''''">
              <a:rPr lang="en-GB" altLang="en-US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BESS</a:t>
            </a:fld>
            <a:endParaRPr lang="en-GB" noProof="0"/>
          </a:p>
        </p:txBody>
      </p:sp>
      <p:sp useBgFill="1">
        <p:nvSpPr>
          <p:cNvPr id="36" name="Text Placeholder 2">
            <a:extLst>
              <a:ext uri="{FF2B5EF4-FFF2-40B4-BE49-F238E27FC236}">
                <a16:creationId xmlns:a16="http://schemas.microsoft.com/office/drawing/2014/main" xmlns="" id="{2CFAABBF-ED8B-C72D-275D-502040DC6350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066800" y="5051425"/>
            <a:ext cx="4111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9E97694-C48A-4D89-BD88-BCB494FCA4B6}" type="datetime'''''''''''1''''2.''''''''''0'''''''''''''''''''''">
              <a:rPr lang="en-US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12.0</a:t>
            </a:fld>
            <a:endParaRPr lang="en-GB" noProof="0"/>
          </a:p>
        </p:txBody>
      </p:sp>
      <p:sp useBgFill="1">
        <p:nvSpPr>
          <p:cNvPr id="37" name="Text Placeholder 2">
            <a:extLst>
              <a:ext uri="{FF2B5EF4-FFF2-40B4-BE49-F238E27FC236}">
                <a16:creationId xmlns:a16="http://schemas.microsoft.com/office/drawing/2014/main" xmlns="" id="{C7759264-5F39-977A-397F-446FE79721A5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125663" y="5632450"/>
            <a:ext cx="309563" cy="173038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EBC2844-AFF1-4754-974E-91C7CCE953DD}" type="datetime'''''1''''''''''''''''''''.''''''''''7'''''''''''''''''">
              <a:rPr lang="en-US" altLang="en-US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</a:t>
            </a:fld>
            <a:endParaRPr lang="en-GB" noProof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D2E2377A-2C07-93CC-8CBE-C0071DBD4BB4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820738" y="4851400"/>
            <a:ext cx="187325" cy="139700"/>
          </a:xfrm>
          <a:prstGeom prst="rect">
            <a:avLst/>
          </a:prstGeom>
          <a:solidFill>
            <a:srgbClr val="E19F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BA0E2AF-9B22-0321-6CF2-54E2AEE1B2A5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1765300" y="4851400"/>
            <a:ext cx="187325" cy="139700"/>
          </a:xfrm>
          <a:prstGeom prst="rect">
            <a:avLst/>
          </a:prstGeom>
          <a:solidFill>
            <a:srgbClr val="859D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3D9BAAF-F34A-0976-5933-9FBF5E9BA791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2346325" y="4851400"/>
            <a:ext cx="187325" cy="139700"/>
          </a:xfrm>
          <a:prstGeom prst="rect">
            <a:avLst/>
          </a:prstGeom>
          <a:solidFill>
            <a:srgbClr val="40507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F34E4A24-F083-3F79-3D10-9E009E476D1B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058863" y="4852988"/>
            <a:ext cx="604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AC41F8E-F9E0-43BB-98AA-BA78A4070628}" type="datetime'S''''''''o''''l''''''a''r'''''''''' ''''''P''''''V''''''''''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Solar PV</a:t>
            </a:fld>
            <a:endParaRPr lang="en-US" sz="1050" noProof="0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DDA5969D-57BF-BFA8-FF46-07137B979384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2003425" y="4852988"/>
            <a:ext cx="241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43D6A96-8586-41C1-B0E6-4AE3799C635C}" type="datetime'''''''''''2h''''''r''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2hr</a:t>
            </a:fld>
            <a:endParaRPr lang="en-US" sz="1050" noProof="0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3441A22C-E3F7-50AD-1D65-1247609E4185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584450" y="4852988"/>
            <a:ext cx="241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13871B3-296C-44CD-BF2F-1D9E4C1A6581}" type="datetime'''4''''''''''''h''''''''''''''''r'''">
              <a:rPr lang="en-US" altLang="en-US" sz="105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4hr</a:t>
            </a:fld>
            <a:endParaRPr lang="en-US" sz="1050" noProof="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CC862EC-AAF4-73DB-852F-A9737C8B5453}"/>
              </a:ext>
            </a:extLst>
          </p:cNvPr>
          <p:cNvSpPr txBox="1"/>
          <p:nvPr/>
        </p:nvSpPr>
        <p:spPr>
          <a:xfrm>
            <a:off x="774491" y="4559158"/>
            <a:ext cx="3166742" cy="2380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US" sz="1200" b="1" dirty="0"/>
              <a:t>INSTALLED CAPACITIES (GW)</a:t>
            </a:r>
          </a:p>
        </p:txBody>
      </p:sp>
    </p:spTree>
    <p:extLst>
      <p:ext uri="{BB962C8B-B14F-4D97-AF65-F5344CB8AC3E}">
        <p14:creationId xmlns:p14="http://schemas.microsoft.com/office/powerpoint/2010/main" xmlns="" val="2168366510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18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QBAQEBAQEBAQEBAQEBAQIAAAAAAAAAAwAAAAMAAAAA/////wQADwwAAAAAAAAAAAAAIAD///////////////8AAAD///////////////8DAAAAAgD///////8DAAAAAwD///////8DAAAAAwD///////8DAAAAAwD///////8DAAAAAw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6GdHacKFFdJhAX89No3g/cFAAAAAAADAAAAAAADAAAAAwADAAYA////////BAAAAAMAEAALV5aF5shks0KwQKUrb91bEwUAAAABAAMAAAACAAMAAAABAAMAAAAAAP///////wMAAAAAAP///////wMAAAAAAP///////wMAAAAAAP///////wMAAAAAAP///////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AgMAAAAAAAAAAAAACAB////////////////AAAA////////////////BAAAAAMA////////BAAAAAMA////////BAAAAAMA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BAEDAAAAAwD///////8lAAZMaW5rZWRTaGFwZVByZXNlbnRhdGlvblNldHRpbmdzRGF0YV8wBQAAAAEABAAAAAAABAAAAAIABAAAAAAA////////BAAAAAAA////////BA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3DgAAAAAAAAAAAAD/////gwCDAAAABV9pZAAQAAAABKGdHacKFFdJhAX89No3g/cDRGF0YQAbAAAABExpbmtlZFNoYXBlRGF0YQAFAAAAAAACTmFtZQAZAAAATGlua2VkU2hhcGVzRGF0YVByb3BlcnR5ABBWZXJzaW9uAAAAAAAJTGFzdFdyaXRlANkMNuV8AQAAAAEA/////50AnQAAAAVfaWQAEAAAAARXloXmyGSzQrBApStv3VsTA0RhdGEAKgAAAAhQcmVzZW50YXRpb25TY2FubmVkRm9yTGlua2VkU2hhcGVzAAEAAk5hbWUAJAAAAExpbmtlZFNoYXBlUHJlc2VudGF0aW9uU2V0dGluZ3NEYXRhABBWZXJzaW9uAAAAAAAJTGFzdFdyaXRlAP4MNuV8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  <p:tag name="THINKCELLUNDODONOTDELETE" val="0"/>
  <p:tag name="THINKCELLPRESENTATIONDONOTDELETE" val="&lt;?xml version=&quot;1.0&quot; encoding=&quot;UTF-16&quot; standalone=&quot;yes&quot;?&gt;&lt;root reqver=&quot;28224&quot;&gt;&lt;version val=&quot;3557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MIO_PRESENTATION_LANGUAGE" val="20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lFHfENGZZYNIkv3Grdi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7Sop6b2GjDkBi3bZUpp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Rw5Kf7NfNVac2t_fsyh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mxsQJXSI2McrqqTIrzk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hV2PRx6sFyb6hVjLQe.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ct2evq1wYiZMBXX4SlI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eiHDY.EomEvG7zsN2Tv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TrVHrP8gUC7KKuPiJIT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nIM7TyUmtaZ9UWp61YW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8yaEWCFHjKmkDE24wUI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SuxC0ce9.UkLzBfXpuq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5a0mLHWd0IXBavbutqey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LuQVU8xqtEF9LWlNJ5y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E9Gcp4Gh55guG_0.jLP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X.Trk4QjGISAw30U9at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iYxAy7XqrLKR3EkGe.p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dQkb_W6TX479HdH7Eys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1.3utC3rO9.uhLaL7_E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o5Yg6he6qyDWFFhOEEf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7DboSzcAhWCRxyTqSCR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B_xnU7HYifDA7OoPSSa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KAVKBs3z5HJRNpNYLA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PVG9X5h9lJ0.uLf.lnM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DbKA8E08YWghnyFeAJJ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5iRi_Ve9.HX98hZGo5b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1cerTT.NnqXvaCP4k3E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vkJli_pW0XB7kdVGMrP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5e1fba1e-3f2a-4cd4-8d87-17fd0a6aa0ec"/>
  <p:tag name="MIO_GUID" val="17c37adc-cdd6-4d1f-9aca-a5378d0df1b7"/>
  <p:tag name="MIO_UPDATE" val="True"/>
  <p:tag name="MIO_VERSION" val="02.04.2020 05:51:42"/>
  <p:tag name="MIO_DBID" val="E38767BF-9DED-4D86-81E7-C8BC0F700381"/>
  <p:tag name="MIO_LASTDOWNLOADED" val="20.10.2024 10:45:29.344"/>
  <p:tag name="MIO_OBJECTNAME" val="Solar Panel Sun PV 01"/>
  <p:tag name="MIO_LASTEDITORNAME" val="Paula Marjane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u3Ls9mLjFHeRh9GhNMq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CB83NZKdY2XNNmSnCoH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Ux5Mwaz9pQGv8YUgywS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PuRnAxFVTZxME0MxAqk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8.HoZSbUCOXOJgMBVwi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YGa7e092hWxO7It5DV8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npHfiOC7A8o.F8ZYqt4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0h24S5laTUB2ILwJUBs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RmASYdUrVuZr0MWOkNb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4b8fj_gOjppE.tgh8ME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u_5FXFtSFeKHzLUZbhi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thmRhSyWYJzRcfa_cGq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lYVG3YpkLcUtkjBF21j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uF6aX4oCsqJepCnZBmG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CbU_S7btiJzZ08CJT7v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pAFKlsa3w7_QjnQQUOE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5a0mLHWd0IXBavbutqey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ULb.dDmGZQwIcjgK2BP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pA02vii3jO05jnALj2Q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J7mcJWyHTIGJ3RK2uA5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6g.s8QCMIbT2QoqoTL.1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7Sop6b2GjDkBi3bZUpp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Rw5Kf7NfNVac2t_fsyh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mxsQJXSI2McrqqTIrzk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hV2PRx6sFyb6hVjLQe.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hfS2kbQSGTLsQWaA23Z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.72ae2n7J4fe2fzsZJR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d8626a76-83ff-4218-9286-a7ff3e037d46"/>
  <p:tag name="MIO_GUID" val="eb700de5-499d-4e17-afab-a48297772ce6"/>
  <p:tag name="MIO_UPDATE" val="True"/>
  <p:tag name="MIO_VERSION" val="18.06.2020 09:09:36"/>
  <p:tag name="MIO_DBID" val="E38767BF-9DED-4D86-81E7-C8BC0F700381"/>
  <p:tag name="MIO_LASTDOWNLOADED" val="20.10.2024 10:01:59.667"/>
  <p:tag name="MIO_OBJECTNAME" val="Picture 537"/>
  <p:tag name="MIO_LASTEDITORNAME" val="Tobias Voß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0jqqgcLBU0GxOSnnVj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yVpclkPHCjZb3YNNPCw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LIzXXJTSIvLElA4T3JY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.bdBziF3tuLG.eOLtfQ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1a751999-4953-4afe-97a0-9b9bf6798453"/>
  <p:tag name="MIO_GUID" val="c229825c-7d95-45de-b010-5090724ea99b"/>
  <p:tag name="MIO_UPDATE" val="True"/>
  <p:tag name="MIO_VERSION" val="02.04.2020 05:52:57"/>
  <p:tag name="MIO_DBID" val="E38767BF-9DED-4D86-81E7-C8BC0F700381"/>
  <p:tag name="MIO_LASTDOWNLOADED" val="20.10.2024 11:00:19.776"/>
  <p:tag name="MIO_OBJECTNAME" val="Battery Power Electricity 01"/>
  <p:tag name="MIO_LASTEDITORNAME" val="Paula Marjanen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dDHQWaDZqplFGZrUmkb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g1v5FGVHw8_SY6YWQUR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7gQADS1bx5uoK_Gp7Rb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oa9vZCKfqR728iM6zQj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yDUWHz5PClUuqxvYN39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9741d897-30f4-4746-a16f-3befec406e64"/>
  <p:tag name="MIO_EKGUID" val="9ef97b47-ff27-4da8-a0cc-1812324d2c11"/>
  <p:tag name="MIO_UPDATE" val="True"/>
  <p:tag name="MIO_VERSION" val="07.03.2023 13:18:38"/>
  <p:tag name="MIO_DBID" val="E38767BF-9DED-4D86-81E7-C8BC0F700381"/>
  <p:tag name="MIO_LASTDOWNLOADED" val="04.09.2023 07:53:28.233"/>
  <p:tag name="MIO_OBJECTNAME" val="Leading advisor for the transition of the energy and bioindustry sectors"/>
  <p:tag name="MIO_LASTEDITORNAME" val="Abigail Speak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JH4oG44dTu6TJ.S.1Mj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HEt8MT6Qg5D8Q1wcf3Q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NJ3FulVm7vHcnWOJ9WQ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eDYiYOAMivP815bwFGJ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ZetoUcwkSpQXQv0_.lG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kaSrwIQ8Ap7117op5Dw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ZC_L_zJ9DhsQZ0wglZk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pphXSDBVhrHdIIlIWmE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zDtvwHxGD0_4cqX0xtL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xEGkyqSGrl9jejzeTe_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10fc1420-cda0-4bd3-858c-d4b1234ffb50"/>
  <p:tag name="MIO_EKGUID" val="4c97e0c8-a120-42a7-b558-9babf1e46e93"/>
  <p:tag name="MIO_UPDATE" val="True"/>
  <p:tag name="MIO_VERSION" val="09.11.2021 06:41:37"/>
  <p:tag name="MIO_DBID" val="E38767BF-9DED-4D86-81E7-C8BC0F700381"/>
  <p:tag name="MIO_LASTDOWNLOADED" val="22.10.2024 10:38:29.955"/>
  <p:tag name="MIO_OBJECTNAME" val="MCD short intriduction"/>
  <p:tag name="MIO_LASTEDITORNAME" val="Paula Marjanen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VIs_yKCB6aKY1QLGZxK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gZj5QGGLf5oGK71qDbS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cOlEW508o4zgv7Th_uL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FA5xdYOKSGqI3E128vm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wNnEpDHM7XazOe4ejNC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1a751999-4953-4afe-97a0-9b9bf6798453"/>
  <p:tag name="MIO_GUID" val="c229825c-7d95-45de-b010-5090724ea99b"/>
  <p:tag name="MIO_UPDATE" val="True"/>
  <p:tag name="MIO_VERSION" val="02.04.2020 05:52:57"/>
  <p:tag name="MIO_DBID" val="E38767BF-9DED-4D86-81E7-C8BC0F700381"/>
  <p:tag name="MIO_LASTDOWNLOADED" val="20.10.2024 11:00:19.776"/>
  <p:tag name="MIO_OBJECTNAME" val="Battery Power Electricity 01"/>
  <p:tag name="MIO_LASTEDITORNAME" val="Paula Marjanen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vUa5CZ5rvLdWgR4eo8Z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zcgfpOUVnEPP1dZ4Fvpz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Omq6GYvPWrGKRvmet6r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UIJE8fXtapOJd64J2pR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5e1fba1e-3f2a-4cd4-8d87-17fd0a6aa0ec"/>
  <p:tag name="MIO_GUID" val="17c37adc-cdd6-4d1f-9aca-a5378d0df1b7"/>
  <p:tag name="MIO_UPDATE" val="True"/>
  <p:tag name="MIO_VERSION" val="02.04.2020 05:51:42"/>
  <p:tag name="MIO_DBID" val="E38767BF-9DED-4D86-81E7-C8BC0F700381"/>
  <p:tag name="MIO_LASTDOWNLOADED" val="20.10.2024 10:45:29.344"/>
  <p:tag name="MIO_OBJECTNAME" val="Solar Panel Sun PV 01"/>
  <p:tag name="MIO_LASTEDITORNAME" val="Paula Marjanen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7K3iUe4gk4I6JwMHobH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WBINrhOoV4NtOwF7YkGp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049AwPLbE_hCEQBcUz4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13YfkNugoFiijXv2fQq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zo5xsae.CdPuCYQ7iUd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iOgecUylWivir7iVJ70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RrRQvDz8wzTiWHvxRzq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.nQpjzBmSdt1H.t7h8z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h44w_3F6PD864F8RSIb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zDtvwHxGD0_4cqX0xtL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fctP5UIyPz8QbhwSt63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xEGkyqSGrl9jejzeTe_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VIs_yKCB6aKY1QLGZxK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gZj5QGGLf5oGK71qDbS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cOlEW508o4zgv7Th_uL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FA5xdYOKSGqI3E128vm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wNnEpDHM7XazOe4ejNC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QQZpMfmbHhQSFX4JXmS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LHMdWTLgu7yDIkWUGWh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ytGYmLb.yrrbRNc28VoX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JPBlXEU5NJ72jwm82zx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EtsnZy2okpOzjxaaUad_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.LXEpE.lCZae0qvbQ4fF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UK6wrgFqZjzoafppv0Z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KW1RETTnZe3S8ov8LXu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1a751999-4953-4afe-97a0-9b9bf6798453"/>
  <p:tag name="MIO_GUID" val="c229825c-7d95-45de-b010-5090724ea99b"/>
  <p:tag name="MIO_UPDATE" val="True"/>
  <p:tag name="MIO_VERSION" val="02.04.2020 05:52:57"/>
  <p:tag name="MIO_DBID" val="E38767BF-9DED-4D86-81E7-C8BC0F700381"/>
  <p:tag name="MIO_LASTDOWNLOADED" val="20.10.2024 11:00:19.776"/>
  <p:tag name="MIO_OBJECTNAME" val="Battery Power Electricity 01"/>
  <p:tag name="MIO_LASTEDITORNAME" val="Paula Marjanen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Wz62CwxhGUgLCV9psuR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pASYyXKigPvyyDWtkgg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mKvfQzaRvcv.T04FHM6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4PKeVdFLUHpv4N8c0rR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zbm2x5qAebB1yIV6Nlu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i01ibGknhTkyjftG9FU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hgPdVojbFYRxqLtgCQ8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uXpCH9W3vBZVM7ZMntX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b1OxsoPEspjwz_KpxwD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bjosF_cEMsn1Ekrrqph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FEvcrnEP6m2BeZN79W_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ocZ5qyVN74s3pWU_an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ErrJZGZoVRVag63C66z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YgFjep.MzYmIqH9j7qi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zDtvwHxGD0_4cqX0xtL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xEGkyqSGrl9jejzeTe_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VIs_yKCB6aKY1QLGZxK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gZj5QGGLf5oGK71qDbS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YtbRXEHkgRBbkOVgSiHc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cOlEW508o4zgv7Th_uL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FA5xdYOKSGqI3E128vm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wNnEpDHM7XazOe4ejNC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QQZpMfmbHhQSFX4JXmS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LHMdWTLgu7yDIkWUGWh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ytGYmLb.yrrbRNc28VoX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JPBlXEU5NJ72jwm82zx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UK6wrgFqZjzoafppv0Z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KW1RETTnZe3S8ov8LXu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Hvd3ddTXQeAc52FitPO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wILPkGasNY1_R.dq.pF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aI5wjGzkpW.zQ0ug760r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W2YbXlh7c01iQn.GmvTt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4xcIW1I47STZHJNMuBm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t1hl_09lbm62ZeqnKVE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1a751999-4953-4afe-97a0-9b9bf6798453"/>
  <p:tag name="MIO_GUID" val="c229825c-7d95-45de-b010-5090724ea99b"/>
  <p:tag name="MIO_UPDATE" val="True"/>
  <p:tag name="MIO_VERSION" val="02.04.2020 05:52:57"/>
  <p:tag name="MIO_DBID" val="E38767BF-9DED-4D86-81E7-C8BC0F700381"/>
  <p:tag name="MIO_LASTDOWNLOADED" val="20.10.2024 11:00:19.776"/>
  <p:tag name="MIO_OBJECTNAME" val="Battery Power Electricity 01"/>
  <p:tag name="MIO_LASTEDITORNAME" val="Paula Marjanen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YhVZBbhfGjygKHvdKJv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8IINwJiHKlzBKBiG_cpm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D37Dc.7YdJOrV8vqhq_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s1.6j71AtIMMVDVZh5k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K0_Xgn1FLzlqOh3P5Hq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di.qzO9XC7nzggN_Vin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1d2EM1hoBAG1TLG43xc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n6rdOVp3NrHRSfnWm2C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.70cGH62k7Z9GOGX.Qk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UL8.XsCkR.IsfNIsgeD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gTpYkfQ7T47EDtqfGwj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foMwkGB1bDtD5ltrNolJ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JioCr25N76E2qLuhhzo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AmSe1tGjqfqEVhuRdKe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zDtvwHxGD0_4cqX0xtL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xEGkyqSGrl9jejzeTe_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5W4kBxa61vHylARHwAo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VIs_yKCB6aKY1QLGZxK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gZj5QGGLf5oGK71qDbS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cOlEW508o4zgv7Th_uL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FA5xdYOKSGqI3E128vm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wNnEpDHM7XazOe4ejNC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QQZpMfmbHhQSFX4JXmS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LHMdWTLgu7yDIkWUGWh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ytGYmLb.yrrbRNc28VoX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JPBlXEU5NJ72jwm82zx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UK6wrgFqZjzoafppv0Z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TeYFy9uyz_4zj_81JXc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KW1RETTnZe3S8ov8LXu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Hvd3ddTXQeAc52FitPO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aI5wjGzkpW.zQ0ug760r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W2YbXlh7c01iQn.GmvTt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4xcIW1I47STZHJNMuBm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t1hl_09lbm62ZeqnKVE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4okDEBrvSBkfNsXCAN4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pmoqqEsy.7t5D7V_JNi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jwUeiQCmkV5F6e_tEem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1Ypr7olTY7833wi_jkR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7FrNJUQIs98WVEFNloN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ZOXlHCHA8pHzEjNnS62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1a751999-4953-4afe-97a0-9b9bf6798453"/>
  <p:tag name="MIO_GUID" val="c229825c-7d95-45de-b010-5090724ea99b"/>
  <p:tag name="MIO_UPDATE" val="True"/>
  <p:tag name="MIO_VERSION" val="02.04.2020 05:52:57"/>
  <p:tag name="MIO_DBID" val="E38767BF-9DED-4D86-81E7-C8BC0F700381"/>
  <p:tag name="MIO_LASTDOWNLOADED" val="20.10.2024 11:00:19.776"/>
  <p:tag name="MIO_OBJECTNAME" val="Battery Power Electricity 01"/>
  <p:tag name="MIO_LASTEDITORNAME" val="Paula Marjanen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jeUalioe7xNVPUDpnfE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1FByrqrITSZ0FnCSQGx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rbaP32dhqRReJgcoQe9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5YjYLB75Qj_dDsIJNF6R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4lvP0q12dj1tr60XPkg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RvQ2Z8sxq8r3bNlrRFM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wgSpOzpUAyRKRIC7lUh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7zgcFdU8THlOGVx4IP_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AJOvQEvn9ht257picxz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NWD8B0PloxmaZQEhSKI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xmJ06kNt.aqqVpfNKec7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2r5.AK3.gznumRVFmbe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11DZCcfiPibd0JZnHTa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Z_uQDdrrG.NHo0LIA2hp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1a751999-4953-4afe-97a0-9b9bf6798453"/>
  <p:tag name="MIO_GUID" val="c229825c-7d95-45de-b010-5090724ea99b"/>
  <p:tag name="MIO_UPDATE" val="True"/>
  <p:tag name="MIO_VERSION" val="02.04.2020 05:52:57"/>
  <p:tag name="MIO_DBID" val="E38767BF-9DED-4D86-81E7-C8BC0F700381"/>
  <p:tag name="MIO_LASTDOWNLOADED" val="20.10.2024 11:00:19.776"/>
  <p:tag name="MIO_OBJECTNAME" val="Battery Power Electricity 01"/>
  <p:tag name="MIO_LASTEDITORNAME" val="Paula Marjanen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5e1fba1e-3f2a-4cd4-8d87-17fd0a6aa0ec"/>
  <p:tag name="MIO_GUID" val="17c37adc-cdd6-4d1f-9aca-a5378d0df1b7"/>
  <p:tag name="MIO_UPDATE" val="True"/>
  <p:tag name="MIO_VERSION" val="02.04.2020 05:51:42"/>
  <p:tag name="MIO_DBID" val="E38767BF-9DED-4D86-81E7-C8BC0F700381"/>
  <p:tag name="MIO_LASTDOWNLOADED" val="20.10.2024 10:45:29.344"/>
  <p:tag name="MIO_OBJECTNAME" val="Solar Panel Sun PV 01"/>
  <p:tag name="MIO_LASTEDITORNAME" val="Paula Marjanen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UbViRtL_LZph4_UfFdF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255KOZpIDHP2Q94KznF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GvGbdaSUFhN1VuoarWB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nxAFv3SGpYL5iiMMMh1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LNEUKnqciT1uua9iJgx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WFb0BL6pPiqQNBim1MI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nOR91vzkOEnr89ECukF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h3jot6hLhPVijdfEnr0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nZfJl7JKQs7qLJd9q7I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lmJA4iXy.2rzzdj9ZYh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kgxHJ0uHMwHSWKgse7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c89uzn9_yZXtYPp7tYF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TR6QMN3c7a4AfP1QgpRg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wlUXJBwRfI4kYUSeEvq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SKIPVERSION" val="01.01.0001 00:00:00"/>
  <p:tag name="MIO_UPDATE" val="True"/>
  <p:tag name="MIO_FALLBACK_LAYOUT" val="1"/>
  <p:tag name="MIO_SHOW_DATE" val="False"/>
  <p:tag name="MIO_SHOW_FOOTER" val="False"/>
  <p:tag name="MIO_SHOW_PAGENUMBER" val="False"/>
  <p:tag name="MIO_AVOID_BLANK_LAYOUT" val="True"/>
  <p:tag name="MIO_CD_LAYOUT_VALID_AREA" val="False"/>
  <p:tag name="MIO_EMBED_FONT" val="False"/>
  <p:tag name="MIO_MATCH_COLOR_SCHEME" val="False"/>
  <p:tag name="MIO_NUMBER_OF_VALID_LAYOUTS" val="11"/>
  <p:tag name="MIO_EKGUID" val="732519e6-36b2-4673-a0fa-04f5c6aac6e1"/>
  <p:tag name="MIO_VERSION" val="23.01.2024 15:00:40"/>
  <p:tag name="MIO_DBID" val="E38767BF-9DED-4D86-81E7-C8BC0F700381"/>
  <p:tag name="MIO_OBJECTNAME" val="AFRY MCD"/>
  <p:tag name="MIO_LASTDOWNLOADED" val="26.02.2024 11:02:06.649"/>
  <p:tag name="MIO_CONTENTTAG" val="RFpuOjNPZE63bpngRyva79D8K3dLaGNOkc3tPw3DhEc="/>
  <p:tag name="MIO_CDID" val="342d4543-8a79-4c36-9601-343220341af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70JnPfo1wrzI7IjREA_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rngwsLN7C570ezdswBC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__OFX0PhYdnaVb1qYpXg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JcRtDh.h99t.mIyLvcQ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6qGWljkmK1r_sT_LRuz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JM0voXt3fcV.iSQgFcq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zYGJFjf2X1Oo5tmaItjg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LoGli6ukzWHftZBbYTh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j_ra1J8uPQ5oAKL_CEy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ufRolmT404.yjGNVaZ8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1a751999-4953-4afe-97a0-9b9bf6798453"/>
  <p:tag name="MIO_GUID" val="c229825c-7d95-45de-b010-5090724ea99b"/>
  <p:tag name="MIO_UPDATE" val="True"/>
  <p:tag name="MIO_VERSION" val="02.04.2020 05:52:57"/>
  <p:tag name="MIO_DBID" val="E38767BF-9DED-4D86-81E7-C8BC0F700381"/>
  <p:tag name="MIO_LASTDOWNLOADED" val="20.10.2024 11:00:19.776"/>
  <p:tag name="MIO_OBJECTNAME" val="Battery Power Electricity 01"/>
  <p:tag name="MIO_LASTEDITORNAME" val="Paula Marjane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kGs3vhXmJbD6FlRsiejg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5e1fba1e-3f2a-4cd4-8d87-17fd0a6aa0ec"/>
  <p:tag name="MIO_GUID" val="17c37adc-cdd6-4d1f-9aca-a5378d0df1b7"/>
  <p:tag name="MIO_UPDATE" val="True"/>
  <p:tag name="MIO_VERSION" val="02.04.2020 05:51:42"/>
  <p:tag name="MIO_DBID" val="E38767BF-9DED-4D86-81E7-C8BC0F700381"/>
  <p:tag name="MIO_LASTDOWNLOADED" val="20.10.2024 10:45:29.344"/>
  <p:tag name="MIO_OBJECTNAME" val="Solar Panel Sun PV 01"/>
  <p:tag name="MIO_LASTEDITORNAME" val="Paula Marjanen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UbViRtL_LZph4_UfFdF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255KOZpIDHP2Q94KznF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GvGbdaSUFhN1VuoarWB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LNEUKnqciT1uua9iJgx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WFb0BL6pPiqQNBim1MI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nOR91vzkOEnr89ECukF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h3jot6hLhPVijdfEnr0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nZfJl7JKQs7qLJd9q7I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lmJA4iXy.2rzzdj9ZYh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5e1fba1e-3f2a-4cd4-8d87-17fd0a6aa0ec"/>
  <p:tag name="MIO_GUID" val="17c37adc-cdd6-4d1f-9aca-a5378d0df1b7"/>
  <p:tag name="MIO_UPDATE" val="True"/>
  <p:tag name="MIO_VERSION" val="02.04.2020 05:51:42"/>
  <p:tag name="MIO_DBID" val="E38767BF-9DED-4D86-81E7-C8BC0F700381"/>
  <p:tag name="MIO_LASTDOWNLOADED" val="20.10.2024 10:45:29.344"/>
  <p:tag name="MIO_OBJECTNAME" val="Solar Panel Sun PV 01"/>
  <p:tag name="MIO_LASTEDITORNAME" val="Paula Marjanen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kgxHJ0uHMwHSWKgse7A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c89uzn9_yZXtYPp7tYF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TR6QMN3c7a4AfP1QgpRg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wlUXJBwRfI4kYUSeEvq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rngwsLN7C570ezdswBC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__OFX0PhYdnaVb1qYpXg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JcRtDh.h99t.mIyLvcQg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6qGWljkmK1r_sT_LRuz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JM0voXt3fcV.iSQgFcq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zYGJFjf2X1Oo5tmaItj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u3Ls9mLjFHeRh9GhNMq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LoGli6ukzWHftZBbYTh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j_ra1J8uPQ5oAKL_CEyw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ufRolmT404.yjGNVaZ8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1a751999-4953-4afe-97a0-9b9bf6798453"/>
  <p:tag name="MIO_GUID" val="c229825c-7d95-45de-b010-5090724ea99b"/>
  <p:tag name="MIO_UPDATE" val="True"/>
  <p:tag name="MIO_VERSION" val="02.04.2020 05:52:57"/>
  <p:tag name="MIO_DBID" val="E38767BF-9DED-4D86-81E7-C8BC0F700381"/>
  <p:tag name="MIO_LASTDOWNLOADED" val="20.10.2024 11:00:19.776"/>
  <p:tag name="MIO_OBJECTNAME" val="Battery Power Electricity 01"/>
  <p:tag name="MIO_LASTEDITORNAME" val="Paula Marjanen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5e1fba1e-3f2a-4cd4-8d87-17fd0a6aa0ec"/>
  <p:tag name="MIO_GUID" val="17c37adc-cdd6-4d1f-9aca-a5378d0df1b7"/>
  <p:tag name="MIO_UPDATE" val="True"/>
  <p:tag name="MIO_VERSION" val="02.04.2020 05:51:42"/>
  <p:tag name="MIO_DBID" val="E38767BF-9DED-4D86-81E7-C8BC0F700381"/>
  <p:tag name="MIO_LASTDOWNLOADED" val="20.10.2024 10:45:29.344"/>
  <p:tag name="MIO_OBJECTNAME" val="Solar Panel Sun PV 01"/>
  <p:tag name="MIO_LASTEDITORNAME" val="Paula Marjanen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UbViRtL_LZph4_UfFdF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255KOZpIDHP2Q94KznF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GvGbdaSUFhN1VuoarWB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LNEUKnqciT1uua9iJgxQ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WFb0BL6pPiqQNBim1MI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CB83NZKdY2XNNmSnCoH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nOR91vzkOEnr89ECukF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h3jot6hLhPVijdfEnr0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nZfJl7JKQs7qLJd9q7I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lmJA4iXy.2rzzdj9ZYh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kgxHJ0uHMwHSWKgse7A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c89uzn9_yZXtYPp7tYF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TR6QMN3c7a4AfP1QgpR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wlUXJBwRfI4kYUSeEvqw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rngwsLN7C570ezdswBC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__OFX0PhYdnaVb1qYpX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Ux5Mwaz9pQGv8YUgywSw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JcRtDh.h99t.mIyLvcQ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6qGWljkmK1r_sT_LRuzw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JM0voXt3fcV.iSQgFcqw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zYGJFjf2X1Oo5tmaItj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LoGli6ukzWHftZBbYTh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j_ra1J8uPQ5oAKL_CEyw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ufRolmT404.yjGNVaZ8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e2d6dc21-2a68-452f-bade-e4ef69af76f3"/>
  <p:tag name="MIO_EKGUID" val="34c62722-48a3-418d-94e1-04baae448f68"/>
  <p:tag name="MIO_UPDATE" val="True"/>
  <p:tag name="MIO_VERSION" val="15.09.2020 09:14:20"/>
  <p:tag name="MIO_DBID" val="E38767BF-9DED-4D86-81E7-C8BC0F700381"/>
  <p:tag name="MIO_LASTDOWNLOADED" val="20.10.2024 15:33:17.177"/>
  <p:tag name="MIO_OBJECTNAME" val="Key Megatrends"/>
  <p:tag name="MIO_LASTEDITORNAME" val="Tobias Voß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4036bad2-d5d0-437f-ab75-e4077eaeeed9"/>
  <p:tag name="MIO_GUID" val="03bd43b9-1de8-4d32-95e2-50fcf578daa7"/>
  <p:tag name="MIO_UPDATE" val="True"/>
  <p:tag name="MIO_VERSION" val="18.06.2020 11:59:37"/>
  <p:tag name="MIO_DBID" val="E38767BF-9DED-4D86-81E7-C8BC0F700381"/>
  <p:tag name="MIO_LASTDOWNLOADED" val="20.10.2024 18:59:57.089"/>
  <p:tag name="MIO_OBJECTNAME" val="Bar Chart Arrow Trend Down 01"/>
  <p:tag name="MIO_LASTEDITORNAME" val="Tobias Voß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65213257-b793-4d38-bf31-5b2df248e520"/>
  <p:tag name="MIO_GUID" val="23eaa0f2-9b98-43ee-8730-d85d4d063866"/>
  <p:tag name="MIO_UPDATE" val="True"/>
  <p:tag name="MIO_VERSION" val="06.02.2020 13:17:52"/>
  <p:tag name="MIO_DBID" val="E38767BF-9DED-4D86-81E7-C8BC0F700381"/>
  <p:tag name="MIO_LASTDOWNLOADED" val="01.07.2020 14:32:51"/>
  <p:tag name="MIO_OBJECTNAME" val="02 Standard text"/>
  <p:tag name="MIO_LASTEDITORNAME" val="Paula Marjanen"/>
  <p:tag name="EMPOWERBULLETV2" val="empowerBulletV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PuRnAxFVTZxME0MxAqkw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25f3a989-5d13-4a71-9ac4-f39229896f6d"/>
  <p:tag name="MIO_GUID" val="c457cd5c-8f3e-4d1f-9704-cbe3f347826c"/>
  <p:tag name="MIO_UPDATE" val="True"/>
  <p:tag name="MIO_VERSION" val="18.06.2020 08:29:35"/>
  <p:tag name="MIO_DBID" val="E38767BF-9DED-4D86-81E7-C8BC0F700381"/>
  <p:tag name="MIO_LASTDOWNLOADED" val="20.10.2024 15:42:13.697"/>
  <p:tag name="MIO_OBJECTNAME" val="Picture 343"/>
  <p:tag name="MIO_LASTEDITORNAME" val="Tobias Voß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e183d547-dcf6-48a7-8420-c96a0297884f"/>
  <p:tag name="MIO_GUID" val="c7007fe7-6e31-4077-93d2-8a008935ae77"/>
  <p:tag name="MIO_UPDATE" val="True"/>
  <p:tag name="MIO_VERSION" val="16.12.2020 08:45:03"/>
  <p:tag name="MIO_DBID" val="E38767BF-9DED-4D86-81E7-C8BC0F700381"/>
  <p:tag name="MIO_LASTDOWNLOADED" val="20.10.2024 15:45:15.113"/>
  <p:tag name="MIO_OBJECTNAME" val="AFRY Making Future small black"/>
  <p:tag name="MIO_LASTEDITORNAME" val="Tobias Voß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86906e19-b4a5-464e-ae98-4315dffc2265"/>
  <p:tag name="MIO_GUID" val="1d12a206-6335-4ce8-9e08-261763803001"/>
  <p:tag name="MIO_UPDATE" val="True"/>
  <p:tag name="MIO_VERSION" val="16.12.2020 08:46:30"/>
  <p:tag name="MIO_DBID" val="E38767BF-9DED-4D86-81E7-C8BC0F700381"/>
  <p:tag name="MIO_LASTDOWNLOADED" val="20.10.2024 15:45:47.311"/>
  <p:tag name="MIO_OBJECTNAME" val="AFRY wordmark black"/>
  <p:tag name="MIO_LASTEDITORNAME" val="Tobias Voß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e2d6dc21-2a68-452f-bade-e4ef69af76f3"/>
  <p:tag name="MIO_EKGUID" val="34c62722-48a3-418d-94e1-04baae448f68"/>
  <p:tag name="MIO_UPDATE" val="True"/>
  <p:tag name="MIO_VERSION" val="15.09.2020 09:14:20"/>
  <p:tag name="MIO_DBID" val="E38767BF-9DED-4D86-81E7-C8BC0F700381"/>
  <p:tag name="MIO_LASTDOWNLOADED" val="20.10.2024 15:33:17.177"/>
  <p:tag name="MIO_OBJECTNAME" val="Key Megatrends"/>
  <p:tag name="MIO_LASTEDITORNAME" val="Tobias Voß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1a751999-4953-4afe-97a0-9b9bf6798453"/>
  <p:tag name="MIO_GUID" val="b698fd73-0399-42a2-9ae8-ca45f43d6aba"/>
  <p:tag name="MIO_UPDATE" val="True"/>
  <p:tag name="MIO_VERSION" val="02.04.2020 05:52:57"/>
  <p:tag name="MIO_DBID" val="E38767BF-9DED-4D86-81E7-C8BC0F700381"/>
  <p:tag name="MIO_LASTDOWNLOADED" val="20.10.2024 18:54:40.686"/>
  <p:tag name="MIO_OBJECTNAME" val="Battery Power Electricity 01"/>
  <p:tag name="MIO_LASTEDITORNAME" val="Paula Marjanen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5e1fba1e-3f2a-4cd4-8d87-17fd0a6aa0ec"/>
  <p:tag name="MIO_GUID" val="e5d408e3-b68c-49a1-8a34-924d7e5692b5"/>
  <p:tag name="MIO_UPDATE" val="True"/>
  <p:tag name="MIO_VERSION" val="02.04.2020 05:51:42"/>
  <p:tag name="MIO_DBID" val="E38767BF-9DED-4D86-81E7-C8BC0F700381"/>
  <p:tag name="MIO_LASTDOWNLOADED" val="20.10.2024 18:55:16.379"/>
  <p:tag name="MIO_OBJECTNAME" val="Solar Panel Sun PV 01"/>
  <p:tag name="MIO_LASTEDITORNAME" val="Paula Marjanen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4036bad2-d5d0-437f-ab75-e4077eaeeed9"/>
  <p:tag name="MIO_GUID" val="03bd43b9-1de8-4d32-95e2-50fcf578daa7"/>
  <p:tag name="MIO_UPDATE" val="True"/>
  <p:tag name="MIO_VERSION" val="18.06.2020 11:59:37"/>
  <p:tag name="MIO_DBID" val="E38767BF-9DED-4D86-81E7-C8BC0F700381"/>
  <p:tag name="MIO_LASTDOWNLOADED" val="20.10.2024 18:59:57.089"/>
  <p:tag name="MIO_OBJECTNAME" val="Bar Chart Arrow Trend Down 01"/>
  <p:tag name="MIO_LASTEDITORNAME" val="Tobias Voß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65213257-b793-4d38-bf31-5b2df248e520"/>
  <p:tag name="MIO_GUID" val="23eaa0f2-9b98-43ee-8730-d85d4d063866"/>
  <p:tag name="MIO_UPDATE" val="True"/>
  <p:tag name="MIO_VERSION" val="06.02.2020 13:17:52"/>
  <p:tag name="MIO_DBID" val="E38767BF-9DED-4D86-81E7-C8BC0F700381"/>
  <p:tag name="MIO_LASTDOWNLOADED" val="01.07.2020 14:32:51"/>
  <p:tag name="MIO_OBJECTNAME" val="02 Standard text"/>
  <p:tag name="MIO_LASTEDITORNAME" val="Paula Marjanen"/>
  <p:tag name="EMPOWERBULLETV2" val="empowerBulletV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65213257-b793-4d38-bf31-5b2df248e520"/>
  <p:tag name="MIO_GUID" val="23eaa0f2-9b98-43ee-8730-d85d4d063866"/>
  <p:tag name="MIO_UPDATE" val="True"/>
  <p:tag name="MIO_VERSION" val="06.02.2020 13:17:52"/>
  <p:tag name="MIO_DBID" val="E38767BF-9DED-4D86-81E7-C8BC0F700381"/>
  <p:tag name="MIO_LASTDOWNLOADED" val="01.07.2020 14:32:51"/>
  <p:tag name="MIO_OBJECTNAME" val="02 Standard text"/>
  <p:tag name="MIO_LASTEDITORNAME" val="Paula Marjanen"/>
  <p:tag name="EMPOWERBULLETV2" val="empowerBulletV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25f3a989-5d13-4a71-9ac4-f39229896f6d"/>
  <p:tag name="MIO_GUID" val="c457cd5c-8f3e-4d1f-9704-cbe3f347826c"/>
  <p:tag name="MIO_UPDATE" val="True"/>
  <p:tag name="MIO_VERSION" val="18.06.2020 08:29:35"/>
  <p:tag name="MIO_DBID" val="E38767BF-9DED-4D86-81E7-C8BC0F700381"/>
  <p:tag name="MIO_LASTDOWNLOADED" val="20.10.2024 15:42:13.697"/>
  <p:tag name="MIO_OBJECTNAME" val="Picture 343"/>
  <p:tag name="MIO_LASTEDITORNAME" val="Tobias Voß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8.HoZSbUCOXOJgMBVwi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e183d547-dcf6-48a7-8420-c96a0297884f"/>
  <p:tag name="MIO_GUID" val="c7007fe7-6e31-4077-93d2-8a008935ae77"/>
  <p:tag name="MIO_UPDATE" val="True"/>
  <p:tag name="MIO_VERSION" val="16.12.2020 08:45:03"/>
  <p:tag name="MIO_DBID" val="E38767BF-9DED-4D86-81E7-C8BC0F700381"/>
  <p:tag name="MIO_LASTDOWNLOADED" val="20.10.2024 15:45:15.113"/>
  <p:tag name="MIO_OBJECTNAME" val="AFRY Making Future small black"/>
  <p:tag name="MIO_LASTEDITORNAME" val="Tobias Voß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86906e19-b4a5-464e-ae98-4315dffc2265"/>
  <p:tag name="MIO_GUID" val="1d12a206-6335-4ce8-9e08-261763803001"/>
  <p:tag name="MIO_UPDATE" val="True"/>
  <p:tag name="MIO_VERSION" val="16.12.2020 08:46:30"/>
  <p:tag name="MIO_DBID" val="E38767BF-9DED-4D86-81E7-C8BC0F700381"/>
  <p:tag name="MIO_LASTDOWNLOADED" val="20.10.2024 15:45:47.311"/>
  <p:tag name="MIO_OBJECTNAME" val="AFRY wordmark black"/>
  <p:tag name="MIO_LASTEDITORNAME" val="Tobias Voß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e2d6dc21-2a68-452f-bade-e4ef69af76f3"/>
  <p:tag name="MIO_EKGUID" val="34c62722-48a3-418d-94e1-04baae448f68"/>
  <p:tag name="MIO_UPDATE" val="True"/>
  <p:tag name="MIO_VERSION" val="15.09.2020 09:14:20"/>
  <p:tag name="MIO_DBID" val="E38767BF-9DED-4D86-81E7-C8BC0F700381"/>
  <p:tag name="MIO_LASTDOWNLOADED" val="20.10.2024 15:33:17.177"/>
  <p:tag name="MIO_OBJECTNAME" val="Key Megatrends"/>
  <p:tag name="MIO_LASTEDITORNAME" val="Tobias Voß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1a751999-4953-4afe-97a0-9b9bf6798453"/>
  <p:tag name="MIO_GUID" val="b698fd73-0399-42a2-9ae8-ca45f43d6aba"/>
  <p:tag name="MIO_UPDATE" val="True"/>
  <p:tag name="MIO_VERSION" val="02.04.2020 05:52:57"/>
  <p:tag name="MIO_DBID" val="E38767BF-9DED-4D86-81E7-C8BC0F700381"/>
  <p:tag name="MIO_LASTDOWNLOADED" val="20.10.2024 18:54:40.686"/>
  <p:tag name="MIO_OBJECTNAME" val="Battery Power Electricity 01"/>
  <p:tag name="MIO_LASTEDITORNAME" val="Paula Marjanen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701fdba5-095a-4fef-ac00-3fd4e3f63a05"/>
  <p:tag name="MIO_GUID" val="969603e7-c805-44ac-bed2-48e657a5161c"/>
  <p:tag name="MIO_UPDATE" val="True"/>
  <p:tag name="MIO_VERSION" val="05.02.2020 09:41:50"/>
  <p:tag name="MIO_DBID" val="E38767BF-9DED-4D86-81E7-C8BC0F700381"/>
  <p:tag name="MIO_LASTDOWNLOADED" val="20.10.2024 18:56:28.237"/>
  <p:tag name="MIO_OBJECTNAME" val="Location 11"/>
  <p:tag name="MIO_LASTEDITORNAME" val="Abigail Speak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5e1fba1e-3f2a-4cd4-8d87-17fd0a6aa0ec"/>
  <p:tag name="MIO_GUID" val="e5d408e3-b68c-49a1-8a34-924d7e5692b5"/>
  <p:tag name="MIO_UPDATE" val="True"/>
  <p:tag name="MIO_VERSION" val="02.04.2020 05:51:42"/>
  <p:tag name="MIO_DBID" val="E38767BF-9DED-4D86-81E7-C8BC0F700381"/>
  <p:tag name="MIO_LASTDOWNLOADED" val="20.10.2024 18:55:16.379"/>
  <p:tag name="MIO_OBJECTNAME" val="Solar Panel Sun PV 01"/>
  <p:tag name="MIO_LASTEDITORNAME" val="Paula Marjanen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4036bad2-d5d0-437f-ab75-e4077eaeeed9"/>
  <p:tag name="MIO_GUID" val="03bd43b9-1de8-4d32-95e2-50fcf578daa7"/>
  <p:tag name="MIO_UPDATE" val="True"/>
  <p:tag name="MIO_VERSION" val="18.06.2020 11:59:37"/>
  <p:tag name="MIO_DBID" val="E38767BF-9DED-4D86-81E7-C8BC0F700381"/>
  <p:tag name="MIO_LASTDOWNLOADED" val="20.10.2024 18:59:57.089"/>
  <p:tag name="MIO_OBJECTNAME" val="Bar Chart Arrow Trend Down 01"/>
  <p:tag name="MIO_LASTEDITORNAME" val="Tobias Voß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65213257-b793-4d38-bf31-5b2df248e520"/>
  <p:tag name="MIO_GUID" val="23eaa0f2-9b98-43ee-8730-d85d4d063866"/>
  <p:tag name="MIO_UPDATE" val="True"/>
  <p:tag name="MIO_VERSION" val="06.02.2020 13:17:52"/>
  <p:tag name="MIO_DBID" val="E38767BF-9DED-4D86-81E7-C8BC0F700381"/>
  <p:tag name="MIO_LASTDOWNLOADED" val="01.07.2020 14:32:51"/>
  <p:tag name="MIO_OBJECTNAME" val="02 Standard text"/>
  <p:tag name="MIO_LASTEDITORNAME" val="Paula Marjanen"/>
  <p:tag name="EMPOWERBULLETV2" val="empowerBulletV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65213257-b793-4d38-bf31-5b2df248e520"/>
  <p:tag name="MIO_GUID" val="23eaa0f2-9b98-43ee-8730-d85d4d063866"/>
  <p:tag name="MIO_UPDATE" val="True"/>
  <p:tag name="MIO_VERSION" val="06.02.2020 13:17:52"/>
  <p:tag name="MIO_DBID" val="E38767BF-9DED-4D86-81E7-C8BC0F700381"/>
  <p:tag name="MIO_LASTDOWNLOADED" val="01.07.2020 14:32:51"/>
  <p:tag name="MIO_OBJECTNAME" val="02 Standard text"/>
  <p:tag name="MIO_LASTEDITORNAME" val="Paula Marjanen"/>
  <p:tag name="EMPOWERBULLETV2" val="empowerBulletV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65213257-b793-4d38-bf31-5b2df248e520"/>
  <p:tag name="MIO_GUID" val="23eaa0f2-9b98-43ee-8730-d85d4d063866"/>
  <p:tag name="MIO_UPDATE" val="True"/>
  <p:tag name="MIO_VERSION" val="06.02.2020 13:17:52"/>
  <p:tag name="MIO_DBID" val="E38767BF-9DED-4D86-81E7-C8BC0F700381"/>
  <p:tag name="MIO_LASTDOWNLOADED" val="01.07.2020 14:32:51"/>
  <p:tag name="MIO_OBJECTNAME" val="02 Standard text"/>
  <p:tag name="MIO_LASTEDITORNAME" val="Paula Marjanen"/>
  <p:tag name="EMPOWERBULLETV2" val="empowerBulletV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npHfiOC7A8o.F8ZYqt4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25f3a989-5d13-4a71-9ac4-f39229896f6d"/>
  <p:tag name="MIO_GUID" val="c457cd5c-8f3e-4d1f-9704-cbe3f347826c"/>
  <p:tag name="MIO_UPDATE" val="True"/>
  <p:tag name="MIO_VERSION" val="18.06.2020 08:29:35"/>
  <p:tag name="MIO_DBID" val="E38767BF-9DED-4D86-81E7-C8BC0F700381"/>
  <p:tag name="MIO_LASTDOWNLOADED" val="20.10.2024 15:42:13.697"/>
  <p:tag name="MIO_OBJECTNAME" val="Picture 343"/>
  <p:tag name="MIO_LASTEDITORNAME" val="Tobias Voß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e183d547-dcf6-48a7-8420-c96a0297884f"/>
  <p:tag name="MIO_GUID" val="c7007fe7-6e31-4077-93d2-8a008935ae77"/>
  <p:tag name="MIO_UPDATE" val="True"/>
  <p:tag name="MIO_VERSION" val="16.12.2020 08:45:03"/>
  <p:tag name="MIO_DBID" val="E38767BF-9DED-4D86-81E7-C8BC0F700381"/>
  <p:tag name="MIO_LASTDOWNLOADED" val="20.10.2024 15:45:15.113"/>
  <p:tag name="MIO_OBJECTNAME" val="AFRY Making Future small black"/>
  <p:tag name="MIO_LASTEDITORNAME" val="Tobias Voß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86906e19-b4a5-464e-ae98-4315dffc2265"/>
  <p:tag name="MIO_GUID" val="1d12a206-6335-4ce8-9e08-261763803001"/>
  <p:tag name="MIO_UPDATE" val="True"/>
  <p:tag name="MIO_VERSION" val="16.12.2020 08:46:30"/>
  <p:tag name="MIO_DBID" val="E38767BF-9DED-4D86-81E7-C8BC0F700381"/>
  <p:tag name="MIO_LASTDOWNLOADED" val="20.10.2024 15:45:47.311"/>
  <p:tag name="MIO_OBJECTNAME" val="AFRY wordmark black"/>
  <p:tag name="MIO_LASTEDITORNAME" val="Tobias Voß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ccdb999-6729-4a7f-8e3a-f0bfd05242ea"/>
  <p:tag name="MIO_EKGUID" val="b0c1ff43-eeb0-4dbc-b600-f7c42cfadb00"/>
  <p:tag name="MIO_UPDATE" val="True"/>
  <p:tag name="MIO_VERSION" val="06.09.2022 15:03:06"/>
  <p:tag name="MIO_DBID" val="E38767BF-9DED-4D86-81E7-C8BC0F700381"/>
  <p:tag name="MIO_LASTDOWNLOADED" val="16.05.2023 15:16:32.055"/>
  <p:tag name="MIO_OBJECTNAME" val="Making Future 2"/>
  <p:tag name="MIO_LASTEDITORNAME" val="Abigail Speak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0h24S5laTUB2ILwJUB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TnC4rsVmDCIdk0PEzjX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DOgKJfT9tnktjmrHkiZH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l0RWp6VCyp5dnI1YjMH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6hOx8iFfjD5c2qLMdzL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DwgwlV.NUETEsZcVu.Q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6rijhBhQRRbGzTGOA9I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.Cb7s_4tLi.uf4Dh9gc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RuhQwPakjx7qhD6GYMk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rRPtfYveP60gReSG0mX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7F6i2Ac4m5qjVFTfN0Q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udQ7NwqAL7_YFQpwZ7H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GAxkwWNXoDuEGbglwMX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HR8WNel4ee1nH9D50nn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YmeD0G0W5Csn25_skzc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gMujuZgUxClDExDDyyn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5e1fba1e-3f2a-4cd4-8d87-17fd0a6aa0ec"/>
  <p:tag name="MIO_GUID" val="17c37adc-cdd6-4d1f-9aca-a5378d0df1b7"/>
  <p:tag name="MIO_UPDATE" val="True"/>
  <p:tag name="MIO_VERSION" val="02.04.2020 05:51:42"/>
  <p:tag name="MIO_DBID" val="E38767BF-9DED-4D86-81E7-C8BC0F700381"/>
  <p:tag name="MIO_LASTDOWNLOADED" val="20.10.2024 10:45:29.344"/>
  <p:tag name="MIO_OBJECTNAME" val="Solar Panel Sun PV 01"/>
  <p:tag name="MIO_LASTEDITORNAME" val="Paula Marjane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u3Ls9mLjFHeRh9GhNMq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CB83NZKdY2XNNmSnCoH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Ux5Mwaz9pQGv8YUgywS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PuRnAxFVTZxME0MxAqk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8.HoZSbUCOXOJgMBVwi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npHfiOC7A8o.F8ZYqt4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mQkfOu1TAwvC5f2YqSG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0h24S5laTUB2ILwJUBs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RmASYdUrVuZr0MWOkNb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4b8fj_gOjppE.tgh8ME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u_5FXFtSFeKHzLUZbhi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thmRhSyWYJzRcfa_cGq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lYVG3YpkLcUtkjBF21j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uF6aX4oCsqJepCnZBmG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mMQRlFcng5jV1q62qEy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lNyqPGQKEYO14z3QF_L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BP0o6.5VAquokHuynGU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Ud9NNJPUY7a8Wn6LycM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IKanr9TEA_uSSZiOWzt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WSd6WW8YgMkWCkCcr5e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rSPUrUKJYDEH0j5NceD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6ef1BFTys09EOFkk2z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vvNn8918D9s6ez8x1Y8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28BF0.GAZOLoYI28Nrd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C_.STsU_OCb254ku685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r.tQpLkH1KSXYHS8N46k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B7VcwMudSIdABDGtfia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OmWtqUc_xl8gqGnpxiw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t..gCEDGQLMfr.2grVo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5e1fba1e-3f2a-4cd4-8d87-17fd0a6aa0ec"/>
  <p:tag name="MIO_GUID" val="17c37adc-cdd6-4d1f-9aca-a5378d0df1b7"/>
  <p:tag name="MIO_UPDATE" val="True"/>
  <p:tag name="MIO_VERSION" val="02.04.2020 05:51:42"/>
  <p:tag name="MIO_DBID" val="E38767BF-9DED-4D86-81E7-C8BC0F700381"/>
  <p:tag name="MIO_LASTDOWNLOADED" val="20.10.2024 10:45:29.344"/>
  <p:tag name="MIO_OBJECTNAME" val="Solar Panel Sun PV 01"/>
  <p:tag name="MIO_LASTEDITORNAME" val="Paula Marjane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u3Ls9mLjFHeRh9GhNMq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CB83NZKdY2XNNmSnCoH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Ux5Mwaz9pQGv8YUgywS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PuRnAxFVTZxME0MxAqk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8.HoZSbUCOXOJgMBVwi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npHfiOC7A8o.F8ZYqt4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0h24S5laTUB2ILwJUBs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RmASYdUrVuZr0MWOkNb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4b8fj_gOjppE.tgh8ME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YGa7e092hWxO7It5DV8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u_5FXFtSFeKHzLUZbhi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thmRhSyWYJzRcfa_cGq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lYVG3YpkLcUtkjBF21j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uF6aX4oCsqJepCnZBmG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CbU_S7btiJzZ08CJT7v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pAFKlsa3w7_QjnQQUOE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ULb.dDmGZQwIcjgK2BP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pA02vii3jO05jnALj2Q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J7mcJWyHTIGJ3RK2uA5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6g.s8QCMIbT2QoqoTL.1Q"/>
</p:tagLst>
</file>

<file path=ppt/theme/theme1.xml><?xml version="1.0" encoding="utf-8"?>
<a:theme xmlns:a="http://schemas.openxmlformats.org/drawingml/2006/main" name="AFRY MCD">
  <a:themeElements>
    <a:clrScheme name="AFRY Colors">
      <a:dk1>
        <a:srgbClr val="000000"/>
      </a:dk1>
      <a:lt1>
        <a:srgbClr val="FFFFFF"/>
      </a:lt1>
      <a:dk2>
        <a:srgbClr val="505050"/>
      </a:dk2>
      <a:lt2>
        <a:srgbClr val="D0D0D0"/>
      </a:lt2>
      <a:accent1>
        <a:srgbClr val="E9E6E0"/>
      </a:accent1>
      <a:accent2>
        <a:srgbClr val="504030"/>
      </a:accent2>
      <a:accent3>
        <a:srgbClr val="405070"/>
      </a:accent3>
      <a:accent4>
        <a:srgbClr val="405040"/>
      </a:accent4>
      <a:accent5>
        <a:srgbClr val="F3FFAF"/>
      </a:accent5>
      <a:accent6>
        <a:srgbClr val="F8F8F8"/>
      </a:accent6>
      <a:hlink>
        <a:srgbClr val="7E7E7E"/>
      </a:hlink>
      <a:folHlink>
        <a:srgbClr val="F3FFAF"/>
      </a:folHlink>
    </a:clrScheme>
    <a:fontScheme name="AFR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marL="0" marR="0" indent="0" algn="ctr" defTabSz="914400" rtl="0" eaLnBrk="1" fontAlgn="auto" latinLnBrk="0" hangingPunct="1">
          <a:lnSpc>
            <a:spcPct val="95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kern="1200" cap="none" spc="0" normalizeH="0" baseline="0" noProof="0" dirty="0" err="1">
            <a:ln>
              <a:noFill/>
            </a:ln>
            <a:solidFill>
              <a:srgbClr val="000000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 marL="180000" indent="-180000" algn="l">
          <a:lnSpc>
            <a:spcPct val="95000"/>
          </a:lnSpc>
          <a:spcBef>
            <a:spcPts val="600"/>
          </a:spcBef>
          <a:buFont typeface="Symbol" panose="05050102010706020507" pitchFamily="18" charset="2"/>
          <a:buChar char="-"/>
          <a:defRPr sz="1200" dirty="0" err="1"/>
        </a:defPPr>
      </a:lstStyle>
    </a:txDef>
  </a:objectDefaults>
  <a:extraClrSchemeLst/>
  <a:custClrLst>
    <a:custClr name="blue dark">
      <a:srgbClr val="405070"/>
    </a:custClr>
    <a:custClr name="blue medium">
      <a:srgbClr val="7F92B6"/>
    </a:custClr>
    <a:custClr name="blue light">
      <a:srgbClr val="AAB6CE"/>
    </a:custClr>
    <a:custClr name="grey light">
      <a:srgbClr val="E9E6E0"/>
    </a:custClr>
    <a:custClr name="green light">
      <a:srgbClr val="AEBEAE"/>
    </a:custClr>
    <a:custClr name="green medium">
      <a:srgbClr val="859D85"/>
    </a:custClr>
    <a:custClr name="green dark">
      <a:srgbClr val="506450"/>
    </a:custClr>
    <a:custClr name="grey light">
      <a:srgbClr val="D0D0D0"/>
    </a:custClr>
    <a:custClr name="grey medium">
      <a:srgbClr val="BBBBBB"/>
    </a:custClr>
    <a:custClr name="grey medium 2">
      <a:srgbClr val="7E7E7E"/>
    </a:custClr>
    <a:custClr name="red">
      <a:srgbClr val="E62020"/>
    </a:custClr>
    <a:custClr name="yellow">
      <a:srgbClr val="E19F36"/>
    </a:custClr>
    <a:custClr name="green">
      <a:srgbClr val="009900"/>
    </a:custClr>
    <a:custClr>
      <a:srgbClr val="FFFFFF"/>
    </a:custClr>
    <a:custClr name="Highlight colour">
      <a:srgbClr val="F3FFAF"/>
    </a:custClr>
    <a:custClr name="brown light">
      <a:srgbClr val="A98C70"/>
    </a:custClr>
    <a:custClr name="brown medium">
      <a:srgbClr val="6C5640"/>
    </a:custClr>
  </a:custClrLst>
  <a:extLst>
    <a:ext uri="{05A4C25C-085E-4340-85A3-A5531E510DB2}">
      <thm15:themeFamily xmlns:thm15="http://schemas.microsoft.com/office/thememl/2012/main" xmlns="" name="Default Theme.pptx" id="{BD6A06D0-8C7A-4086-B23C-68CE88E0AE11}" vid="{C4E40ABD-287F-433E-9C37-8AEAC69EFFA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A7B89AEB4CD345AB6F4162C5381793" ma:contentTypeVersion="11" ma:contentTypeDescription="Create a new document." ma:contentTypeScope="" ma:versionID="e197e5d1674e8dce2679d7f2d71e635d">
  <xsd:schema xmlns:xsd="http://www.w3.org/2001/XMLSchema" xmlns:xs="http://www.w3.org/2001/XMLSchema" xmlns:p="http://schemas.microsoft.com/office/2006/metadata/properties" xmlns:ns2="0ac48190-d01b-49ed-ac72-d0cac3c51809" xmlns:ns3="63bddac3-0180-4ef9-8af2-8d03d661df67" targetNamespace="http://schemas.microsoft.com/office/2006/metadata/properties" ma:root="true" ma:fieldsID="c59bdc0fbc44153e5376293b0c62dc62" ns2:_="" ns3:_="">
    <xsd:import namespace="0ac48190-d01b-49ed-ac72-d0cac3c51809"/>
    <xsd:import namespace="63bddac3-0180-4ef9-8af2-8d03d661df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48190-d01b-49ed-ac72-d0cac3c518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ddac3-0180-4ef9-8af2-8d03d661df6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45AEBE-2F9B-46FE-AE3E-F7B25D40EE70}">
  <ds:schemaRefs>
    <ds:schemaRef ds:uri="0ac48190-d01b-49ed-ac72-d0cac3c51809"/>
    <ds:schemaRef ds:uri="63bddac3-0180-4ef9-8af2-8d03d661df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E9EC77F-88A5-48AF-8475-C92C40234B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A8F070-679E-4C8A-B433-66A125952B66}">
  <ds:schemaRefs>
    <ds:schemaRef ds:uri="0ac48190-d01b-49ed-ac72-d0cac3c51809"/>
    <ds:schemaRef ds:uri="63bddac3-0180-4ef9-8af2-8d03d661df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1424</Words>
  <Application>Microsoft Office PowerPoint</Application>
  <PresentationFormat>Custom</PresentationFormat>
  <Paragraphs>460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AFRY MCD</vt:lpstr>
      <vt:lpstr>Protecting solar PV with storage – what is the right balance?</vt:lpstr>
      <vt:lpstr>Leading advisor for the transition of the energy and bioindustry sectors </vt:lpstr>
      <vt:lpstr>What are we trying to achieve?</vt:lpstr>
      <vt:lpstr>We begin with a rather conservative scenario with regards to solar PV penetration by 2030…</vt:lpstr>
      <vt:lpstr>…We then add 2GW of solar PV and we observe a 20% drop in solar PV capture prices…</vt:lpstr>
      <vt:lpstr>…An additional 1.5GW of 2-hour BESS and 1GW of 4-hour BESS leading to a total BESS capacity of 4.2GW brings capture prices only at 95% of original…</vt:lpstr>
      <vt:lpstr>… Reaching 16GW of solar PV results again in a 20% drop – an extra 2.5W of BESS only brings capture prices to 95% of ‘original’…</vt:lpstr>
      <vt:lpstr>…This was solar PV economics 101 – Are BESS economics that simple as well?</vt:lpstr>
      <vt:lpstr>…Under our ‘baseline’ assumptions 2-hour BESS gross margins are at 80% of their levelised costs whereas 4-hour are at 100%…  </vt:lpstr>
      <vt:lpstr>…Of course, additional solar PV adds to price volatility and hence improves storage economics…</vt:lpstr>
      <vt:lpstr>…This is where it gets tricky – To reduce solar PV cannibalisation, 2-hour BESS gross margins drop to 60% of their levelised costs… </vt:lpstr>
      <vt:lpstr>…And now the ‘chicken &amp; egg’ stops – Even with further solar PV additions there is still missing money for 2-hour BESS…</vt:lpstr>
      <vt:lpstr>…There needs to be a balance between solar PV capture price protection (hence economic curtailments &amp; zero prices) and storage profitability</vt:lpstr>
      <vt:lpstr>What is the optimum BESS capacity I should install when collocating with solar PV? </vt:lpstr>
      <vt:lpstr>…A 2-hour BESS with capacity between 40% - 60% of the solar PV plant is optimal…</vt:lpstr>
      <vt:lpstr>…Being able to import from the grid improves profitability and increases the overall value to the system…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solar PV with storage – what is the right balance?</dc:title>
  <dc:creator>Angelos Alexandropoulos</dc:creator>
  <cp:lastModifiedBy>Maria</cp:lastModifiedBy>
  <cp:revision>3</cp:revision>
  <dcterms:created xsi:type="dcterms:W3CDTF">2024-10-20T09:00:38Z</dcterms:created>
  <dcterms:modified xsi:type="dcterms:W3CDTF">2024-10-31T13:05:24Z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0x0101006CA7B89AEB4CD345AB6F4162C5381793</vt:lpwstr>
  </property>
</Properties>
</file>