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175" r:id="rId2"/>
    <p:sldId id="3172" r:id="rId3"/>
    <p:sldId id="1790" r:id="rId4"/>
    <p:sldId id="3193" r:id="rId5"/>
    <p:sldId id="3209" r:id="rId6"/>
    <p:sldId id="3178" r:id="rId7"/>
    <p:sldId id="3194" r:id="rId8"/>
    <p:sldId id="3195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7C2B-0737-4855-8BDF-5A6C33C4AD7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E75CC-B87E-4502-BBFC-98B8A55D3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E75CC-B87E-4502-BBFC-98B8A55D33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E75CC-B87E-4502-BBFC-98B8A55D33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9EF9-6651-3EE9-4462-D87125523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6369D-1935-84FD-0A68-F857F2FDC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18273-4A9C-01B3-3BE7-9D1EA4C7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A7A-ED04-4C7C-8A6A-09469962B7CC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097C-5A1A-E986-292F-045EE7D8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9BD87-ECA1-6657-E57F-06F822F1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2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0F2D-D512-3822-27AA-8B0BDC6A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731E4-731A-A058-EE5A-B72F154C9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E5980-5BF2-AD65-F15B-C8E23B0C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5C0-59F8-4B88-AD14-91D84E0056A9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677D2-794D-A6F3-6FEA-0CE65E96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B43B5-9BC0-3CAB-2FDD-5359F5F3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95CC7-2DA6-CA2D-EE45-DFD21F3F1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7DC1D-7E60-A5CB-7461-3705AE7E2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ED4D3-3056-3BDA-B2CF-BE2522FD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E5E4-220C-4944-8D38-68861F737B74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D43C3-8248-F460-989A-105FD022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40F8D-EE26-C622-3F21-2199C4B1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2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D960-608D-E09F-ADDC-C907BF20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62F2-F5FC-778E-9902-65764C76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8B3B2-0B39-ED90-C915-FC22F4D3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BA46-8E05-4BCA-8D23-855381F8409E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27821-BF19-C025-6F45-AEF24AC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B3878-2519-ED49-48F5-91F080D9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C47B-8F53-29F4-860C-09967168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5EDB-CF6C-65A1-5F64-62F7BE85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3051B-E8D7-AA31-0431-8F3D4963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C25-BF8A-4FEF-A6BB-18214CC3EADE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87A18-9D0E-2E7A-3174-FE275D06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7B334-8E30-BF9F-7CDF-95D63A0D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515B-7570-7CF2-EA7E-E41CA4A9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F3604-10C5-0672-019A-086B3CC3F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C8C64-DFCA-CFE7-798C-D4F8681D3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F6A63-723A-A2CE-54A1-6190967F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F512-3FBD-4CB2-8602-8074A76E6BF6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1E540-2729-FA44-D973-FFFAD28A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FBA84-2167-FBEA-2D34-6A57C168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85E7-3724-3D22-9A88-68CEAE84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13297-F03E-FAAF-140B-B9F3FCA7B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5B56A-5448-59DF-C6F1-F8F9F5B16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61461-B5DF-3F02-8DB7-5EDDA64FA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3548FB-FE27-C691-AF35-A7B656D66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99424-CFEE-4F3C-A8A8-2A02EF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BB81-F295-49F5-84D5-ECB19D63D8B4}" type="datetime1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76284-9CD3-C1F3-1DCB-F0B965DF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199F4-51C1-5B52-C812-1432A6E9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4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95B4-0A0C-2F38-3C92-FD05C28B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8664F-2BAC-49E6-D8DB-080EDF27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AF5D-9C68-4CA8-B3CA-F6BF4B180C4F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546DF-E483-2433-D01A-EFEA2266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FE106-5339-EB81-E049-CC67C06A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6B808-4BB5-CB80-9E29-46702D6B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C179-DD33-4185-AC42-84414CCACE9B}" type="datetime1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FFF04-3084-2883-DBFB-22FE7868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EB782-2AE8-A293-8C6A-49BBB723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E74B-0560-4485-94D4-BFB5F302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B229E-623E-74E5-0268-09CDCA4CE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30C7B-AD90-FBA3-775E-3A90C427A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D0619-6536-893F-B43F-84643A6C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5-36D6-4129-9EC5-4DFF5B48B395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ED834-AD33-A4B8-10CC-FCCF6B4B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87930-F1AE-5BF3-2F74-01A20C07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74D0-5EE3-5997-D3FA-FF130AD5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6417A-E3FA-6FB8-9BC3-327C6841A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157E6-CF49-278B-58CE-5EA644268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A7B64-06BA-E820-B602-235438A8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0053-0093-4DBD-9C9B-840DB023051D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7605A-953C-EB6A-3963-A9A34CC8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9BB8F-D6D0-5D54-CFA9-BB606AEA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9C6E2-CA5E-DD8D-981B-D377C473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74F4D-FA2B-A024-A976-B450BD9D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B2339-AF94-ABFD-A1FF-6807FB417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4B5A4-A8C3-49C8-9315-861CD44418D9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D8D34-0552-5C07-73F7-1DA45679F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E258F-8232-F8F0-1827-1DDFD39E0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EDA5-111C-403A-A605-E4D4B2CF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7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5ef6694133c220011cd37cd/review-electricity-market-arrangements-second-consultation-document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xfordenergy.org/wpcms/wp-content/uploads/2017/06/The-Decarbonised-Electricity-Sysytem-of-the-Future-The-Two-Market-Approach-OIES-Energy-Insight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ae.gr/wp-content/uploads/2022/11/AFRY-Report_PPA-Platform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penergy.2019.03.19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75601"/>
            <a:ext cx="121429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The need of Flexible assets in Modern Power Systems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FD2F484-0A4E-204B-918C-EA9F667F79DC}"/>
              </a:ext>
            </a:extLst>
          </p:cNvPr>
          <p:cNvSpPr txBox="1">
            <a:spLocks/>
          </p:cNvSpPr>
          <p:nvPr/>
        </p:nvSpPr>
        <p:spPr>
          <a:xfrm>
            <a:off x="-49028" y="4991794"/>
            <a:ext cx="12191999" cy="1504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6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Athanassios</a:t>
            </a:r>
            <a:r>
              <a:rPr lang="en-US" sz="2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Dagoumas, </a:t>
            </a:r>
          </a:p>
          <a:p>
            <a:pPr algn="r">
              <a:spcBef>
                <a:spcPts val="0"/>
              </a:spcBef>
            </a:pPr>
            <a:r>
              <a:rPr lang="en-US" sz="2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President RAAEY &amp; Assoc. Prof. University of Piraeus</a:t>
            </a:r>
          </a:p>
          <a:p>
            <a:pPr algn="r">
              <a:spcBef>
                <a:spcPts val="0"/>
              </a:spcBef>
            </a:pPr>
            <a:endParaRPr lang="en-US" sz="2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Athens, 31</a:t>
            </a:r>
            <a:r>
              <a:rPr lang="el-GR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el-GR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.202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6912DE-3062-2D57-6B25-D2F6D8D19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1" y="0"/>
            <a:ext cx="2598645" cy="104784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963E048-9B36-AE23-FAB7-49475B9B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045" y="0"/>
            <a:ext cx="2712955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7499-B2A2-4107-8929-80451DB2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" y="295878"/>
            <a:ext cx="12192000" cy="3774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Electricity Market Design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in EU                                          in UK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58888C4-7260-252B-4B5D-6A4644A9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2</a:t>
            </a:fld>
            <a:endParaRPr lang="en-US" sz="1000" b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75228-E23C-4CC5-DB8E-1F3222DC24FC}"/>
              </a:ext>
            </a:extLst>
          </p:cNvPr>
          <p:cNvSpPr txBox="1"/>
          <p:nvPr/>
        </p:nvSpPr>
        <p:spPr>
          <a:xfrm>
            <a:off x="29095" y="853092"/>
            <a:ext cx="6895406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Besides the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 to Consumers (during crisis and in normal periods)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Wholesale Market Location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Zonal pricing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retained (nodal not expected to be adopted, besides advantages)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Wholesale Market Technology (split)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Opt-out in EMD (EU) and in REMA (UK)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Marginal pricing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retained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Wholesale Market Dispatch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ACER examines </a:t>
            </a: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Co-optimization of Balancing Capacity Market with Day-Ahead Energy Market</a:t>
            </a:r>
            <a:r>
              <a:rPr lang="en-US" sz="14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(amending the EUPHEMIA algorithm)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 Low Carbon Generation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PPAs and </a:t>
            </a:r>
            <a:r>
              <a:rPr lang="en-US" sz="1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CfD</a:t>
            </a: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Flexibility- Capacity Adequacy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Capacity mechanism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become element of market design (CM with flex enhancement/reliability options seem as preferable options)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REMIT update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Ex-ante power mitigation not adopted</a:t>
            </a:r>
          </a:p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DAEEB2A-EA7F-1D36-9358-036BE5478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09" y="935179"/>
            <a:ext cx="5309491" cy="5078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ED5951-20AA-1C69-164D-82514D2ED93C}"/>
              </a:ext>
            </a:extLst>
          </p:cNvPr>
          <p:cNvSpPr txBox="1"/>
          <p:nvPr/>
        </p:nvSpPr>
        <p:spPr>
          <a:xfrm>
            <a:off x="6536577" y="6008499"/>
            <a:ext cx="5684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Sources: Review of Electricity Market Arrangements: Options Assessment (REMA), </a:t>
            </a:r>
            <a:r>
              <a:rPr lang="en-US" sz="800" b="1" dirty="0"/>
              <a:t>May 2024</a:t>
            </a:r>
            <a:r>
              <a:rPr lang="en-US" sz="800" dirty="0"/>
              <a:t>,  </a:t>
            </a:r>
          </a:p>
          <a:p>
            <a:pPr algn="ctr"/>
            <a:r>
              <a:rPr lang="en-US" sz="600" dirty="0">
                <a:hlinkClick r:id="rId3"/>
              </a:rPr>
              <a:t>https://assets.publishing.service.gov.uk/media/65ef6694133c220011cd37cd/review-electricity-market-arrangements-second-consultation-document.pdf</a:t>
            </a:r>
            <a:endParaRPr lang="en-US" sz="600" dirty="0"/>
          </a:p>
          <a:p>
            <a:pPr algn="ctr"/>
            <a:r>
              <a:rPr lang="en-US" sz="800" b="0" i="0" dirty="0">
                <a:solidFill>
                  <a:srgbClr val="011B54"/>
                </a:solidFill>
                <a:effectLst/>
              </a:rPr>
              <a:t>M. </a:t>
            </a:r>
            <a:r>
              <a:rPr lang="en-US" sz="800" b="0" i="0" dirty="0" err="1">
                <a:solidFill>
                  <a:srgbClr val="011B54"/>
                </a:solidFill>
                <a:effectLst/>
              </a:rPr>
              <a:t>Keay</a:t>
            </a:r>
            <a:r>
              <a:rPr lang="en-US" sz="800" b="0" i="0" dirty="0">
                <a:solidFill>
                  <a:srgbClr val="011B54"/>
                </a:solidFill>
                <a:effectLst/>
              </a:rPr>
              <a:t> and D. Robinson, 2017, The </a:t>
            </a:r>
            <a:r>
              <a:rPr lang="en-US" sz="800" b="0" i="0" dirty="0" err="1">
                <a:solidFill>
                  <a:srgbClr val="011B54"/>
                </a:solidFill>
                <a:effectLst/>
              </a:rPr>
              <a:t>Decarbonised</a:t>
            </a:r>
            <a:r>
              <a:rPr lang="en-US" sz="800" b="0" i="0" dirty="0">
                <a:solidFill>
                  <a:srgbClr val="011B54"/>
                </a:solidFill>
                <a:effectLst/>
              </a:rPr>
              <a:t> Electricity System of the Future: The ‘Two Market’ Approach, Oxford Institute for Energy Studies,</a:t>
            </a:r>
          </a:p>
          <a:p>
            <a:pPr algn="ctr"/>
            <a:r>
              <a:rPr lang="en-US" sz="600" dirty="0">
                <a:hlinkClick r:id="rId4"/>
              </a:rPr>
              <a:t>https://www.oxfordenergy.org/wpcms/wp-content/uploads/2017/06/The-Decarbonised-Electricity-Sysytem-of-the-Future-The-Two-Market-Approach-OIES-Energy-Insight.pdf</a:t>
            </a:r>
            <a:r>
              <a:rPr lang="en-US" sz="600" dirty="0"/>
              <a:t>  </a:t>
            </a:r>
            <a:endParaRPr lang="el-GR" sz="600" dirty="0"/>
          </a:p>
        </p:txBody>
      </p:sp>
    </p:spTree>
    <p:extLst>
      <p:ext uri="{BB962C8B-B14F-4D97-AF65-F5344CB8AC3E}">
        <p14:creationId xmlns:p14="http://schemas.microsoft.com/office/powerpoint/2010/main" val="115328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5E197D4-3ABE-330B-E9C5-B319D936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7" y="1314189"/>
            <a:ext cx="8167249" cy="53692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97499-B2A2-4107-8929-80451DB2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5093"/>
            <a:ext cx="12191999" cy="8821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l-GR" sz="4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Hellenic Wholesale Electricity Markets Monitoring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Hourly Energy Mix – Day-Ahead Market</a:t>
            </a:r>
            <a:b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https://www.rae.gr/en/market-monitoring/greek-wholesale-electricity-markets/electricity-prices-statistics/energymixdam/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6D238-D94B-40B8-987B-0C5AD0B1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5292C34-3E5E-4BA5-AF54-F1601B144FB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b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2840E7-12A0-1BE1-89B6-C4D9B6B10F17}"/>
              </a:ext>
            </a:extLst>
          </p:cNvPr>
          <p:cNvSpPr/>
          <p:nvPr/>
        </p:nvSpPr>
        <p:spPr>
          <a:xfrm>
            <a:off x="3670070" y="5411442"/>
            <a:ext cx="1911927" cy="49460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8A6A5B-CC42-3AA9-A4E2-BF8E686775A9}"/>
              </a:ext>
            </a:extLst>
          </p:cNvPr>
          <p:cNvSpPr/>
          <p:nvPr/>
        </p:nvSpPr>
        <p:spPr>
          <a:xfrm rot="6639477">
            <a:off x="4238053" y="4147252"/>
            <a:ext cx="3123283" cy="49460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2319F-6B71-EF79-D4A7-594D9662B6DE}"/>
              </a:ext>
            </a:extLst>
          </p:cNvPr>
          <p:cNvSpPr txBox="1"/>
          <p:nvPr/>
        </p:nvSpPr>
        <p:spPr>
          <a:xfrm>
            <a:off x="8337665" y="1340353"/>
            <a:ext cx="385433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Hellenic power system already close to a Modern Power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(almost) zero prices eliminate energy cost</a:t>
            </a:r>
            <a:r>
              <a:rPr lang="en-US" dirty="0"/>
              <a:t> for retailers and consumers,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however, they create </a:t>
            </a:r>
            <a:r>
              <a:rPr lang="en-US" b="1" dirty="0"/>
              <a:t>uncertainty in RES </a:t>
            </a:r>
            <a:r>
              <a:rPr lang="en-US" dirty="0"/>
              <a:t>projects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(that </a:t>
            </a:r>
            <a:r>
              <a:rPr lang="en-US" u="sng" dirty="0"/>
              <a:t>could be offset </a:t>
            </a:r>
            <a:r>
              <a:rPr lang="en-US" dirty="0"/>
              <a:t>through long-term contracts – </a:t>
            </a:r>
            <a:r>
              <a:rPr lang="en-US" dirty="0" err="1"/>
              <a:t>CfD</a:t>
            </a:r>
            <a:r>
              <a:rPr lang="en-US" dirty="0"/>
              <a:t> and PPAs)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Clear needs for Flexible assets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Price differentials </a:t>
            </a:r>
            <a:r>
              <a:rPr lang="en-US" dirty="0"/>
              <a:t>create </a:t>
            </a:r>
            <a:r>
              <a:rPr lang="en-US" b="1" dirty="0">
                <a:solidFill>
                  <a:srgbClr val="C00000"/>
                </a:solidFill>
              </a:rPr>
              <a:t>clear price signal </a:t>
            </a:r>
            <a:r>
              <a:rPr lang="en-US" b="1" dirty="0"/>
              <a:t>for storage/demand response </a:t>
            </a:r>
            <a:r>
              <a:rPr lang="en-US" dirty="0"/>
              <a:t>investments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Support schemes, </a:t>
            </a:r>
            <a:r>
              <a:rPr lang="en-US" u="sng" dirty="0" err="1"/>
              <a:t>CfD</a:t>
            </a:r>
            <a:r>
              <a:rPr lang="en-US" u="sng" dirty="0"/>
              <a:t>, PPAs marketplaces and/or CM supplementary market elements for enhancing investments</a:t>
            </a:r>
          </a:p>
        </p:txBody>
      </p:sp>
    </p:spTree>
    <p:extLst>
      <p:ext uri="{BB962C8B-B14F-4D97-AF65-F5344CB8AC3E}">
        <p14:creationId xmlns:p14="http://schemas.microsoft.com/office/powerpoint/2010/main" val="27162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7499-B2A2-4107-8929-80451DB2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0656"/>
            <a:ext cx="12221094" cy="8347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Hellenic Wholesale Electricity Markets Monitoring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https://www.rae.gr/en/market-monitoring/greek-wholesale-electricity-markets/electricity-prices-statistics/the-duck-curve/</a:t>
            </a:r>
            <a:endParaRPr lang="en-US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6D238-D94B-40B8-987B-0C5AD0B1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4</a:t>
            </a:fld>
            <a:endParaRPr lang="en-US" sz="1000" b="0">
              <a:solidFill>
                <a:schemeClr val="tx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B9364B3-7720-0EBF-8CD6-90B564C6C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51" y="1199660"/>
            <a:ext cx="8154107" cy="5658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356A7-5708-21C6-1FB5-8AB08747A4BC}"/>
              </a:ext>
            </a:extLst>
          </p:cNvPr>
          <p:cNvSpPr txBox="1"/>
          <p:nvPr/>
        </p:nvSpPr>
        <p:spPr>
          <a:xfrm>
            <a:off x="8732520" y="1707916"/>
            <a:ext cx="32383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Clear needs for Flexible technologies </a:t>
            </a:r>
          </a:p>
          <a:p>
            <a:pPr algn="just"/>
            <a:r>
              <a:rPr lang="en-US" b="1" dirty="0"/>
              <a:t>(electricity storage, flexible demand, hydrogen-fired generation, power CCUS, electrolysis, SMR(?), interconnections) to respond to RES variations</a:t>
            </a:r>
          </a:p>
          <a:p>
            <a:pPr algn="just"/>
            <a:endParaRPr lang="en-US" b="1" dirty="0">
              <a:solidFill>
                <a:srgbClr val="C00000"/>
              </a:solidFill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Electrification of new sectors  </a:t>
            </a:r>
            <a:r>
              <a:rPr lang="en-US" b="1" dirty="0"/>
              <a:t>(EVs, cold ironing, heat pumps, green hydrogen, data centers)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Enhancement of interconnections </a:t>
            </a:r>
            <a:r>
              <a:rPr lang="en-US" b="1" dirty="0"/>
              <a:t>for system stability and market integration 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B1F25-0FFE-F7A0-DE63-4C0F4BE6DF59}"/>
              </a:ext>
            </a:extLst>
          </p:cNvPr>
          <p:cNvSpPr txBox="1"/>
          <p:nvPr/>
        </p:nvSpPr>
        <p:spPr>
          <a:xfrm>
            <a:off x="1704109" y="968827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The Duck Curve</a:t>
            </a:r>
            <a:endParaRPr lang="el-GR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1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7499-B2A2-4107-8929-80451DB2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81"/>
            <a:ext cx="12191999" cy="8347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bg2">
                    <a:lumMod val="10000"/>
                  </a:schemeClr>
                </a:solidFill>
              </a:rPr>
              <a:t>Main challenge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: Competitive RES electricity production pave the way for </a:t>
            </a:r>
            <a:r>
              <a:rPr lang="en-US" b="1" dirty="0">
                <a:solidFill>
                  <a:srgbClr val="C00000"/>
                </a:solidFill>
              </a:rPr>
              <a:t>investments of other technologies</a:t>
            </a: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6D238-D94B-40B8-987B-0C5AD0B1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33" y="6462056"/>
            <a:ext cx="2743200" cy="365125"/>
          </a:xfrm>
        </p:spPr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5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91EECB-C2DB-F8C9-9FFA-5C85AD2E3CE8}"/>
              </a:ext>
            </a:extLst>
          </p:cNvPr>
          <p:cNvSpPr/>
          <p:nvPr/>
        </p:nvSpPr>
        <p:spPr>
          <a:xfrm>
            <a:off x="640083" y="1413162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Electricity Storage</a:t>
            </a:r>
            <a:endParaRPr lang="el-GR" b="1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70FF93A-C358-7A61-06D7-D99D1AE00972}"/>
              </a:ext>
            </a:extLst>
          </p:cNvPr>
          <p:cNvSpPr/>
          <p:nvPr/>
        </p:nvSpPr>
        <p:spPr>
          <a:xfrm>
            <a:off x="2729359" y="1428401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Demand Response/Shifting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(</a:t>
            </a:r>
            <a:r>
              <a:rPr lang="en-US" sz="900" b="1" dirty="0">
                <a:solidFill>
                  <a:srgbClr val="C00000"/>
                </a:solidFill>
              </a:rPr>
              <a:t>19.4, 20.3, 20.5 TWh for residential,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17.9, 19.5, 20.1 TWh for tertiary,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 in 2030/40/50 in NCEP)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E1C48C4-B765-F977-D6C2-7F76FCECF5DB}"/>
              </a:ext>
            </a:extLst>
          </p:cNvPr>
          <p:cNvSpPr/>
          <p:nvPr/>
        </p:nvSpPr>
        <p:spPr>
          <a:xfrm>
            <a:off x="4799229" y="1432558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 electric demand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(gross electric demand: 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61.8, 88.4, 130.5 TWh 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in 2030/40/50 in NCEP)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F2FA5EC-C183-1252-EE0E-3C656A648BB6}"/>
              </a:ext>
            </a:extLst>
          </p:cNvPr>
          <p:cNvSpPr/>
          <p:nvPr/>
        </p:nvSpPr>
        <p:spPr>
          <a:xfrm>
            <a:off x="4799229" y="2542308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Electricity Vehicles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(1.6, 13.7, 24.1 TWh in 2030/40/50 in NCEP)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Not </a:t>
            </a:r>
            <a:r>
              <a:rPr lang="en-US" sz="1000" b="1" dirty="0" err="1">
                <a:solidFill>
                  <a:srgbClr val="C00000"/>
                </a:solidFill>
              </a:rPr>
              <a:t>baselload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7A8DEF7-6A56-8F3C-9F5C-44EEC746FE07}"/>
              </a:ext>
            </a:extLst>
          </p:cNvPr>
          <p:cNvSpPr/>
          <p:nvPr/>
        </p:nvSpPr>
        <p:spPr>
          <a:xfrm>
            <a:off x="4799229" y="3634047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Electrification of Ports </a:t>
            </a:r>
            <a:r>
              <a:rPr lang="en-US" sz="1000" b="1" dirty="0">
                <a:solidFill>
                  <a:srgbClr val="C00000"/>
                </a:solidFill>
              </a:rPr>
              <a:t>(</a:t>
            </a:r>
            <a:r>
              <a:rPr lang="en-US" sz="1000" b="1" dirty="0" err="1">
                <a:solidFill>
                  <a:srgbClr val="C00000"/>
                </a:solidFill>
              </a:rPr>
              <a:t>ie</a:t>
            </a:r>
            <a:r>
              <a:rPr lang="en-US" sz="1000" b="1" dirty="0">
                <a:solidFill>
                  <a:srgbClr val="C00000"/>
                </a:solidFill>
              </a:rPr>
              <a:t> Piraeus port: 11 slots - 10 MW each cruise, about 100 MW, hours 7-19)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0.1, 0.4, 0.6 TWh in 2030/40/50)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33AC9A9-300B-8CED-F32C-2E498720461B}"/>
              </a:ext>
            </a:extLst>
          </p:cNvPr>
          <p:cNvSpPr/>
          <p:nvPr/>
        </p:nvSpPr>
        <p:spPr>
          <a:xfrm>
            <a:off x="4808947" y="4725796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Heat Pumps in Buildings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(4.0, 5.6, 4.4 TWh for residential,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5.8, 7.7, 9.2 TWh for tertiary,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 in 2030/40/50 in NCEP)</a:t>
            </a:r>
            <a:endParaRPr lang="el-GR" sz="1000" b="1" dirty="0">
              <a:solidFill>
                <a:srgbClr val="C00000"/>
              </a:solidFill>
            </a:endParaRPr>
          </a:p>
          <a:p>
            <a:pPr algn="ctr"/>
            <a:endParaRPr lang="el-GR" b="1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3E25B8B-9800-D0F7-92FE-954F422BDC9E}"/>
              </a:ext>
            </a:extLst>
          </p:cNvPr>
          <p:cNvSpPr/>
          <p:nvPr/>
        </p:nvSpPr>
        <p:spPr>
          <a:xfrm>
            <a:off x="622073" y="2542307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Batteries</a:t>
            </a:r>
            <a:endParaRPr lang="el-GR" b="1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874DF37-0E85-5886-A208-34E25B2EFF0D}"/>
              </a:ext>
            </a:extLst>
          </p:cNvPr>
          <p:cNvSpPr/>
          <p:nvPr/>
        </p:nvSpPr>
        <p:spPr>
          <a:xfrm>
            <a:off x="622074" y="3676999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Pumped Hydro</a:t>
            </a:r>
            <a:endParaRPr lang="el-GR" b="1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FE575457-200F-166C-88A4-2846CDE09A1A}"/>
              </a:ext>
            </a:extLst>
          </p:cNvPr>
          <p:cNvSpPr/>
          <p:nvPr/>
        </p:nvSpPr>
        <p:spPr>
          <a:xfrm>
            <a:off x="2723817" y="2540927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Shifting Industrial Demand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(11.7, 15.9, 16.0 TWh 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in 2030/40/50 in NCEP)</a:t>
            </a:r>
            <a:endParaRPr lang="el-GR" sz="1000" b="1" dirty="0">
              <a:solidFill>
                <a:srgbClr val="C00000"/>
              </a:solidFill>
            </a:endParaRPr>
          </a:p>
          <a:p>
            <a:pPr algn="ctr"/>
            <a:endParaRPr lang="el-GR" b="1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7E9C5A4-D79C-3BF7-3F23-18FC7CA93BD1}"/>
              </a:ext>
            </a:extLst>
          </p:cNvPr>
          <p:cNvSpPr/>
          <p:nvPr/>
        </p:nvSpPr>
        <p:spPr>
          <a:xfrm>
            <a:off x="2718279" y="3665922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Smart meters to shift rest Demand</a:t>
            </a:r>
            <a:endParaRPr lang="el-GR" b="1" dirty="0"/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A6C0A3C1-A5CC-EC9E-733F-250AF13F5098}"/>
              </a:ext>
            </a:extLst>
          </p:cNvPr>
          <p:cNvCxnSpPr>
            <a:cxnSpLocks/>
          </p:cNvCxnSpPr>
          <p:nvPr/>
        </p:nvCxnSpPr>
        <p:spPr>
          <a:xfrm>
            <a:off x="-29095" y="2468881"/>
            <a:ext cx="12221095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62CB201B-76EB-8C9E-FF44-3A27CFCE799D}"/>
              </a:ext>
            </a:extLst>
          </p:cNvPr>
          <p:cNvSpPr/>
          <p:nvPr/>
        </p:nvSpPr>
        <p:spPr>
          <a:xfrm>
            <a:off x="6869141" y="1440870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Hydrogen</a:t>
            </a:r>
            <a:endParaRPr lang="el-GR" b="1" dirty="0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3F6697FD-61C7-9C95-3D0A-6AB7CFDCD233}"/>
              </a:ext>
            </a:extLst>
          </p:cNvPr>
          <p:cNvSpPr/>
          <p:nvPr/>
        </p:nvSpPr>
        <p:spPr>
          <a:xfrm>
            <a:off x="6855289" y="2557550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Green Hydrogen</a:t>
            </a:r>
            <a:endParaRPr lang="el-GR" b="1" dirty="0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932EFA53-91D6-E436-62B2-A08E89D77230}"/>
              </a:ext>
            </a:extLst>
          </p:cNvPr>
          <p:cNvSpPr/>
          <p:nvPr/>
        </p:nvSpPr>
        <p:spPr>
          <a:xfrm>
            <a:off x="6858061" y="3649293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Green Ammonia/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Methanol</a:t>
            </a:r>
            <a:endParaRPr lang="el-GR" b="1" dirty="0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73D045BF-EA52-3E68-A1F4-B56CB6836526}"/>
              </a:ext>
            </a:extLst>
          </p:cNvPr>
          <p:cNvSpPr/>
          <p:nvPr/>
        </p:nvSpPr>
        <p:spPr>
          <a:xfrm>
            <a:off x="6860834" y="4736875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Hydrogen Storage</a:t>
            </a:r>
            <a:endParaRPr lang="el-GR" b="1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2AF8DB9-547A-B5DF-DD4B-E8B52F55CFA3}"/>
              </a:ext>
            </a:extLst>
          </p:cNvPr>
          <p:cNvSpPr/>
          <p:nvPr/>
        </p:nvSpPr>
        <p:spPr>
          <a:xfrm>
            <a:off x="4815876" y="5830000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Centers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Greece Market size (Power Capacity about 100 MW, potential grow up to 500 MW), 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</a:rPr>
              <a:t>Baseload  profile</a:t>
            </a:r>
            <a:endParaRPr lang="el-GR" sz="600" b="1" dirty="0">
              <a:solidFill>
                <a:schemeClr val="tx1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42AD2A00-1954-9AAC-F393-E12B92771560}"/>
              </a:ext>
            </a:extLst>
          </p:cNvPr>
          <p:cNvSpPr/>
          <p:nvPr/>
        </p:nvSpPr>
        <p:spPr>
          <a:xfrm>
            <a:off x="9816049" y="1428401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Networks: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Electricity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sz="1200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/Gas/Thermal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</a:t>
            </a:r>
            <a:endParaRPr lang="el-GR" b="1" dirty="0"/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2F359ECC-52FF-7508-D017-DC9DE679DB84}"/>
              </a:ext>
            </a:extLst>
          </p:cNvPr>
          <p:cNvSpPr/>
          <p:nvPr/>
        </p:nvSpPr>
        <p:spPr>
          <a:xfrm>
            <a:off x="9803361" y="2529644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Development</a:t>
            </a:r>
            <a:endParaRPr lang="el-GR" b="1" dirty="0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85488878-DDFA-8D0B-814E-0178E111AC06}"/>
              </a:ext>
            </a:extLst>
          </p:cNvPr>
          <p:cNvSpPr/>
          <p:nvPr/>
        </p:nvSpPr>
        <p:spPr>
          <a:xfrm>
            <a:off x="9806133" y="3621387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Digitalization</a:t>
            </a:r>
            <a:endParaRPr lang="el-GR" b="1" dirty="0"/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A8AB5AA0-F03E-F145-A448-F03970111965}"/>
              </a:ext>
            </a:extLst>
          </p:cNvPr>
          <p:cNvSpPr/>
          <p:nvPr/>
        </p:nvSpPr>
        <p:spPr>
          <a:xfrm>
            <a:off x="9808906" y="4708969"/>
            <a:ext cx="1932709" cy="9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Integration</a:t>
            </a:r>
            <a:endParaRPr lang="el-GR" b="1" dirty="0"/>
          </a:p>
        </p:txBody>
      </p: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40EAF148-0DED-921E-80C2-148804E28B5F}"/>
              </a:ext>
            </a:extLst>
          </p:cNvPr>
          <p:cNvCxnSpPr>
            <a:cxnSpLocks/>
          </p:cNvCxnSpPr>
          <p:nvPr/>
        </p:nvCxnSpPr>
        <p:spPr>
          <a:xfrm flipV="1">
            <a:off x="9358819" y="1113909"/>
            <a:ext cx="0" cy="5914506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0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7499-B2A2-4107-8929-80451DB2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408" y="235099"/>
            <a:ext cx="12192000" cy="834704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Basic design options of the </a:t>
            </a:r>
            <a:r>
              <a:rPr lang="en-US" sz="3400" b="1" u="sng" dirty="0">
                <a:solidFill>
                  <a:srgbClr val="C00000"/>
                </a:solidFill>
              </a:rPr>
              <a:t>under implementation </a:t>
            </a:r>
            <a:br>
              <a:rPr lang="en-US" sz="3400" b="1" u="sng" dirty="0">
                <a:solidFill>
                  <a:srgbClr val="C00000"/>
                </a:solidFill>
              </a:rPr>
            </a:br>
            <a:r>
              <a:rPr lang="en-US" sz="3400" b="1" u="sng" dirty="0">
                <a:solidFill>
                  <a:srgbClr val="C00000"/>
                </a:solidFill>
              </a:rPr>
              <a:t>PPAs platform in Greece 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to enhance low carbon and Flexibility assets</a:t>
            </a:r>
            <a:r>
              <a:rPr lang="el-GR" sz="3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https://www.rae.gr/wp-content/uploads/2022/11/AFRY-Report_PPA-Platform.pdf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B4322-71DE-4446-8750-768869E8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6</a:t>
            </a:fld>
            <a:endParaRPr lang="en-US" sz="1000" b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1824D-E5F9-C8A5-DC01-402619CEF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9" y="1584700"/>
            <a:ext cx="11675822" cy="4418850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BBE53DFE-9B12-0524-6187-8B925EA0270D}"/>
              </a:ext>
            </a:extLst>
          </p:cNvPr>
          <p:cNvSpPr/>
          <p:nvPr/>
        </p:nvSpPr>
        <p:spPr>
          <a:xfrm>
            <a:off x="58189" y="1584700"/>
            <a:ext cx="10827327" cy="155751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31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114D-C39C-F27C-51C6-876B12E93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2B4E-5F05-E78D-318C-F93589E4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408" y="136525"/>
            <a:ext cx="12192000" cy="834704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Critical characteristics for </a:t>
            </a:r>
            <a:r>
              <a:rPr lang="en-US" sz="3400" b="1" dirty="0">
                <a:solidFill>
                  <a:srgbClr val="C00000"/>
                </a:solidFill>
              </a:rPr>
              <a:t>Flexible assets 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in Modern Power Systems</a:t>
            </a:r>
            <a:b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Ramping Capacity, Synchronization &amp; Soak time, Desynchronization time, Technical Minimum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150360-4764-1B8A-9139-3C69ECC9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7</a:t>
            </a:fld>
            <a:endParaRPr lang="en-US" sz="1000" b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CC744-5730-861E-12DC-EAD2B67E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1134589"/>
            <a:ext cx="8192193" cy="4903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68D565-B3D2-6F1F-F395-B8BC4B8FAE28}"/>
              </a:ext>
            </a:extLst>
          </p:cNvPr>
          <p:cNvSpPr txBox="1"/>
          <p:nvPr/>
        </p:nvSpPr>
        <p:spPr>
          <a:xfrm>
            <a:off x="29095" y="6075144"/>
            <a:ext cx="12125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Athanasios S. Dagoumas, Nikolaos E. </a:t>
            </a:r>
            <a:r>
              <a:rPr lang="en-US" dirty="0" err="1"/>
              <a:t>Koltsaklis</a:t>
            </a:r>
            <a:r>
              <a:rPr lang="en-US" dirty="0"/>
              <a:t>, 2019, Review of models for integrating renewable energy in the generation expansion planning, Applied Energy, Vol. 242, pp. 1573-1587 </a:t>
            </a:r>
            <a:r>
              <a:rPr lang="en-US" dirty="0">
                <a:hlinkClick r:id="rId3"/>
              </a:rPr>
              <a:t>https://doi.org/10.1016/j.apenergy.2019.03.194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04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7499-B2A2-4107-8929-80451DB2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" y="100532"/>
            <a:ext cx="12192000" cy="834704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orbel"/>
              </a:rPr>
              <a:t>Market/technology developments identify the need of Flexible Assets in Modern Power Systems</a:t>
            </a:r>
            <a:endParaRPr lang="el-GR" sz="3600" b="1" dirty="0">
              <a:solidFill>
                <a:schemeClr val="accent1">
                  <a:lumMod val="75000"/>
                </a:schemeClr>
              </a:solidFill>
              <a:latin typeface="Corbel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58888C4-7260-252B-4B5D-6A4644A9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8</a:t>
            </a:fld>
            <a:endParaRPr lang="en-US" sz="1000" b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75228-E23C-4CC5-DB8E-1F3222DC24FC}"/>
              </a:ext>
            </a:extLst>
          </p:cNvPr>
          <p:cNvSpPr txBox="1"/>
          <p:nvPr/>
        </p:nvSpPr>
        <p:spPr>
          <a:xfrm>
            <a:off x="29094" y="1123255"/>
            <a:ext cx="121920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TSO-DSO coordination (reserves procurement, unlock flexibility resources)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TSOs to join MARI-PICASSO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Interconnections enhancement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 coupling with Energy Community Contracting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adoption of co-optimization (examined within ACER)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Penetration of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Flexible and Low carbon generation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price signals from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CfDs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schemes for enhancement of Flexible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implementation of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PPAs platform</a:t>
            </a: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enhancement of RES/hybrid/storage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Electrification of sectors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(EVs, cold ironing, heat pumps, green hydrogen, data centers)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Critical characteristics for Flexible assets in Modern Power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time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Ramping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 time, Desynchronization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(Soak time, Technical Minimum)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78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889</Words>
  <Application>Microsoft Office PowerPoint</Application>
  <PresentationFormat>Ευρεία οθόνη</PresentationFormat>
  <Paragraphs>121</Paragraphs>
  <Slides>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Times New Roman</vt:lpstr>
      <vt:lpstr>Office Theme</vt:lpstr>
      <vt:lpstr>Παρουσίαση του PowerPoint</vt:lpstr>
      <vt:lpstr>Electricity Market Design in EU                                          in UK</vt:lpstr>
      <vt:lpstr>  Hellenic Wholesale Electricity Markets Monitoring Hourly Energy Mix – Day-Ahead Market https://www.rae.gr/en/market-monitoring/greek-wholesale-electricity-markets/electricity-prices-statistics/energymixdam/</vt:lpstr>
      <vt:lpstr>Hellenic Wholesale Electricity Markets Monitoring https://www.rae.gr/en/market-monitoring/greek-wholesale-electricity-markets/electricity-prices-statistics/the-duck-curve/</vt:lpstr>
      <vt:lpstr>Main challenge: Competitive RES electricity production pave the way for investments of other technologies</vt:lpstr>
      <vt:lpstr>Basic design options of the under implementation  PPAs platform in Greece to enhance low carbon and Flexibility assets  (https://www.rae.gr/wp-content/uploads/2022/11/AFRY-Report_PPA-Platform.pdf)</vt:lpstr>
      <vt:lpstr>Critical characteristics for Flexible assets in Modern Power Systems Ramping Capacity, Synchronization &amp; Soak time, Desynchronization time, Technical Minimum  </vt:lpstr>
      <vt:lpstr>Market/technology developments identify the need of Flexible Assets in Modern Power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Eleftherios Venizelos</dc:creator>
  <cp:lastModifiedBy>Athanasios Dagoumas</cp:lastModifiedBy>
  <cp:revision>345</cp:revision>
  <cp:lastPrinted>2024-04-09T06:26:10Z</cp:lastPrinted>
  <dcterms:created xsi:type="dcterms:W3CDTF">2022-09-16T10:20:41Z</dcterms:created>
  <dcterms:modified xsi:type="dcterms:W3CDTF">2024-10-29T23:16:42Z</dcterms:modified>
</cp:coreProperties>
</file>