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50" r:id="rId2"/>
    <p:sldId id="352" r:id="rId3"/>
    <p:sldId id="341" r:id="rId4"/>
    <p:sldId id="343" r:id="rId5"/>
    <p:sldId id="336" r:id="rId6"/>
    <p:sldId id="280" r:id="rId7"/>
    <p:sldId id="342" r:id="rId8"/>
    <p:sldId id="333" r:id="rId9"/>
    <p:sldId id="351"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0BE"/>
    <a:srgbClr val="C937B8"/>
    <a:srgbClr val="A62C97"/>
    <a:srgbClr val="156082"/>
    <a:srgbClr val="2D99CE"/>
    <a:srgbClr val="F5F5F5"/>
    <a:srgbClr val="ED8551"/>
    <a:srgbClr val="3FA2D6"/>
    <a:srgbClr val="203384"/>
    <a:srgbClr val="E96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2362C-85E3-47AE-BDAF-636B49A3E1D9}" v="192" dt="2024-10-31T12:18:54.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simos Takis-Defteraios" userId="dfa983bc-377e-4321-ab0e-21e298d81adc" providerId="ADAL" clId="{D7718B0B-E790-48E0-8269-3C7A7BC448E1}"/>
    <pc:docChg chg="undo custSel modSld">
      <pc:chgData name="Gerasimos Takis-Defteraios" userId="dfa983bc-377e-4321-ab0e-21e298d81adc" providerId="ADAL" clId="{D7718B0B-E790-48E0-8269-3C7A7BC448E1}" dt="2024-10-31T18:56:13.656" v="79" actId="20577"/>
      <pc:docMkLst>
        <pc:docMk/>
      </pc:docMkLst>
      <pc:sldChg chg="modSp mod">
        <pc:chgData name="Gerasimos Takis-Defteraios" userId="dfa983bc-377e-4321-ab0e-21e298d81adc" providerId="ADAL" clId="{D7718B0B-E790-48E0-8269-3C7A7BC448E1}" dt="2024-10-31T12:22:44.387" v="6" actId="20577"/>
        <pc:sldMkLst>
          <pc:docMk/>
          <pc:sldMk cId="2733983691" sldId="265"/>
        </pc:sldMkLst>
        <pc:spChg chg="mod">
          <ac:chgData name="Gerasimos Takis-Defteraios" userId="dfa983bc-377e-4321-ab0e-21e298d81adc" providerId="ADAL" clId="{D7718B0B-E790-48E0-8269-3C7A7BC448E1}" dt="2024-10-31T12:22:44.387" v="6" actId="20577"/>
          <ac:spMkLst>
            <pc:docMk/>
            <pc:sldMk cId="2733983691" sldId="265"/>
            <ac:spMk id="45" creationId="{A8D9401E-3C8C-05C8-8E88-D299B3103D0D}"/>
          </ac:spMkLst>
        </pc:spChg>
      </pc:sldChg>
      <pc:sldChg chg="modSp mod">
        <pc:chgData name="Gerasimos Takis-Defteraios" userId="dfa983bc-377e-4321-ab0e-21e298d81adc" providerId="ADAL" clId="{D7718B0B-E790-48E0-8269-3C7A7BC448E1}" dt="2024-10-31T13:31:22.757" v="29" actId="20577"/>
        <pc:sldMkLst>
          <pc:docMk/>
          <pc:sldMk cId="653475457" sldId="341"/>
        </pc:sldMkLst>
        <pc:spChg chg="mod">
          <ac:chgData name="Gerasimos Takis-Defteraios" userId="dfa983bc-377e-4321-ab0e-21e298d81adc" providerId="ADAL" clId="{D7718B0B-E790-48E0-8269-3C7A7BC448E1}" dt="2024-10-31T13:31:22.757" v="29" actId="20577"/>
          <ac:spMkLst>
            <pc:docMk/>
            <pc:sldMk cId="653475457" sldId="341"/>
            <ac:spMk id="1024" creationId="{CA035DD8-17EF-D36C-F424-94DA8198917B}"/>
          </ac:spMkLst>
        </pc:spChg>
      </pc:sldChg>
      <pc:sldChg chg="modNotesTx">
        <pc:chgData name="Gerasimos Takis-Defteraios" userId="dfa983bc-377e-4321-ab0e-21e298d81adc" providerId="ADAL" clId="{D7718B0B-E790-48E0-8269-3C7A7BC448E1}" dt="2024-10-31T12:21:56.345" v="1" actId="20577"/>
        <pc:sldMkLst>
          <pc:docMk/>
          <pc:sldMk cId="1797436190" sldId="342"/>
        </pc:sldMkLst>
      </pc:sldChg>
      <pc:sldChg chg="modSp mod">
        <pc:chgData name="Gerasimos Takis-Defteraios" userId="dfa983bc-377e-4321-ab0e-21e298d81adc" providerId="ADAL" clId="{D7718B0B-E790-48E0-8269-3C7A7BC448E1}" dt="2024-10-31T13:32:42.229" v="57" actId="20577"/>
        <pc:sldMkLst>
          <pc:docMk/>
          <pc:sldMk cId="3533305181" sldId="343"/>
        </pc:sldMkLst>
        <pc:spChg chg="mod">
          <ac:chgData name="Gerasimos Takis-Defteraios" userId="dfa983bc-377e-4321-ab0e-21e298d81adc" providerId="ADAL" clId="{D7718B0B-E790-48E0-8269-3C7A7BC448E1}" dt="2024-10-31T13:32:42.229" v="57" actId="20577"/>
          <ac:spMkLst>
            <pc:docMk/>
            <pc:sldMk cId="3533305181" sldId="343"/>
            <ac:spMk id="17" creationId="{5636C571-2551-6EA7-CA5F-5FB437D954D1}"/>
          </ac:spMkLst>
        </pc:spChg>
      </pc:sldChg>
      <pc:sldChg chg="modSp mod modNotesTx">
        <pc:chgData name="Gerasimos Takis-Defteraios" userId="dfa983bc-377e-4321-ab0e-21e298d81adc" providerId="ADAL" clId="{D7718B0B-E790-48E0-8269-3C7A7BC448E1}" dt="2024-10-31T18:56:13.656" v="79" actId="20577"/>
        <pc:sldMkLst>
          <pc:docMk/>
          <pc:sldMk cId="2298936287" sldId="350"/>
        </pc:sldMkLst>
        <pc:spChg chg="mod">
          <ac:chgData name="Gerasimos Takis-Defteraios" userId="dfa983bc-377e-4321-ab0e-21e298d81adc" providerId="ADAL" clId="{D7718B0B-E790-48E0-8269-3C7A7BC448E1}" dt="2024-10-31T18:56:13.656" v="79" actId="20577"/>
          <ac:spMkLst>
            <pc:docMk/>
            <pc:sldMk cId="2298936287" sldId="350"/>
            <ac:spMk id="2" creationId="{D86FD57E-D04D-88D8-4095-40CFA4D4C084}"/>
          </ac:spMkLst>
        </pc:spChg>
      </pc:sldChg>
      <pc:sldChg chg="modNotesTx">
        <pc:chgData name="Gerasimos Takis-Defteraios" userId="dfa983bc-377e-4321-ab0e-21e298d81adc" providerId="ADAL" clId="{D7718B0B-E790-48E0-8269-3C7A7BC448E1}" dt="2024-10-31T12:22:00.967" v="2" actId="20577"/>
        <pc:sldMkLst>
          <pc:docMk/>
          <pc:sldMk cId="1997624934" sldId="351"/>
        </pc:sldMkLst>
      </pc:sldChg>
    </pc:docChg>
  </pc:docChgLst>
  <pc:docChgLst>
    <pc:chgData name="Elena Kalogeropoulou" userId="643c3746-5e6a-4c18-af16-e3091bcad93f" providerId="ADAL" clId="{95C2362C-85E3-47AE-BDAF-636B49A3E1D9}"/>
    <pc:docChg chg="undo custSel delSld modSld">
      <pc:chgData name="Elena Kalogeropoulou" userId="643c3746-5e6a-4c18-af16-e3091bcad93f" providerId="ADAL" clId="{95C2362C-85E3-47AE-BDAF-636B49A3E1D9}" dt="2024-10-31T12:19:33.183" v="1151" actId="207"/>
      <pc:docMkLst>
        <pc:docMk/>
      </pc:docMkLst>
      <pc:sldChg chg="modSp mod">
        <pc:chgData name="Elena Kalogeropoulou" userId="643c3746-5e6a-4c18-af16-e3091bcad93f" providerId="ADAL" clId="{95C2362C-85E3-47AE-BDAF-636B49A3E1D9}" dt="2024-10-31T12:19:33.183" v="1151" actId="207"/>
        <pc:sldMkLst>
          <pc:docMk/>
          <pc:sldMk cId="3671951272" sldId="264"/>
        </pc:sldMkLst>
        <pc:spChg chg="mod">
          <ac:chgData name="Elena Kalogeropoulou" userId="643c3746-5e6a-4c18-af16-e3091bcad93f" providerId="ADAL" clId="{95C2362C-85E3-47AE-BDAF-636B49A3E1D9}" dt="2024-10-31T12:19:33.183" v="1151" actId="207"/>
          <ac:spMkLst>
            <pc:docMk/>
            <pc:sldMk cId="3671951272" sldId="264"/>
            <ac:spMk id="3" creationId="{36F35960-B71C-49EE-E3B4-201CBB0EF9CD}"/>
          </ac:spMkLst>
        </pc:spChg>
      </pc:sldChg>
      <pc:sldChg chg="addSp delSp modSp mod">
        <pc:chgData name="Elena Kalogeropoulou" userId="643c3746-5e6a-4c18-af16-e3091bcad93f" providerId="ADAL" clId="{95C2362C-85E3-47AE-BDAF-636B49A3E1D9}" dt="2024-10-31T12:19:23.711" v="1150" actId="207"/>
        <pc:sldMkLst>
          <pc:docMk/>
          <pc:sldMk cId="2733983691" sldId="265"/>
        </pc:sldMkLst>
        <pc:spChg chg="mod">
          <ac:chgData name="Elena Kalogeropoulou" userId="643c3746-5e6a-4c18-af16-e3091bcad93f" providerId="ADAL" clId="{95C2362C-85E3-47AE-BDAF-636B49A3E1D9}" dt="2024-10-31T12:19:09.485" v="1148" actId="14100"/>
          <ac:spMkLst>
            <pc:docMk/>
            <pc:sldMk cId="2733983691" sldId="265"/>
            <ac:spMk id="47" creationId="{383C8B9D-5DE9-7C1C-568E-E5F2CA7EF531}"/>
          </ac:spMkLst>
        </pc:spChg>
        <pc:spChg chg="mod">
          <ac:chgData name="Elena Kalogeropoulou" userId="643c3746-5e6a-4c18-af16-e3091bcad93f" providerId="ADAL" clId="{95C2362C-85E3-47AE-BDAF-636B49A3E1D9}" dt="2024-10-31T12:19:18.557" v="1149" actId="14100"/>
          <ac:spMkLst>
            <pc:docMk/>
            <pc:sldMk cId="2733983691" sldId="265"/>
            <ac:spMk id="48" creationId="{5A3E47D4-E09D-F3CE-0FA5-830C4F356836}"/>
          </ac:spMkLst>
        </pc:spChg>
        <pc:spChg chg="mod">
          <ac:chgData name="Elena Kalogeropoulou" userId="643c3746-5e6a-4c18-af16-e3091bcad93f" providerId="ADAL" clId="{95C2362C-85E3-47AE-BDAF-636B49A3E1D9}" dt="2024-10-31T12:19:23.711" v="1150" actId="207"/>
          <ac:spMkLst>
            <pc:docMk/>
            <pc:sldMk cId="2733983691" sldId="265"/>
            <ac:spMk id="50" creationId="{0C07A481-D7EF-BFF8-BF4C-C6FB752BFDF5}"/>
          </ac:spMkLst>
        </pc:spChg>
        <pc:grpChg chg="del">
          <ac:chgData name="Elena Kalogeropoulou" userId="643c3746-5e6a-4c18-af16-e3091bcad93f" providerId="ADAL" clId="{95C2362C-85E3-47AE-BDAF-636B49A3E1D9}" dt="2024-10-31T12:18:54.126" v="1145" actId="478"/>
          <ac:grpSpMkLst>
            <pc:docMk/>
            <pc:sldMk cId="2733983691" sldId="265"/>
            <ac:grpSpMk id="3" creationId="{9BEFB644-AB86-A7C8-F83F-1C7417B442B7}"/>
          </ac:grpSpMkLst>
        </pc:grpChg>
        <pc:grpChg chg="add mod">
          <ac:chgData name="Elena Kalogeropoulou" userId="643c3746-5e6a-4c18-af16-e3091bcad93f" providerId="ADAL" clId="{95C2362C-85E3-47AE-BDAF-636B49A3E1D9}" dt="2024-10-31T12:18:54.531" v="1146"/>
          <ac:grpSpMkLst>
            <pc:docMk/>
            <pc:sldMk cId="2733983691" sldId="265"/>
            <ac:grpSpMk id="46" creationId="{144C5C11-D0D2-BC49-3CA9-7C17A1E30F39}"/>
          </ac:grpSpMkLst>
        </pc:grpChg>
        <pc:picChg chg="mod">
          <ac:chgData name="Elena Kalogeropoulou" userId="643c3746-5e6a-4c18-af16-e3091bcad93f" providerId="ADAL" clId="{95C2362C-85E3-47AE-BDAF-636B49A3E1D9}" dt="2024-10-31T12:18:54.531" v="1146"/>
          <ac:picMkLst>
            <pc:docMk/>
            <pc:sldMk cId="2733983691" sldId="265"/>
            <ac:picMk id="49" creationId="{7C833D16-A69F-85D7-1825-9CF12A125D69}"/>
          </ac:picMkLst>
        </pc:picChg>
      </pc:sldChg>
      <pc:sldChg chg="addSp delSp modSp mod">
        <pc:chgData name="Elena Kalogeropoulou" userId="643c3746-5e6a-4c18-af16-e3091bcad93f" providerId="ADAL" clId="{95C2362C-85E3-47AE-BDAF-636B49A3E1D9}" dt="2024-10-31T12:18:01.560" v="1133" actId="207"/>
        <pc:sldMkLst>
          <pc:docMk/>
          <pc:sldMk cId="677808983" sldId="280"/>
        </pc:sldMkLst>
        <pc:spChg chg="mod">
          <ac:chgData name="Elena Kalogeropoulou" userId="643c3746-5e6a-4c18-af16-e3091bcad93f" providerId="ADAL" clId="{95C2362C-85E3-47AE-BDAF-636B49A3E1D9}" dt="2024-10-31T12:04:03.435" v="759" actId="120"/>
          <ac:spMkLst>
            <pc:docMk/>
            <pc:sldMk cId="677808983" sldId="280"/>
            <ac:spMk id="9" creationId="{A0AB97D6-6237-D6F3-6DA2-A917645BA103}"/>
          </ac:spMkLst>
        </pc:spChg>
        <pc:spChg chg="add del mod">
          <ac:chgData name="Elena Kalogeropoulou" userId="643c3746-5e6a-4c18-af16-e3091bcad93f" providerId="ADAL" clId="{95C2362C-85E3-47AE-BDAF-636B49A3E1D9}" dt="2024-10-31T12:03:34.611" v="726" actId="22"/>
          <ac:spMkLst>
            <pc:docMk/>
            <pc:sldMk cId="677808983" sldId="280"/>
            <ac:spMk id="13" creationId="{109A010F-D089-963E-4593-D73E2A104EA9}"/>
          </ac:spMkLst>
        </pc:spChg>
        <pc:spChg chg="mod">
          <ac:chgData name="Elena Kalogeropoulou" userId="643c3746-5e6a-4c18-af16-e3091bcad93f" providerId="ADAL" clId="{95C2362C-85E3-47AE-BDAF-636B49A3E1D9}" dt="2024-10-31T12:17:58.419" v="1132" actId="14100"/>
          <ac:spMkLst>
            <pc:docMk/>
            <pc:sldMk cId="677808983" sldId="280"/>
            <ac:spMk id="15" creationId="{F7B199E4-000E-CB5A-B00E-4C2B55D217A7}"/>
          </ac:spMkLst>
        </pc:spChg>
        <pc:spChg chg="mod">
          <ac:chgData name="Elena Kalogeropoulou" userId="643c3746-5e6a-4c18-af16-e3091bcad93f" providerId="ADAL" clId="{95C2362C-85E3-47AE-BDAF-636B49A3E1D9}" dt="2024-10-31T12:17:45.940" v="1129" actId="14100"/>
          <ac:spMkLst>
            <pc:docMk/>
            <pc:sldMk cId="677808983" sldId="280"/>
            <ac:spMk id="21" creationId="{814C1F36-B4F2-37FD-3F9D-8C34D02D90BA}"/>
          </ac:spMkLst>
        </pc:spChg>
        <pc:spChg chg="mod">
          <ac:chgData name="Elena Kalogeropoulou" userId="643c3746-5e6a-4c18-af16-e3091bcad93f" providerId="ADAL" clId="{95C2362C-85E3-47AE-BDAF-636B49A3E1D9}" dt="2024-10-31T11:59:31.181" v="457" actId="14100"/>
          <ac:spMkLst>
            <pc:docMk/>
            <pc:sldMk cId="677808983" sldId="280"/>
            <ac:spMk id="23" creationId="{692FD573-A058-52B9-E3C5-9A9DF7743ECF}"/>
          </ac:spMkLst>
        </pc:spChg>
        <pc:spChg chg="mod">
          <ac:chgData name="Elena Kalogeropoulou" userId="643c3746-5e6a-4c18-af16-e3091bcad93f" providerId="ADAL" clId="{95C2362C-85E3-47AE-BDAF-636B49A3E1D9}" dt="2024-10-31T12:18:01.560" v="1133" actId="207"/>
          <ac:spMkLst>
            <pc:docMk/>
            <pc:sldMk cId="677808983" sldId="280"/>
            <ac:spMk id="27" creationId="{2B08A1CF-6240-0989-176D-078453398FD0}"/>
          </ac:spMkLst>
        </pc:spChg>
        <pc:spChg chg="mod">
          <ac:chgData name="Elena Kalogeropoulou" userId="643c3746-5e6a-4c18-af16-e3091bcad93f" providerId="ADAL" clId="{95C2362C-85E3-47AE-BDAF-636B49A3E1D9}" dt="2024-10-31T12:03:45.072" v="732" actId="1036"/>
          <ac:spMkLst>
            <pc:docMk/>
            <pc:sldMk cId="677808983" sldId="280"/>
            <ac:spMk id="44" creationId="{B7EAA461-2E2C-03AF-EFB1-09BB4F38E7C2}"/>
          </ac:spMkLst>
        </pc:spChg>
        <pc:spChg chg="mod">
          <ac:chgData name="Elena Kalogeropoulou" userId="643c3746-5e6a-4c18-af16-e3091bcad93f" providerId="ADAL" clId="{95C2362C-85E3-47AE-BDAF-636B49A3E1D9}" dt="2024-10-31T12:03:45.072" v="732" actId="1036"/>
          <ac:spMkLst>
            <pc:docMk/>
            <pc:sldMk cId="677808983" sldId="280"/>
            <ac:spMk id="45" creationId="{165E5D2B-B7A6-3193-FCC7-0A3C2B69565E}"/>
          </ac:spMkLst>
        </pc:spChg>
        <pc:spChg chg="mod">
          <ac:chgData name="Elena Kalogeropoulou" userId="643c3746-5e6a-4c18-af16-e3091bcad93f" providerId="ADAL" clId="{95C2362C-85E3-47AE-BDAF-636B49A3E1D9}" dt="2024-10-31T12:03:51.759" v="738" actId="1035"/>
          <ac:spMkLst>
            <pc:docMk/>
            <pc:sldMk cId="677808983" sldId="280"/>
            <ac:spMk id="93" creationId="{1A8F71C5-6F79-BE5A-DAD0-F7026BF4F553}"/>
          </ac:spMkLst>
        </pc:spChg>
        <pc:grpChg chg="del">
          <ac:chgData name="Elena Kalogeropoulou" userId="643c3746-5e6a-4c18-af16-e3091bcad93f" providerId="ADAL" clId="{95C2362C-85E3-47AE-BDAF-636B49A3E1D9}" dt="2024-10-31T12:17:41.595" v="1127" actId="478"/>
          <ac:grpSpMkLst>
            <pc:docMk/>
            <pc:sldMk cId="677808983" sldId="280"/>
            <ac:grpSpMk id="3" creationId="{71AF9112-0F6D-A128-C252-044DCCD56839}"/>
          </ac:grpSpMkLst>
        </pc:grpChg>
        <pc:grpChg chg="add mod">
          <ac:chgData name="Elena Kalogeropoulou" userId="643c3746-5e6a-4c18-af16-e3091bcad93f" providerId="ADAL" clId="{95C2362C-85E3-47AE-BDAF-636B49A3E1D9}" dt="2024-10-31T12:17:42.083" v="1128"/>
          <ac:grpSpMkLst>
            <pc:docMk/>
            <pc:sldMk cId="677808983" sldId="280"/>
            <ac:grpSpMk id="14" creationId="{9FA27F0B-41FE-468B-B1C7-A9B3D179FDDC}"/>
          </ac:grpSpMkLst>
        </pc:grpChg>
        <pc:grpChg chg="mod">
          <ac:chgData name="Elena Kalogeropoulou" userId="643c3746-5e6a-4c18-af16-e3091bcad93f" providerId="ADAL" clId="{95C2362C-85E3-47AE-BDAF-636B49A3E1D9}" dt="2024-10-31T12:03:45.072" v="732" actId="1036"/>
          <ac:grpSpMkLst>
            <pc:docMk/>
            <pc:sldMk cId="677808983" sldId="280"/>
            <ac:grpSpMk id="41" creationId="{935CBA60-767C-75F8-4153-5F37E86DC6E4}"/>
          </ac:grpSpMkLst>
        </pc:grpChg>
        <pc:grpChg chg="mod">
          <ac:chgData name="Elena Kalogeropoulou" userId="643c3746-5e6a-4c18-af16-e3091bcad93f" providerId="ADAL" clId="{95C2362C-85E3-47AE-BDAF-636B49A3E1D9}" dt="2024-10-31T12:03:51.759" v="738" actId="1035"/>
          <ac:grpSpMkLst>
            <pc:docMk/>
            <pc:sldMk cId="677808983" sldId="280"/>
            <ac:grpSpMk id="74" creationId="{E5207F0A-DEF9-A282-BC9C-CB4896019A97}"/>
          </ac:grpSpMkLst>
        </pc:grpChg>
        <pc:grpChg chg="mod">
          <ac:chgData name="Elena Kalogeropoulou" userId="643c3746-5e6a-4c18-af16-e3091bcad93f" providerId="ADAL" clId="{95C2362C-85E3-47AE-BDAF-636B49A3E1D9}" dt="2024-10-31T12:03:51.759" v="738" actId="1035"/>
          <ac:grpSpMkLst>
            <pc:docMk/>
            <pc:sldMk cId="677808983" sldId="280"/>
            <ac:grpSpMk id="99" creationId="{D6D65FA5-EB44-5A09-2FE2-1B35BE9C8223}"/>
          </ac:grpSpMkLst>
        </pc:grpChg>
        <pc:picChg chg="mod">
          <ac:chgData name="Elena Kalogeropoulou" userId="643c3746-5e6a-4c18-af16-e3091bcad93f" providerId="ADAL" clId="{95C2362C-85E3-47AE-BDAF-636B49A3E1D9}" dt="2024-10-31T12:17:42.083" v="1128"/>
          <ac:picMkLst>
            <pc:docMk/>
            <pc:sldMk cId="677808983" sldId="280"/>
            <ac:picMk id="26" creationId="{87EBC08A-219B-A1D5-AAEE-644385D589D7}"/>
          </ac:picMkLst>
        </pc:picChg>
      </pc:sldChg>
      <pc:sldChg chg="addSp delSp modSp mod delAnim modAnim">
        <pc:chgData name="Elena Kalogeropoulou" userId="643c3746-5e6a-4c18-af16-e3091bcad93f" providerId="ADAL" clId="{95C2362C-85E3-47AE-BDAF-636B49A3E1D9}" dt="2024-10-31T12:18:35.109" v="1142" actId="14100"/>
        <pc:sldMkLst>
          <pc:docMk/>
          <pc:sldMk cId="3553889173" sldId="333"/>
        </pc:sldMkLst>
        <pc:spChg chg="mod">
          <ac:chgData name="Elena Kalogeropoulou" userId="643c3746-5e6a-4c18-af16-e3091bcad93f" providerId="ADAL" clId="{95C2362C-85E3-47AE-BDAF-636B49A3E1D9}" dt="2024-10-31T12:18:35.109" v="1142" actId="14100"/>
          <ac:spMkLst>
            <pc:docMk/>
            <pc:sldMk cId="3553889173" sldId="333"/>
            <ac:spMk id="3" creationId="{00DBBE4A-07DD-4ADD-FEF9-134FF54219EC}"/>
          </ac:spMkLst>
        </pc:spChg>
        <pc:spChg chg="mod">
          <ac:chgData name="Elena Kalogeropoulou" userId="643c3746-5e6a-4c18-af16-e3091bcad93f" providerId="ADAL" clId="{95C2362C-85E3-47AE-BDAF-636B49A3E1D9}" dt="2024-10-31T12:18:20.053" v="1138" actId="14100"/>
          <ac:spMkLst>
            <pc:docMk/>
            <pc:sldMk cId="3553889173" sldId="333"/>
            <ac:spMk id="4" creationId="{EC16667F-1B4D-394F-E7E1-554B8B2CFF72}"/>
          </ac:spMkLst>
        </pc:spChg>
        <pc:spChg chg="mod">
          <ac:chgData name="Elena Kalogeropoulou" userId="643c3746-5e6a-4c18-af16-e3091bcad93f" providerId="ADAL" clId="{95C2362C-85E3-47AE-BDAF-636B49A3E1D9}" dt="2024-10-31T12:10:40.214" v="877" actId="1036"/>
          <ac:spMkLst>
            <pc:docMk/>
            <pc:sldMk cId="3553889173" sldId="333"/>
            <ac:spMk id="8" creationId="{4A8BB439-3DE6-0CBC-D47D-86CCD40FC2B0}"/>
          </ac:spMkLst>
        </pc:spChg>
        <pc:spChg chg="mod">
          <ac:chgData name="Elena Kalogeropoulou" userId="643c3746-5e6a-4c18-af16-e3091bcad93f" providerId="ADAL" clId="{95C2362C-85E3-47AE-BDAF-636B49A3E1D9}" dt="2024-10-31T12:10:40.214" v="877" actId="1036"/>
          <ac:spMkLst>
            <pc:docMk/>
            <pc:sldMk cId="3553889173" sldId="333"/>
            <ac:spMk id="9" creationId="{89630050-76B4-E494-78CC-29C5491D6507}"/>
          </ac:spMkLst>
        </pc:spChg>
        <pc:spChg chg="mod">
          <ac:chgData name="Elena Kalogeropoulou" userId="643c3746-5e6a-4c18-af16-e3091bcad93f" providerId="ADAL" clId="{95C2362C-85E3-47AE-BDAF-636B49A3E1D9}" dt="2024-10-31T12:18:28.889" v="1140" actId="207"/>
          <ac:spMkLst>
            <pc:docMk/>
            <pc:sldMk cId="3553889173" sldId="333"/>
            <ac:spMk id="10" creationId="{D5E196D1-B249-A057-A6C6-D874942F4536}"/>
          </ac:spMkLst>
        </pc:spChg>
        <pc:spChg chg="mod">
          <ac:chgData name="Elena Kalogeropoulou" userId="643c3746-5e6a-4c18-af16-e3091bcad93f" providerId="ADAL" clId="{95C2362C-85E3-47AE-BDAF-636B49A3E1D9}" dt="2024-10-31T12:10:40.214" v="877" actId="1036"/>
          <ac:spMkLst>
            <pc:docMk/>
            <pc:sldMk cId="3553889173" sldId="333"/>
            <ac:spMk id="11" creationId="{C831AD29-99E2-0A06-0FB6-F13FBACCFC0E}"/>
          </ac:spMkLst>
        </pc:spChg>
        <pc:spChg chg="mod">
          <ac:chgData name="Elena Kalogeropoulou" userId="643c3746-5e6a-4c18-af16-e3091bcad93f" providerId="ADAL" clId="{95C2362C-85E3-47AE-BDAF-636B49A3E1D9}" dt="2024-10-31T12:10:40.214" v="877" actId="1036"/>
          <ac:spMkLst>
            <pc:docMk/>
            <pc:sldMk cId="3553889173" sldId="333"/>
            <ac:spMk id="12" creationId="{FBD98ED5-405C-25E5-5904-8879FFF86864}"/>
          </ac:spMkLst>
        </pc:spChg>
        <pc:spChg chg="mod">
          <ac:chgData name="Elena Kalogeropoulou" userId="643c3746-5e6a-4c18-af16-e3091bcad93f" providerId="ADAL" clId="{95C2362C-85E3-47AE-BDAF-636B49A3E1D9}" dt="2024-10-31T12:10:40.214" v="877" actId="1036"/>
          <ac:spMkLst>
            <pc:docMk/>
            <pc:sldMk cId="3553889173" sldId="333"/>
            <ac:spMk id="13" creationId="{616487D9-4CBD-7AA9-4C16-961C1FC7C3A8}"/>
          </ac:spMkLst>
        </pc:spChg>
        <pc:spChg chg="mod">
          <ac:chgData name="Elena Kalogeropoulou" userId="643c3746-5e6a-4c18-af16-e3091bcad93f" providerId="ADAL" clId="{95C2362C-85E3-47AE-BDAF-636B49A3E1D9}" dt="2024-10-31T12:10:40.214" v="877" actId="1036"/>
          <ac:spMkLst>
            <pc:docMk/>
            <pc:sldMk cId="3553889173" sldId="333"/>
            <ac:spMk id="14" creationId="{498E5E7C-7BD2-6B23-2448-22EEAA547B14}"/>
          </ac:spMkLst>
        </pc:spChg>
        <pc:spChg chg="mod">
          <ac:chgData name="Elena Kalogeropoulou" userId="643c3746-5e6a-4c18-af16-e3091bcad93f" providerId="ADAL" clId="{95C2362C-85E3-47AE-BDAF-636B49A3E1D9}" dt="2024-10-31T12:10:40.214" v="877" actId="1036"/>
          <ac:spMkLst>
            <pc:docMk/>
            <pc:sldMk cId="3553889173" sldId="333"/>
            <ac:spMk id="15" creationId="{4F21D3DE-1081-C627-1EC1-F1D0BAC82D06}"/>
          </ac:spMkLst>
        </pc:spChg>
        <pc:spChg chg="mod">
          <ac:chgData name="Elena Kalogeropoulou" userId="643c3746-5e6a-4c18-af16-e3091bcad93f" providerId="ADAL" clId="{95C2362C-85E3-47AE-BDAF-636B49A3E1D9}" dt="2024-10-31T12:10:40.214" v="877" actId="1036"/>
          <ac:spMkLst>
            <pc:docMk/>
            <pc:sldMk cId="3553889173" sldId="333"/>
            <ac:spMk id="17" creationId="{2E5A4181-F706-44EE-62BE-F952AD891980}"/>
          </ac:spMkLst>
        </pc:spChg>
        <pc:spChg chg="mod">
          <ac:chgData name="Elena Kalogeropoulou" userId="643c3746-5e6a-4c18-af16-e3091bcad93f" providerId="ADAL" clId="{95C2362C-85E3-47AE-BDAF-636B49A3E1D9}" dt="2024-10-31T12:10:40.214" v="877" actId="1036"/>
          <ac:spMkLst>
            <pc:docMk/>
            <pc:sldMk cId="3553889173" sldId="333"/>
            <ac:spMk id="18" creationId="{E73C5878-48D7-5BAE-169A-550945D10250}"/>
          </ac:spMkLst>
        </pc:spChg>
        <pc:spChg chg="mod">
          <ac:chgData name="Elena Kalogeropoulou" userId="643c3746-5e6a-4c18-af16-e3091bcad93f" providerId="ADAL" clId="{95C2362C-85E3-47AE-BDAF-636B49A3E1D9}" dt="2024-10-31T12:10:40.214" v="877" actId="1036"/>
          <ac:spMkLst>
            <pc:docMk/>
            <pc:sldMk cId="3553889173" sldId="333"/>
            <ac:spMk id="19" creationId="{2240BACF-2A75-A8BE-786E-1B4F20C3A56B}"/>
          </ac:spMkLst>
        </pc:spChg>
        <pc:spChg chg="mod">
          <ac:chgData name="Elena Kalogeropoulou" userId="643c3746-5e6a-4c18-af16-e3091bcad93f" providerId="ADAL" clId="{95C2362C-85E3-47AE-BDAF-636B49A3E1D9}" dt="2024-10-31T12:10:40.214" v="877" actId="1036"/>
          <ac:spMkLst>
            <pc:docMk/>
            <pc:sldMk cId="3553889173" sldId="333"/>
            <ac:spMk id="21" creationId="{91192A0A-F091-07E6-FADE-537331E9FF51}"/>
          </ac:spMkLst>
        </pc:spChg>
        <pc:spChg chg="mod">
          <ac:chgData name="Elena Kalogeropoulou" userId="643c3746-5e6a-4c18-af16-e3091bcad93f" providerId="ADAL" clId="{95C2362C-85E3-47AE-BDAF-636B49A3E1D9}" dt="2024-10-31T12:10:40.214" v="877" actId="1036"/>
          <ac:spMkLst>
            <pc:docMk/>
            <pc:sldMk cId="3553889173" sldId="333"/>
            <ac:spMk id="24" creationId="{EC19C5CA-8678-12AE-B7EA-6F83C94909FE}"/>
          </ac:spMkLst>
        </pc:spChg>
        <pc:spChg chg="mod">
          <ac:chgData name="Elena Kalogeropoulou" userId="643c3746-5e6a-4c18-af16-e3091bcad93f" providerId="ADAL" clId="{95C2362C-85E3-47AE-BDAF-636B49A3E1D9}" dt="2024-10-31T12:10:40.214" v="877" actId="1036"/>
          <ac:spMkLst>
            <pc:docMk/>
            <pc:sldMk cId="3553889173" sldId="333"/>
            <ac:spMk id="26" creationId="{A35B88CD-1C3D-AAC6-7A31-F837780AC5DF}"/>
          </ac:spMkLst>
        </pc:spChg>
        <pc:spChg chg="mod">
          <ac:chgData name="Elena Kalogeropoulou" userId="643c3746-5e6a-4c18-af16-e3091bcad93f" providerId="ADAL" clId="{95C2362C-85E3-47AE-BDAF-636B49A3E1D9}" dt="2024-10-31T12:10:40.214" v="877" actId="1036"/>
          <ac:spMkLst>
            <pc:docMk/>
            <pc:sldMk cId="3553889173" sldId="333"/>
            <ac:spMk id="27" creationId="{7982DA20-243E-461E-0A1A-9F8F0E1D0457}"/>
          </ac:spMkLst>
        </pc:spChg>
        <pc:spChg chg="mod">
          <ac:chgData name="Elena Kalogeropoulou" userId="643c3746-5e6a-4c18-af16-e3091bcad93f" providerId="ADAL" clId="{95C2362C-85E3-47AE-BDAF-636B49A3E1D9}" dt="2024-10-31T12:10:40.214" v="877" actId="1036"/>
          <ac:spMkLst>
            <pc:docMk/>
            <pc:sldMk cId="3553889173" sldId="333"/>
            <ac:spMk id="28" creationId="{60FFFC3A-002D-ECB7-2BBB-3427A25E5965}"/>
          </ac:spMkLst>
        </pc:spChg>
        <pc:spChg chg="mod">
          <ac:chgData name="Elena Kalogeropoulou" userId="643c3746-5e6a-4c18-af16-e3091bcad93f" providerId="ADAL" clId="{95C2362C-85E3-47AE-BDAF-636B49A3E1D9}" dt="2024-10-31T12:10:40.214" v="877" actId="1036"/>
          <ac:spMkLst>
            <pc:docMk/>
            <pc:sldMk cId="3553889173" sldId="333"/>
            <ac:spMk id="29" creationId="{F5C128C1-F74D-9762-8808-FC1B8069F768}"/>
          </ac:spMkLst>
        </pc:spChg>
        <pc:spChg chg="mod">
          <ac:chgData name="Elena Kalogeropoulou" userId="643c3746-5e6a-4c18-af16-e3091bcad93f" providerId="ADAL" clId="{95C2362C-85E3-47AE-BDAF-636B49A3E1D9}" dt="2024-10-31T12:10:40.214" v="877" actId="1036"/>
          <ac:spMkLst>
            <pc:docMk/>
            <pc:sldMk cId="3553889173" sldId="333"/>
            <ac:spMk id="30" creationId="{88B37F3D-CF24-E86F-CCF8-3506B8071208}"/>
          </ac:spMkLst>
        </pc:spChg>
        <pc:spChg chg="mod">
          <ac:chgData name="Elena Kalogeropoulou" userId="643c3746-5e6a-4c18-af16-e3091bcad93f" providerId="ADAL" clId="{95C2362C-85E3-47AE-BDAF-636B49A3E1D9}" dt="2024-10-31T12:10:40.214" v="877" actId="1036"/>
          <ac:spMkLst>
            <pc:docMk/>
            <pc:sldMk cId="3553889173" sldId="333"/>
            <ac:spMk id="31" creationId="{428A2A69-144D-F17C-81D3-FF08841433ED}"/>
          </ac:spMkLst>
        </pc:spChg>
        <pc:spChg chg="mod">
          <ac:chgData name="Elena Kalogeropoulou" userId="643c3746-5e6a-4c18-af16-e3091bcad93f" providerId="ADAL" clId="{95C2362C-85E3-47AE-BDAF-636B49A3E1D9}" dt="2024-10-31T12:10:40.214" v="877" actId="1036"/>
          <ac:spMkLst>
            <pc:docMk/>
            <pc:sldMk cId="3553889173" sldId="333"/>
            <ac:spMk id="32" creationId="{B33F74C6-47C6-C94A-B893-7E5570AF065D}"/>
          </ac:spMkLst>
        </pc:spChg>
        <pc:spChg chg="mod">
          <ac:chgData name="Elena Kalogeropoulou" userId="643c3746-5e6a-4c18-af16-e3091bcad93f" providerId="ADAL" clId="{95C2362C-85E3-47AE-BDAF-636B49A3E1D9}" dt="2024-10-31T12:10:40.214" v="877" actId="1036"/>
          <ac:spMkLst>
            <pc:docMk/>
            <pc:sldMk cId="3553889173" sldId="333"/>
            <ac:spMk id="34" creationId="{2E12D65F-F45A-CA43-F5BC-58CDB92BF3A8}"/>
          </ac:spMkLst>
        </pc:spChg>
        <pc:spChg chg="mod">
          <ac:chgData name="Elena Kalogeropoulou" userId="643c3746-5e6a-4c18-af16-e3091bcad93f" providerId="ADAL" clId="{95C2362C-85E3-47AE-BDAF-636B49A3E1D9}" dt="2024-10-31T12:10:40.214" v="877" actId="1036"/>
          <ac:spMkLst>
            <pc:docMk/>
            <pc:sldMk cId="3553889173" sldId="333"/>
            <ac:spMk id="36" creationId="{D26B855A-D84D-57A0-60CE-0EF96A5D5AF9}"/>
          </ac:spMkLst>
        </pc:spChg>
        <pc:spChg chg="mod">
          <ac:chgData name="Elena Kalogeropoulou" userId="643c3746-5e6a-4c18-af16-e3091bcad93f" providerId="ADAL" clId="{95C2362C-85E3-47AE-BDAF-636B49A3E1D9}" dt="2024-10-31T12:10:40.214" v="877" actId="1036"/>
          <ac:spMkLst>
            <pc:docMk/>
            <pc:sldMk cId="3553889173" sldId="333"/>
            <ac:spMk id="38" creationId="{5559B508-7EF1-7F27-0B7C-DECA71B35F74}"/>
          </ac:spMkLst>
        </pc:spChg>
        <pc:spChg chg="del">
          <ac:chgData name="Elena Kalogeropoulou" userId="643c3746-5e6a-4c18-af16-e3091bcad93f" providerId="ADAL" clId="{95C2362C-85E3-47AE-BDAF-636B49A3E1D9}" dt="2024-10-31T11:19:49.845" v="364" actId="478"/>
          <ac:spMkLst>
            <pc:docMk/>
            <pc:sldMk cId="3553889173" sldId="333"/>
            <ac:spMk id="40" creationId="{87D02973-572A-8072-0627-CC3A0ED68C6E}"/>
          </ac:spMkLst>
        </pc:spChg>
        <pc:spChg chg="mod">
          <ac:chgData name="Elena Kalogeropoulou" userId="643c3746-5e6a-4c18-af16-e3091bcad93f" providerId="ADAL" clId="{95C2362C-85E3-47AE-BDAF-636B49A3E1D9}" dt="2024-10-31T12:10:40.214" v="877" actId="1036"/>
          <ac:spMkLst>
            <pc:docMk/>
            <pc:sldMk cId="3553889173" sldId="333"/>
            <ac:spMk id="44" creationId="{2F31D2FC-6E21-06CF-3215-C4C09299EB12}"/>
          </ac:spMkLst>
        </pc:spChg>
        <pc:spChg chg="mod">
          <ac:chgData name="Elena Kalogeropoulou" userId="643c3746-5e6a-4c18-af16-e3091bcad93f" providerId="ADAL" clId="{95C2362C-85E3-47AE-BDAF-636B49A3E1D9}" dt="2024-10-31T12:10:40.214" v="877" actId="1036"/>
          <ac:spMkLst>
            <pc:docMk/>
            <pc:sldMk cId="3553889173" sldId="333"/>
            <ac:spMk id="45" creationId="{48466D3C-110A-3869-FA1D-CA0B47A0C690}"/>
          </ac:spMkLst>
        </pc:spChg>
        <pc:spChg chg="mod">
          <ac:chgData name="Elena Kalogeropoulou" userId="643c3746-5e6a-4c18-af16-e3091bcad93f" providerId="ADAL" clId="{95C2362C-85E3-47AE-BDAF-636B49A3E1D9}" dt="2024-10-31T12:10:40.214" v="877" actId="1036"/>
          <ac:spMkLst>
            <pc:docMk/>
            <pc:sldMk cId="3553889173" sldId="333"/>
            <ac:spMk id="47" creationId="{16C3F785-DDF7-ACFD-AE27-BFC94B2DB326}"/>
          </ac:spMkLst>
        </pc:spChg>
        <pc:spChg chg="mod">
          <ac:chgData name="Elena Kalogeropoulou" userId="643c3746-5e6a-4c18-af16-e3091bcad93f" providerId="ADAL" clId="{95C2362C-85E3-47AE-BDAF-636B49A3E1D9}" dt="2024-10-31T12:10:40.214" v="877" actId="1036"/>
          <ac:spMkLst>
            <pc:docMk/>
            <pc:sldMk cId="3553889173" sldId="333"/>
            <ac:spMk id="49" creationId="{1BC54895-45CD-FC29-3E1B-22DE49E30503}"/>
          </ac:spMkLst>
        </pc:spChg>
        <pc:spChg chg="mod">
          <ac:chgData name="Elena Kalogeropoulou" userId="643c3746-5e6a-4c18-af16-e3091bcad93f" providerId="ADAL" clId="{95C2362C-85E3-47AE-BDAF-636B49A3E1D9}" dt="2024-10-31T12:10:40.214" v="877" actId="1036"/>
          <ac:spMkLst>
            <pc:docMk/>
            <pc:sldMk cId="3553889173" sldId="333"/>
            <ac:spMk id="51" creationId="{CCFF6D67-5A76-9625-F386-8A470679D3E9}"/>
          </ac:spMkLst>
        </pc:spChg>
        <pc:spChg chg="mod">
          <ac:chgData name="Elena Kalogeropoulou" userId="643c3746-5e6a-4c18-af16-e3091bcad93f" providerId="ADAL" clId="{95C2362C-85E3-47AE-BDAF-636B49A3E1D9}" dt="2024-10-31T12:12:32.613" v="894" actId="20577"/>
          <ac:spMkLst>
            <pc:docMk/>
            <pc:sldMk cId="3553889173" sldId="333"/>
            <ac:spMk id="63" creationId="{ECDACF03-BD59-CDB7-4FC9-B0BA43C0CE4E}"/>
          </ac:spMkLst>
        </pc:spChg>
        <pc:spChg chg="mod">
          <ac:chgData name="Elena Kalogeropoulou" userId="643c3746-5e6a-4c18-af16-e3091bcad93f" providerId="ADAL" clId="{95C2362C-85E3-47AE-BDAF-636B49A3E1D9}" dt="2024-10-31T12:10:27.762" v="860" actId="20577"/>
          <ac:spMkLst>
            <pc:docMk/>
            <pc:sldMk cId="3553889173" sldId="333"/>
            <ac:spMk id="1024" creationId="{28D93302-6055-C865-F989-B3AB182913A7}"/>
          </ac:spMkLst>
        </pc:spChg>
        <pc:spChg chg="mod">
          <ac:chgData name="Elena Kalogeropoulou" userId="643c3746-5e6a-4c18-af16-e3091bcad93f" providerId="ADAL" clId="{95C2362C-85E3-47AE-BDAF-636B49A3E1D9}" dt="2024-10-31T12:10:40.214" v="877" actId="1036"/>
          <ac:spMkLst>
            <pc:docMk/>
            <pc:sldMk cId="3553889173" sldId="333"/>
            <ac:spMk id="1025" creationId="{0A3EED65-DAD1-D310-A1F7-C327EED07B8C}"/>
          </ac:spMkLst>
        </pc:spChg>
        <pc:spChg chg="mod">
          <ac:chgData name="Elena Kalogeropoulou" userId="643c3746-5e6a-4c18-af16-e3091bcad93f" providerId="ADAL" clId="{95C2362C-85E3-47AE-BDAF-636B49A3E1D9}" dt="2024-10-31T12:10:40.214" v="877" actId="1036"/>
          <ac:spMkLst>
            <pc:docMk/>
            <pc:sldMk cId="3553889173" sldId="333"/>
            <ac:spMk id="1029" creationId="{8ED88604-EBD7-7A80-38AA-CFD0DE1764FF}"/>
          </ac:spMkLst>
        </pc:spChg>
        <pc:grpChg chg="add mod">
          <ac:chgData name="Elena Kalogeropoulou" userId="643c3746-5e6a-4c18-af16-e3091bcad93f" providerId="ADAL" clId="{95C2362C-85E3-47AE-BDAF-636B49A3E1D9}" dt="2024-10-31T12:18:15.860" v="1137"/>
          <ac:grpSpMkLst>
            <pc:docMk/>
            <pc:sldMk cId="3553889173" sldId="333"/>
            <ac:grpSpMk id="2" creationId="{E0359373-97CC-1DC0-4E72-28BD3A377290}"/>
          </ac:grpSpMkLst>
        </pc:grpChg>
        <pc:grpChg chg="mod">
          <ac:chgData name="Elena Kalogeropoulou" userId="643c3746-5e6a-4c18-af16-e3091bcad93f" providerId="ADAL" clId="{95C2362C-85E3-47AE-BDAF-636B49A3E1D9}" dt="2024-10-31T12:10:40.214" v="877" actId="1036"/>
          <ac:grpSpMkLst>
            <pc:docMk/>
            <pc:sldMk cId="3553889173" sldId="333"/>
            <ac:grpSpMk id="6" creationId="{E2A9C612-B7C0-F120-B5D5-A8FFB8CE8D85}"/>
          </ac:grpSpMkLst>
        </pc:grpChg>
        <pc:grpChg chg="mod">
          <ac:chgData name="Elena Kalogeropoulou" userId="643c3746-5e6a-4c18-af16-e3091bcad93f" providerId="ADAL" clId="{95C2362C-85E3-47AE-BDAF-636B49A3E1D9}" dt="2024-10-31T12:10:40.214" v="877" actId="1036"/>
          <ac:grpSpMkLst>
            <pc:docMk/>
            <pc:sldMk cId="3553889173" sldId="333"/>
            <ac:grpSpMk id="7" creationId="{AEE02BFB-0489-1B28-DE4F-01DE50FD5822}"/>
          </ac:grpSpMkLst>
        </pc:grpChg>
        <pc:grpChg chg="mod">
          <ac:chgData name="Elena Kalogeropoulou" userId="643c3746-5e6a-4c18-af16-e3091bcad93f" providerId="ADAL" clId="{95C2362C-85E3-47AE-BDAF-636B49A3E1D9}" dt="2024-10-31T12:10:40.214" v="877" actId="1036"/>
          <ac:grpSpMkLst>
            <pc:docMk/>
            <pc:sldMk cId="3553889173" sldId="333"/>
            <ac:grpSpMk id="20" creationId="{30EC392F-6577-91D4-A2B9-68CA7DAE0106}"/>
          </ac:grpSpMkLst>
        </pc:grpChg>
        <pc:grpChg chg="del">
          <ac:chgData name="Elena Kalogeropoulou" userId="643c3746-5e6a-4c18-af16-e3091bcad93f" providerId="ADAL" clId="{95C2362C-85E3-47AE-BDAF-636B49A3E1D9}" dt="2024-10-31T12:18:15.452" v="1136" actId="478"/>
          <ac:grpSpMkLst>
            <pc:docMk/>
            <pc:sldMk cId="3553889173" sldId="333"/>
            <ac:grpSpMk id="33" creationId="{0511867E-EAFD-6348-53AD-CAC2141497AC}"/>
          </ac:grpSpMkLst>
        </pc:grpChg>
        <pc:grpChg chg="mod">
          <ac:chgData name="Elena Kalogeropoulou" userId="643c3746-5e6a-4c18-af16-e3091bcad93f" providerId="ADAL" clId="{95C2362C-85E3-47AE-BDAF-636B49A3E1D9}" dt="2024-10-31T12:10:40.214" v="877" actId="1036"/>
          <ac:grpSpMkLst>
            <pc:docMk/>
            <pc:sldMk cId="3553889173" sldId="333"/>
            <ac:grpSpMk id="48" creationId="{40170679-CD1D-B0BD-7D8E-0F982AD37FB2}"/>
          </ac:grpSpMkLst>
        </pc:grpChg>
        <pc:picChg chg="mod">
          <ac:chgData name="Elena Kalogeropoulou" userId="643c3746-5e6a-4c18-af16-e3091bcad93f" providerId="ADAL" clId="{95C2362C-85E3-47AE-BDAF-636B49A3E1D9}" dt="2024-10-31T12:18:15.860" v="1137"/>
          <ac:picMkLst>
            <pc:docMk/>
            <pc:sldMk cId="3553889173" sldId="333"/>
            <ac:picMk id="5" creationId="{C5FCEC6B-597C-7B79-8668-786C60CCD5E9}"/>
          </ac:picMkLst>
        </pc:picChg>
        <pc:picChg chg="mod">
          <ac:chgData name="Elena Kalogeropoulou" userId="643c3746-5e6a-4c18-af16-e3091bcad93f" providerId="ADAL" clId="{95C2362C-85E3-47AE-BDAF-636B49A3E1D9}" dt="2024-10-31T12:10:40.214" v="877" actId="1036"/>
          <ac:picMkLst>
            <pc:docMk/>
            <pc:sldMk cId="3553889173" sldId="333"/>
            <ac:picMk id="23" creationId="{5E189952-754B-F3C0-7808-8F36142DEEE0}"/>
          </ac:picMkLst>
        </pc:picChg>
        <pc:picChg chg="mod">
          <ac:chgData name="Elena Kalogeropoulou" userId="643c3746-5e6a-4c18-af16-e3091bcad93f" providerId="ADAL" clId="{95C2362C-85E3-47AE-BDAF-636B49A3E1D9}" dt="2024-10-31T12:10:40.214" v="877" actId="1036"/>
          <ac:picMkLst>
            <pc:docMk/>
            <pc:sldMk cId="3553889173" sldId="333"/>
            <ac:picMk id="52" creationId="{1E716876-A6FD-8D74-582F-2CDC81A9A6F2}"/>
          </ac:picMkLst>
        </pc:picChg>
        <pc:picChg chg="mod">
          <ac:chgData name="Elena Kalogeropoulou" userId="643c3746-5e6a-4c18-af16-e3091bcad93f" providerId="ADAL" clId="{95C2362C-85E3-47AE-BDAF-636B49A3E1D9}" dt="2024-10-31T12:10:40.214" v="877" actId="1036"/>
          <ac:picMkLst>
            <pc:docMk/>
            <pc:sldMk cId="3553889173" sldId="333"/>
            <ac:picMk id="56" creationId="{355EE870-5F51-33DD-5B9F-9E3126DAB7A8}"/>
          </ac:picMkLst>
        </pc:picChg>
        <pc:picChg chg="mod">
          <ac:chgData name="Elena Kalogeropoulou" userId="643c3746-5e6a-4c18-af16-e3091bcad93f" providerId="ADAL" clId="{95C2362C-85E3-47AE-BDAF-636B49A3E1D9}" dt="2024-10-31T12:10:40.214" v="877" actId="1036"/>
          <ac:picMkLst>
            <pc:docMk/>
            <pc:sldMk cId="3553889173" sldId="333"/>
            <ac:picMk id="1028" creationId="{E3B1CC9F-7832-29EA-D568-FF9B1D9268A3}"/>
          </ac:picMkLst>
        </pc:picChg>
      </pc:sldChg>
      <pc:sldChg chg="addSp delSp modSp mod">
        <pc:chgData name="Elena Kalogeropoulou" userId="643c3746-5e6a-4c18-af16-e3091bcad93f" providerId="ADAL" clId="{95C2362C-85E3-47AE-BDAF-636B49A3E1D9}" dt="2024-10-31T12:17:35.780" v="1126"/>
        <pc:sldMkLst>
          <pc:docMk/>
          <pc:sldMk cId="838584412" sldId="336"/>
        </pc:sldMkLst>
        <pc:spChg chg="mod">
          <ac:chgData name="Elena Kalogeropoulou" userId="643c3746-5e6a-4c18-af16-e3091bcad93f" providerId="ADAL" clId="{95C2362C-85E3-47AE-BDAF-636B49A3E1D9}" dt="2024-10-31T12:17:35.780" v="1126"/>
          <ac:spMkLst>
            <pc:docMk/>
            <pc:sldMk cId="838584412" sldId="336"/>
            <ac:spMk id="5" creationId="{1D185FF3-3217-6831-2FC7-D0ED832CCF43}"/>
          </ac:spMkLst>
        </pc:spChg>
        <pc:spChg chg="mod">
          <ac:chgData name="Elena Kalogeropoulou" userId="643c3746-5e6a-4c18-af16-e3091bcad93f" providerId="ADAL" clId="{95C2362C-85E3-47AE-BDAF-636B49A3E1D9}" dt="2024-10-31T12:17:35.780" v="1126"/>
          <ac:spMkLst>
            <pc:docMk/>
            <pc:sldMk cId="838584412" sldId="336"/>
            <ac:spMk id="10" creationId="{744EEB2F-DD1A-749D-9589-376B0F7914B9}"/>
          </ac:spMkLst>
        </pc:spChg>
        <pc:spChg chg="mod">
          <ac:chgData name="Elena Kalogeropoulou" userId="643c3746-5e6a-4c18-af16-e3091bcad93f" providerId="ADAL" clId="{95C2362C-85E3-47AE-BDAF-636B49A3E1D9}" dt="2024-10-31T12:17:35.780" v="1126"/>
          <ac:spMkLst>
            <pc:docMk/>
            <pc:sldMk cId="838584412" sldId="336"/>
            <ac:spMk id="12" creationId="{6D75A107-1798-E189-1869-B9409B9918D7}"/>
          </ac:spMkLst>
        </pc:spChg>
        <pc:grpChg chg="add mod">
          <ac:chgData name="Elena Kalogeropoulou" userId="643c3746-5e6a-4c18-af16-e3091bcad93f" providerId="ADAL" clId="{95C2362C-85E3-47AE-BDAF-636B49A3E1D9}" dt="2024-10-31T12:17:35.780" v="1126"/>
          <ac:grpSpMkLst>
            <pc:docMk/>
            <pc:sldMk cId="838584412" sldId="336"/>
            <ac:grpSpMk id="3" creationId="{B74C4010-1FC7-660E-0D37-7239F1CD8995}"/>
          </ac:grpSpMkLst>
        </pc:grpChg>
        <pc:grpChg chg="del">
          <ac:chgData name="Elena Kalogeropoulou" userId="643c3746-5e6a-4c18-af16-e3091bcad93f" providerId="ADAL" clId="{95C2362C-85E3-47AE-BDAF-636B49A3E1D9}" dt="2024-10-31T12:17:35.323" v="1125" actId="478"/>
          <ac:grpSpMkLst>
            <pc:docMk/>
            <pc:sldMk cId="838584412" sldId="336"/>
            <ac:grpSpMk id="4" creationId="{5D7D2F7E-823E-6C7B-CF2C-42937654BA5F}"/>
          </ac:grpSpMkLst>
        </pc:grpChg>
        <pc:picChg chg="mod">
          <ac:chgData name="Elena Kalogeropoulou" userId="643c3746-5e6a-4c18-af16-e3091bcad93f" providerId="ADAL" clId="{95C2362C-85E3-47AE-BDAF-636B49A3E1D9}" dt="2024-10-31T12:17:35.780" v="1126"/>
          <ac:picMkLst>
            <pc:docMk/>
            <pc:sldMk cId="838584412" sldId="336"/>
            <ac:picMk id="11" creationId="{512132E3-BC47-2B94-EB20-17AC5492F98E}"/>
          </ac:picMkLst>
        </pc:picChg>
      </pc:sldChg>
      <pc:sldChg chg="modSp mod">
        <pc:chgData name="Elena Kalogeropoulou" userId="643c3746-5e6a-4c18-af16-e3091bcad93f" providerId="ADAL" clId="{95C2362C-85E3-47AE-BDAF-636B49A3E1D9}" dt="2024-10-31T12:17:00.411" v="1117" actId="14100"/>
        <pc:sldMkLst>
          <pc:docMk/>
          <pc:sldMk cId="653475457" sldId="341"/>
        </pc:sldMkLst>
        <pc:spChg chg="mod">
          <ac:chgData name="Elena Kalogeropoulou" userId="643c3746-5e6a-4c18-af16-e3091bcad93f" providerId="ADAL" clId="{95C2362C-85E3-47AE-BDAF-636B49A3E1D9}" dt="2024-10-31T12:17:00.411" v="1117" actId="14100"/>
          <ac:spMkLst>
            <pc:docMk/>
            <pc:sldMk cId="653475457" sldId="341"/>
            <ac:spMk id="30" creationId="{555FB8DE-7943-908C-7CC4-9994640A7EAD}"/>
          </ac:spMkLst>
        </pc:spChg>
        <pc:spChg chg="mod">
          <ac:chgData name="Elena Kalogeropoulou" userId="643c3746-5e6a-4c18-af16-e3091bcad93f" providerId="ADAL" clId="{95C2362C-85E3-47AE-BDAF-636B49A3E1D9}" dt="2024-10-31T12:16:57.106" v="1116" actId="14100"/>
          <ac:spMkLst>
            <pc:docMk/>
            <pc:sldMk cId="653475457" sldId="341"/>
            <ac:spMk id="34" creationId="{B19842A5-9219-D0F2-EFBD-EC65F9605F64}"/>
          </ac:spMkLst>
        </pc:spChg>
        <pc:spChg chg="mod">
          <ac:chgData name="Elena Kalogeropoulou" userId="643c3746-5e6a-4c18-af16-e3091bcad93f" providerId="ADAL" clId="{95C2362C-85E3-47AE-BDAF-636B49A3E1D9}" dt="2024-10-31T12:16:52.581" v="1115" actId="207"/>
          <ac:spMkLst>
            <pc:docMk/>
            <pc:sldMk cId="653475457" sldId="341"/>
            <ac:spMk id="38" creationId="{AD020D0E-E7BC-A9DA-95D5-68EC43DF59A7}"/>
          </ac:spMkLst>
        </pc:spChg>
      </pc:sldChg>
      <pc:sldChg chg="addSp delSp modSp mod modAnim">
        <pc:chgData name="Elena Kalogeropoulou" userId="643c3746-5e6a-4c18-af16-e3091bcad93f" providerId="ADAL" clId="{95C2362C-85E3-47AE-BDAF-636B49A3E1D9}" dt="2024-10-31T12:18:09.988" v="1135"/>
        <pc:sldMkLst>
          <pc:docMk/>
          <pc:sldMk cId="1797436190" sldId="342"/>
        </pc:sldMkLst>
        <pc:spChg chg="mod">
          <ac:chgData name="Elena Kalogeropoulou" userId="643c3746-5e6a-4c18-af16-e3091bcad93f" providerId="ADAL" clId="{95C2362C-85E3-47AE-BDAF-636B49A3E1D9}" dt="2024-10-31T12:08:26.221" v="794" actId="207"/>
          <ac:spMkLst>
            <pc:docMk/>
            <pc:sldMk cId="1797436190" sldId="342"/>
            <ac:spMk id="9" creationId="{7E78F797-FAAE-8D61-917D-BEAB0E90DA94}"/>
          </ac:spMkLst>
        </pc:spChg>
        <pc:spChg chg="mod">
          <ac:chgData name="Elena Kalogeropoulou" userId="643c3746-5e6a-4c18-af16-e3091bcad93f" providerId="ADAL" clId="{95C2362C-85E3-47AE-BDAF-636B49A3E1D9}" dt="2024-10-31T11:33:56.940" v="441" actId="208"/>
          <ac:spMkLst>
            <pc:docMk/>
            <pc:sldMk cId="1797436190" sldId="342"/>
            <ac:spMk id="13" creationId="{0C214F2D-80F5-1650-2DDE-27D46B5BF038}"/>
          </ac:spMkLst>
        </pc:spChg>
        <pc:spChg chg="mod">
          <ac:chgData name="Elena Kalogeropoulou" userId="643c3746-5e6a-4c18-af16-e3091bcad93f" providerId="ADAL" clId="{95C2362C-85E3-47AE-BDAF-636B49A3E1D9}" dt="2024-10-31T11:33:56.940" v="441" actId="208"/>
          <ac:spMkLst>
            <pc:docMk/>
            <pc:sldMk cId="1797436190" sldId="342"/>
            <ac:spMk id="14" creationId="{5A6A3588-A7A3-BA32-BF11-13F8ACA805DF}"/>
          </ac:spMkLst>
        </pc:spChg>
        <pc:spChg chg="mod">
          <ac:chgData name="Elena Kalogeropoulou" userId="643c3746-5e6a-4c18-af16-e3091bcad93f" providerId="ADAL" clId="{95C2362C-85E3-47AE-BDAF-636B49A3E1D9}" dt="2024-10-31T12:04:43.535" v="789" actId="20577"/>
          <ac:spMkLst>
            <pc:docMk/>
            <pc:sldMk cId="1797436190" sldId="342"/>
            <ac:spMk id="15" creationId="{22B18C2A-B210-DCB8-F907-1F1022F1D372}"/>
          </ac:spMkLst>
        </pc:spChg>
        <pc:spChg chg="mod">
          <ac:chgData name="Elena Kalogeropoulou" userId="643c3746-5e6a-4c18-af16-e3091bcad93f" providerId="ADAL" clId="{95C2362C-85E3-47AE-BDAF-636B49A3E1D9}" dt="2024-10-31T11:24:10.728" v="421" actId="14100"/>
          <ac:spMkLst>
            <pc:docMk/>
            <pc:sldMk cId="1797436190" sldId="342"/>
            <ac:spMk id="16" creationId="{B1B89794-007A-EE86-11BE-9E9E6540011F}"/>
          </ac:spMkLst>
        </pc:spChg>
        <pc:spChg chg="mod">
          <ac:chgData name="Elena Kalogeropoulou" userId="643c3746-5e6a-4c18-af16-e3091bcad93f" providerId="ADAL" clId="{95C2362C-85E3-47AE-BDAF-636B49A3E1D9}" dt="2024-10-31T11:33:47.461" v="439" actId="208"/>
          <ac:spMkLst>
            <pc:docMk/>
            <pc:sldMk cId="1797436190" sldId="342"/>
            <ac:spMk id="20" creationId="{87507E50-9C25-B83A-63A3-97C99A7A7343}"/>
          </ac:spMkLst>
        </pc:spChg>
        <pc:spChg chg="mod">
          <ac:chgData name="Elena Kalogeropoulou" userId="643c3746-5e6a-4c18-af16-e3091bcad93f" providerId="ADAL" clId="{95C2362C-85E3-47AE-BDAF-636B49A3E1D9}" dt="2024-10-31T11:33:47.461" v="439" actId="208"/>
          <ac:spMkLst>
            <pc:docMk/>
            <pc:sldMk cId="1797436190" sldId="342"/>
            <ac:spMk id="21" creationId="{D92539C0-42C7-BADC-7FE4-375FB7CAC7B7}"/>
          </ac:spMkLst>
        </pc:spChg>
        <pc:spChg chg="mod ord">
          <ac:chgData name="Elena Kalogeropoulou" userId="643c3746-5e6a-4c18-af16-e3091bcad93f" providerId="ADAL" clId="{95C2362C-85E3-47AE-BDAF-636B49A3E1D9}" dt="2024-10-31T12:07:27.232" v="793" actId="167"/>
          <ac:spMkLst>
            <pc:docMk/>
            <pc:sldMk cId="1797436190" sldId="342"/>
            <ac:spMk id="53" creationId="{B986568B-3ED0-59C9-8708-57C832AF8BDC}"/>
          </ac:spMkLst>
        </pc:spChg>
        <pc:spChg chg="mod">
          <ac:chgData name="Elena Kalogeropoulou" userId="643c3746-5e6a-4c18-af16-e3091bcad93f" providerId="ADAL" clId="{95C2362C-85E3-47AE-BDAF-636B49A3E1D9}" dt="2024-10-31T11:22:38.006" v="396" actId="207"/>
          <ac:spMkLst>
            <pc:docMk/>
            <pc:sldMk cId="1797436190" sldId="342"/>
            <ac:spMk id="54" creationId="{C1D37C52-27EC-43F8-8E5A-FC6F388885B8}"/>
          </ac:spMkLst>
        </pc:spChg>
        <pc:spChg chg="add mod topLvl">
          <ac:chgData name="Elena Kalogeropoulou" userId="643c3746-5e6a-4c18-af16-e3091bcad93f" providerId="ADAL" clId="{95C2362C-85E3-47AE-BDAF-636B49A3E1D9}" dt="2024-10-31T11:18:39.074" v="354" actId="164"/>
          <ac:spMkLst>
            <pc:docMk/>
            <pc:sldMk cId="1797436190" sldId="342"/>
            <ac:spMk id="61" creationId="{4D3A37EF-3C9B-0BC4-D48F-F2AB8B59ADBC}"/>
          </ac:spMkLst>
        </pc:spChg>
        <pc:spChg chg="add mod topLvl">
          <ac:chgData name="Elena Kalogeropoulou" userId="643c3746-5e6a-4c18-af16-e3091bcad93f" providerId="ADAL" clId="{95C2362C-85E3-47AE-BDAF-636B49A3E1D9}" dt="2024-10-31T11:18:39.074" v="354" actId="164"/>
          <ac:spMkLst>
            <pc:docMk/>
            <pc:sldMk cId="1797436190" sldId="342"/>
            <ac:spMk id="62" creationId="{6B9E09DF-16F4-1F0C-D737-0B600B197C39}"/>
          </ac:spMkLst>
        </pc:spChg>
        <pc:spChg chg="add mod topLvl">
          <ac:chgData name="Elena Kalogeropoulou" userId="643c3746-5e6a-4c18-af16-e3091bcad93f" providerId="ADAL" clId="{95C2362C-85E3-47AE-BDAF-636B49A3E1D9}" dt="2024-10-31T11:31:37.394" v="425" actId="207"/>
          <ac:spMkLst>
            <pc:docMk/>
            <pc:sldMk cId="1797436190" sldId="342"/>
            <ac:spMk id="63" creationId="{573EBF11-CCD4-3AB2-F98C-D61421F2503D}"/>
          </ac:spMkLst>
        </pc:spChg>
        <pc:spChg chg="add mod ord topLvl">
          <ac:chgData name="Elena Kalogeropoulou" userId="643c3746-5e6a-4c18-af16-e3091bcad93f" providerId="ADAL" clId="{95C2362C-85E3-47AE-BDAF-636B49A3E1D9}" dt="2024-10-31T11:18:39.074" v="354" actId="164"/>
          <ac:spMkLst>
            <pc:docMk/>
            <pc:sldMk cId="1797436190" sldId="342"/>
            <ac:spMk id="64" creationId="{9DAC9821-8FE1-A853-9988-4B31BAB6C039}"/>
          </ac:spMkLst>
        </pc:spChg>
        <pc:spChg chg="add mod topLvl">
          <ac:chgData name="Elena Kalogeropoulou" userId="643c3746-5e6a-4c18-af16-e3091bcad93f" providerId="ADAL" clId="{95C2362C-85E3-47AE-BDAF-636B49A3E1D9}" dt="2024-10-31T11:18:39.074" v="354" actId="164"/>
          <ac:spMkLst>
            <pc:docMk/>
            <pc:sldMk cId="1797436190" sldId="342"/>
            <ac:spMk id="65" creationId="{88D6781E-FAC2-E8EC-E610-988A4EA77336}"/>
          </ac:spMkLst>
        </pc:spChg>
        <pc:spChg chg="add mod topLvl">
          <ac:chgData name="Elena Kalogeropoulou" userId="643c3746-5e6a-4c18-af16-e3091bcad93f" providerId="ADAL" clId="{95C2362C-85E3-47AE-BDAF-636B49A3E1D9}" dt="2024-10-31T11:18:39.074" v="354" actId="164"/>
          <ac:spMkLst>
            <pc:docMk/>
            <pc:sldMk cId="1797436190" sldId="342"/>
            <ac:spMk id="66" creationId="{0A7C0639-80DB-8BEF-A1B5-0FBB4FC1B40C}"/>
          </ac:spMkLst>
        </pc:spChg>
        <pc:spChg chg="mod">
          <ac:chgData name="Elena Kalogeropoulou" userId="643c3746-5e6a-4c18-af16-e3091bcad93f" providerId="ADAL" clId="{95C2362C-85E3-47AE-BDAF-636B49A3E1D9}" dt="2024-10-31T12:18:09.988" v="1135"/>
          <ac:spMkLst>
            <pc:docMk/>
            <pc:sldMk cId="1797436190" sldId="342"/>
            <ac:spMk id="70" creationId="{52F655AE-179E-6DAD-F5E4-67DA58EFCE92}"/>
          </ac:spMkLst>
        </pc:spChg>
        <pc:spChg chg="mod">
          <ac:chgData name="Elena Kalogeropoulou" userId="643c3746-5e6a-4c18-af16-e3091bcad93f" providerId="ADAL" clId="{95C2362C-85E3-47AE-BDAF-636B49A3E1D9}" dt="2024-10-31T12:18:09.988" v="1135"/>
          <ac:spMkLst>
            <pc:docMk/>
            <pc:sldMk cId="1797436190" sldId="342"/>
            <ac:spMk id="71" creationId="{F1AD108C-FDFD-A095-498E-0C7AE5A7B686}"/>
          </ac:spMkLst>
        </pc:spChg>
        <pc:spChg chg="mod">
          <ac:chgData name="Elena Kalogeropoulou" userId="643c3746-5e6a-4c18-af16-e3091bcad93f" providerId="ADAL" clId="{95C2362C-85E3-47AE-BDAF-636B49A3E1D9}" dt="2024-10-31T12:18:09.988" v="1135"/>
          <ac:spMkLst>
            <pc:docMk/>
            <pc:sldMk cId="1797436190" sldId="342"/>
            <ac:spMk id="73" creationId="{4AF6BC35-9F75-F53B-38CD-C9F2280001FB}"/>
          </ac:spMkLst>
        </pc:spChg>
        <pc:grpChg chg="del">
          <ac:chgData name="Elena Kalogeropoulou" userId="643c3746-5e6a-4c18-af16-e3091bcad93f" providerId="ADAL" clId="{95C2362C-85E3-47AE-BDAF-636B49A3E1D9}" dt="2024-10-31T12:18:09.533" v="1134" actId="478"/>
          <ac:grpSpMkLst>
            <pc:docMk/>
            <pc:sldMk cId="1797436190" sldId="342"/>
            <ac:grpSpMk id="4" creationId="{2B02CA90-B0A9-E20D-EEDD-321AB0C23A2F}"/>
          </ac:grpSpMkLst>
        </pc:grpChg>
        <pc:grpChg chg="mod">
          <ac:chgData name="Elena Kalogeropoulou" userId="643c3746-5e6a-4c18-af16-e3091bcad93f" providerId="ADAL" clId="{95C2362C-85E3-47AE-BDAF-636B49A3E1D9}" dt="2024-10-31T11:33:42.324" v="438" actId="207"/>
          <ac:grpSpMkLst>
            <pc:docMk/>
            <pc:sldMk cId="1797436190" sldId="342"/>
            <ac:grpSpMk id="22" creationId="{54ED0334-BFCE-2810-2461-91015C1DB017}"/>
          </ac:grpSpMkLst>
        </pc:grpChg>
        <pc:grpChg chg="mod">
          <ac:chgData name="Elena Kalogeropoulou" userId="643c3746-5e6a-4c18-af16-e3091bcad93f" providerId="ADAL" clId="{95C2362C-85E3-47AE-BDAF-636B49A3E1D9}" dt="2024-10-31T11:33:56.540" v="440" actId="207"/>
          <ac:grpSpMkLst>
            <pc:docMk/>
            <pc:sldMk cId="1797436190" sldId="342"/>
            <ac:grpSpMk id="23" creationId="{5FA01982-05E8-67DC-453B-C6E5D87D8FD4}"/>
          </ac:grpSpMkLst>
        </pc:grpChg>
        <pc:grpChg chg="ord">
          <ac:chgData name="Elena Kalogeropoulou" userId="643c3746-5e6a-4c18-af16-e3091bcad93f" providerId="ADAL" clId="{95C2362C-85E3-47AE-BDAF-636B49A3E1D9}" dt="2024-10-31T11:34:17.623" v="443" actId="167"/>
          <ac:grpSpMkLst>
            <pc:docMk/>
            <pc:sldMk cId="1797436190" sldId="342"/>
            <ac:grpSpMk id="48" creationId="{60F7F3EA-74B2-6F42-E5EE-68D91CF2AED2}"/>
          </ac:grpSpMkLst>
        </pc:grpChg>
        <pc:grpChg chg="ord">
          <ac:chgData name="Elena Kalogeropoulou" userId="643c3746-5e6a-4c18-af16-e3091bcad93f" providerId="ADAL" clId="{95C2362C-85E3-47AE-BDAF-636B49A3E1D9}" dt="2024-10-31T11:34:14.042" v="442" actId="167"/>
          <ac:grpSpMkLst>
            <pc:docMk/>
            <pc:sldMk cId="1797436190" sldId="342"/>
            <ac:grpSpMk id="55" creationId="{80A2D35B-0911-8E2C-B19C-92B2E313FB77}"/>
          </ac:grpSpMkLst>
        </pc:grpChg>
        <pc:grpChg chg="add del mod">
          <ac:chgData name="Elena Kalogeropoulou" userId="643c3746-5e6a-4c18-af16-e3091bcad93f" providerId="ADAL" clId="{95C2362C-85E3-47AE-BDAF-636B49A3E1D9}" dt="2024-10-31T11:16:38.019" v="196" actId="165"/>
          <ac:grpSpMkLst>
            <pc:docMk/>
            <pc:sldMk cId="1797436190" sldId="342"/>
            <ac:grpSpMk id="67" creationId="{EAB97CE9-F5FB-F9ED-B11A-DC368DEAA674}"/>
          </ac:grpSpMkLst>
        </pc:grpChg>
        <pc:grpChg chg="add mod">
          <ac:chgData name="Elena Kalogeropoulou" userId="643c3746-5e6a-4c18-af16-e3091bcad93f" providerId="ADAL" clId="{95C2362C-85E3-47AE-BDAF-636B49A3E1D9}" dt="2024-10-31T11:18:39.074" v="354" actId="164"/>
          <ac:grpSpMkLst>
            <pc:docMk/>
            <pc:sldMk cId="1797436190" sldId="342"/>
            <ac:grpSpMk id="68" creationId="{53ADC1D4-FA94-3F83-F2D6-64A1B1CBFA0A}"/>
          </ac:grpSpMkLst>
        </pc:grpChg>
        <pc:grpChg chg="add mod">
          <ac:chgData name="Elena Kalogeropoulou" userId="643c3746-5e6a-4c18-af16-e3091bcad93f" providerId="ADAL" clId="{95C2362C-85E3-47AE-BDAF-636B49A3E1D9}" dt="2024-10-31T12:18:09.988" v="1135"/>
          <ac:grpSpMkLst>
            <pc:docMk/>
            <pc:sldMk cId="1797436190" sldId="342"/>
            <ac:grpSpMk id="69" creationId="{5B9E2A8B-D8E0-B53D-B873-531BF2311D2F}"/>
          </ac:grpSpMkLst>
        </pc:grpChg>
        <pc:graphicFrameChg chg="mod">
          <ac:chgData name="Elena Kalogeropoulou" userId="643c3746-5e6a-4c18-af16-e3091bcad93f" providerId="ADAL" clId="{95C2362C-85E3-47AE-BDAF-636B49A3E1D9}" dt="2024-10-31T12:05:14.135" v="792" actId="167"/>
          <ac:graphicFrameMkLst>
            <pc:docMk/>
            <pc:sldMk cId="1797436190" sldId="342"/>
            <ac:graphicFrameMk id="17" creationId="{AC8C0F97-DDDA-92F3-8526-C5A67D6C9DAE}"/>
          </ac:graphicFrameMkLst>
        </pc:graphicFrameChg>
        <pc:graphicFrameChg chg="mod">
          <ac:chgData name="Elena Kalogeropoulou" userId="643c3746-5e6a-4c18-af16-e3091bcad93f" providerId="ADAL" clId="{95C2362C-85E3-47AE-BDAF-636B49A3E1D9}" dt="2024-10-31T11:34:35.757" v="446" actId="167"/>
          <ac:graphicFrameMkLst>
            <pc:docMk/>
            <pc:sldMk cId="1797436190" sldId="342"/>
            <ac:graphicFrameMk id="18" creationId="{AE0A798F-F776-96D1-F963-FC5BB13D9366}"/>
          </ac:graphicFrameMkLst>
        </pc:graphicFrameChg>
        <pc:graphicFrameChg chg="mod">
          <ac:chgData name="Elena Kalogeropoulou" userId="643c3746-5e6a-4c18-af16-e3091bcad93f" providerId="ADAL" clId="{95C2362C-85E3-47AE-BDAF-636B49A3E1D9}" dt="2024-10-31T11:20:34.817" v="374" actId="2085"/>
          <ac:graphicFrameMkLst>
            <pc:docMk/>
            <pc:sldMk cId="1797436190" sldId="342"/>
            <ac:graphicFrameMk id="49" creationId="{735636B9-A338-79D5-4AFE-BB599FCE2DEB}"/>
          </ac:graphicFrameMkLst>
        </pc:graphicFrameChg>
        <pc:graphicFrameChg chg="mod">
          <ac:chgData name="Elena Kalogeropoulou" userId="643c3746-5e6a-4c18-af16-e3091bcad93f" providerId="ADAL" clId="{95C2362C-85E3-47AE-BDAF-636B49A3E1D9}" dt="2024-10-31T11:20:37.530" v="375" actId="2085"/>
          <ac:graphicFrameMkLst>
            <pc:docMk/>
            <pc:sldMk cId="1797436190" sldId="342"/>
            <ac:graphicFrameMk id="50" creationId="{39DD6C56-D006-6765-B673-F1D236162B48}"/>
          </ac:graphicFrameMkLst>
        </pc:graphicFrameChg>
        <pc:graphicFrameChg chg="mod">
          <ac:chgData name="Elena Kalogeropoulou" userId="643c3746-5e6a-4c18-af16-e3091bcad93f" providerId="ADAL" clId="{95C2362C-85E3-47AE-BDAF-636B49A3E1D9}" dt="2024-10-31T11:20:21.890" v="371" actId="2085"/>
          <ac:graphicFrameMkLst>
            <pc:docMk/>
            <pc:sldMk cId="1797436190" sldId="342"/>
            <ac:graphicFrameMk id="56" creationId="{CD30BB92-1C51-90AB-8CA9-EFF3C745E2A0}"/>
          </ac:graphicFrameMkLst>
        </pc:graphicFrameChg>
        <pc:graphicFrameChg chg="mod">
          <ac:chgData name="Elena Kalogeropoulou" userId="643c3746-5e6a-4c18-af16-e3091bcad93f" providerId="ADAL" clId="{95C2362C-85E3-47AE-BDAF-636B49A3E1D9}" dt="2024-10-31T11:32:06.342" v="437"/>
          <ac:graphicFrameMkLst>
            <pc:docMk/>
            <pc:sldMk cId="1797436190" sldId="342"/>
            <ac:graphicFrameMk id="58" creationId="{4C2A9F8D-75B0-A41C-0E1B-2D7BD0674802}"/>
          </ac:graphicFrameMkLst>
        </pc:graphicFrameChg>
        <pc:picChg chg="mod">
          <ac:chgData name="Elena Kalogeropoulou" userId="643c3746-5e6a-4c18-af16-e3091bcad93f" providerId="ADAL" clId="{95C2362C-85E3-47AE-BDAF-636B49A3E1D9}" dt="2024-10-31T12:18:09.988" v="1135"/>
          <ac:picMkLst>
            <pc:docMk/>
            <pc:sldMk cId="1797436190" sldId="342"/>
            <ac:picMk id="72" creationId="{2F184E05-6689-F9CB-B83C-D5BDE3D2F116}"/>
          </ac:picMkLst>
        </pc:picChg>
      </pc:sldChg>
      <pc:sldChg chg="addSp delSp modSp mod">
        <pc:chgData name="Elena Kalogeropoulou" userId="643c3746-5e6a-4c18-af16-e3091bcad93f" providerId="ADAL" clId="{95C2362C-85E3-47AE-BDAF-636B49A3E1D9}" dt="2024-10-31T12:17:29.757" v="1124" actId="207"/>
        <pc:sldMkLst>
          <pc:docMk/>
          <pc:sldMk cId="3533305181" sldId="343"/>
        </pc:sldMkLst>
        <pc:spChg chg="mod">
          <ac:chgData name="Elena Kalogeropoulou" userId="643c3746-5e6a-4c18-af16-e3091bcad93f" providerId="ADAL" clId="{95C2362C-85E3-47AE-BDAF-636B49A3E1D9}" dt="2024-10-31T12:17:26.659" v="1123" actId="14100"/>
          <ac:spMkLst>
            <pc:docMk/>
            <pc:sldMk cId="3533305181" sldId="343"/>
            <ac:spMk id="18" creationId="{4029E372-77C2-BE12-C3F3-6DFF6B0EF973}"/>
          </ac:spMkLst>
        </pc:spChg>
        <pc:spChg chg="mod">
          <ac:chgData name="Elena Kalogeropoulou" userId="643c3746-5e6a-4c18-af16-e3091bcad93f" providerId="ADAL" clId="{95C2362C-85E3-47AE-BDAF-636B49A3E1D9}" dt="2024-10-31T12:17:20.506" v="1121" actId="14100"/>
          <ac:spMkLst>
            <pc:docMk/>
            <pc:sldMk cId="3533305181" sldId="343"/>
            <ac:spMk id="20" creationId="{776E1C36-F4C8-AE80-73A4-0DF9EEEDDACE}"/>
          </ac:spMkLst>
        </pc:spChg>
        <pc:spChg chg="mod">
          <ac:chgData name="Elena Kalogeropoulou" userId="643c3746-5e6a-4c18-af16-e3091bcad93f" providerId="ADAL" clId="{95C2362C-85E3-47AE-BDAF-636B49A3E1D9}" dt="2024-10-31T12:17:29.757" v="1124" actId="207"/>
          <ac:spMkLst>
            <pc:docMk/>
            <pc:sldMk cId="3533305181" sldId="343"/>
            <ac:spMk id="22" creationId="{EFBC8407-ABC1-EF04-FD7F-E34D989685C2}"/>
          </ac:spMkLst>
        </pc:spChg>
        <pc:grpChg chg="del">
          <ac:chgData name="Elena Kalogeropoulou" userId="643c3746-5e6a-4c18-af16-e3091bcad93f" providerId="ADAL" clId="{95C2362C-85E3-47AE-BDAF-636B49A3E1D9}" dt="2024-10-31T12:17:10.602" v="1118" actId="478"/>
          <ac:grpSpMkLst>
            <pc:docMk/>
            <pc:sldMk cId="3533305181" sldId="343"/>
            <ac:grpSpMk id="3" creationId="{6786021A-4D89-D454-9B2E-646C0854903B}"/>
          </ac:grpSpMkLst>
        </pc:grpChg>
        <pc:grpChg chg="add mod">
          <ac:chgData name="Elena Kalogeropoulou" userId="643c3746-5e6a-4c18-af16-e3091bcad93f" providerId="ADAL" clId="{95C2362C-85E3-47AE-BDAF-636B49A3E1D9}" dt="2024-10-31T12:17:11.042" v="1119"/>
          <ac:grpSpMkLst>
            <pc:docMk/>
            <pc:sldMk cId="3533305181" sldId="343"/>
            <ac:grpSpMk id="16" creationId="{53262554-1A12-42A9-0F30-8378C852E706}"/>
          </ac:grpSpMkLst>
        </pc:grpChg>
        <pc:picChg chg="mod">
          <ac:chgData name="Elena Kalogeropoulou" userId="643c3746-5e6a-4c18-af16-e3091bcad93f" providerId="ADAL" clId="{95C2362C-85E3-47AE-BDAF-636B49A3E1D9}" dt="2024-10-31T12:17:11.042" v="1119"/>
          <ac:picMkLst>
            <pc:docMk/>
            <pc:sldMk cId="3533305181" sldId="343"/>
            <ac:picMk id="21" creationId="{592A435D-2901-9DED-889A-AF7F5C531815}"/>
          </ac:picMkLst>
        </pc:picChg>
      </pc:sldChg>
      <pc:sldChg chg="del">
        <pc:chgData name="Elena Kalogeropoulou" userId="643c3746-5e6a-4c18-af16-e3091bcad93f" providerId="ADAL" clId="{95C2362C-85E3-47AE-BDAF-636B49A3E1D9}" dt="2024-10-31T12:13:20.203" v="915" actId="47"/>
        <pc:sldMkLst>
          <pc:docMk/>
          <pc:sldMk cId="3012291301" sldId="349"/>
        </pc:sldMkLst>
      </pc:sldChg>
      <pc:sldChg chg="addSp delSp modSp mod">
        <pc:chgData name="Elena Kalogeropoulou" userId="643c3746-5e6a-4c18-af16-e3091bcad93f" providerId="ADAL" clId="{95C2362C-85E3-47AE-BDAF-636B49A3E1D9}" dt="2024-10-31T12:18:50.852" v="1144"/>
        <pc:sldMkLst>
          <pc:docMk/>
          <pc:sldMk cId="1997624934" sldId="351"/>
        </pc:sldMkLst>
        <pc:spChg chg="mod">
          <ac:chgData name="Elena Kalogeropoulou" userId="643c3746-5e6a-4c18-af16-e3091bcad93f" providerId="ADAL" clId="{95C2362C-85E3-47AE-BDAF-636B49A3E1D9}" dt="2024-10-31T12:18:50.852" v="1144"/>
          <ac:spMkLst>
            <pc:docMk/>
            <pc:sldMk cId="1997624934" sldId="351"/>
            <ac:spMk id="11" creationId="{F96A5123-F3C6-9977-E33F-D704F2D0741B}"/>
          </ac:spMkLst>
        </pc:spChg>
        <pc:spChg chg="mod">
          <ac:chgData name="Elena Kalogeropoulou" userId="643c3746-5e6a-4c18-af16-e3091bcad93f" providerId="ADAL" clId="{95C2362C-85E3-47AE-BDAF-636B49A3E1D9}" dt="2024-10-31T12:18:50.852" v="1144"/>
          <ac:spMkLst>
            <pc:docMk/>
            <pc:sldMk cId="1997624934" sldId="351"/>
            <ac:spMk id="13" creationId="{694ACE93-5C80-6A41-C4ED-6A33797993F5}"/>
          </ac:spMkLst>
        </pc:spChg>
        <pc:spChg chg="mod">
          <ac:chgData name="Elena Kalogeropoulou" userId="643c3746-5e6a-4c18-af16-e3091bcad93f" providerId="ADAL" clId="{95C2362C-85E3-47AE-BDAF-636B49A3E1D9}" dt="2024-10-31T12:18:50.852" v="1144"/>
          <ac:spMkLst>
            <pc:docMk/>
            <pc:sldMk cId="1997624934" sldId="351"/>
            <ac:spMk id="15" creationId="{AED5053A-5E33-D3F7-3671-261027FA46FE}"/>
          </ac:spMkLst>
        </pc:spChg>
        <pc:spChg chg="mod">
          <ac:chgData name="Elena Kalogeropoulou" userId="643c3746-5e6a-4c18-af16-e3091bcad93f" providerId="ADAL" clId="{95C2362C-85E3-47AE-BDAF-636B49A3E1D9}" dt="2024-10-31T12:12:20.504" v="878" actId="207"/>
          <ac:spMkLst>
            <pc:docMk/>
            <pc:sldMk cId="1997624934" sldId="351"/>
            <ac:spMk id="19" creationId="{C7A1E098-844B-5231-5CB1-6B000C9241C0}"/>
          </ac:spMkLst>
        </pc:spChg>
        <pc:spChg chg="mod">
          <ac:chgData name="Elena Kalogeropoulou" userId="643c3746-5e6a-4c18-af16-e3091bcad93f" providerId="ADAL" clId="{95C2362C-85E3-47AE-BDAF-636B49A3E1D9}" dt="2024-10-31T12:12:53.286" v="914" actId="20577"/>
          <ac:spMkLst>
            <pc:docMk/>
            <pc:sldMk cId="1997624934" sldId="351"/>
            <ac:spMk id="68" creationId="{23B1CB25-1C95-CBB6-A1AA-61FFC883125A}"/>
          </ac:spMkLst>
        </pc:spChg>
        <pc:grpChg chg="del">
          <ac:chgData name="Elena Kalogeropoulou" userId="643c3746-5e6a-4c18-af16-e3091bcad93f" providerId="ADAL" clId="{95C2362C-85E3-47AE-BDAF-636B49A3E1D9}" dt="2024-10-31T12:18:50.525" v="1143" actId="478"/>
          <ac:grpSpMkLst>
            <pc:docMk/>
            <pc:sldMk cId="1997624934" sldId="351"/>
            <ac:grpSpMk id="4" creationId="{5D7D2F7E-823E-6C7B-CF2C-42937654BA5F}"/>
          </ac:grpSpMkLst>
        </pc:grpChg>
        <pc:grpChg chg="add mod">
          <ac:chgData name="Elena Kalogeropoulou" userId="643c3746-5e6a-4c18-af16-e3091bcad93f" providerId="ADAL" clId="{95C2362C-85E3-47AE-BDAF-636B49A3E1D9}" dt="2024-10-31T12:18:50.852" v="1144"/>
          <ac:grpSpMkLst>
            <pc:docMk/>
            <pc:sldMk cId="1997624934" sldId="351"/>
            <ac:grpSpMk id="10" creationId="{F6E21DE1-537C-4F39-A7DF-282C9563CBD5}"/>
          </ac:grpSpMkLst>
        </pc:grpChg>
        <pc:picChg chg="mod">
          <ac:chgData name="Elena Kalogeropoulou" userId="643c3746-5e6a-4c18-af16-e3091bcad93f" providerId="ADAL" clId="{95C2362C-85E3-47AE-BDAF-636B49A3E1D9}" dt="2024-10-31T12:18:50.852" v="1144"/>
          <ac:picMkLst>
            <pc:docMk/>
            <pc:sldMk cId="1997624934" sldId="351"/>
            <ac:picMk id="14" creationId="{286F32F7-9B07-54C9-7819-46E7DB35A3B0}"/>
          </ac:picMkLst>
        </pc:picChg>
      </pc:sldChg>
      <pc:sldChg chg="del">
        <pc:chgData name="Elena Kalogeropoulou" userId="643c3746-5e6a-4c18-af16-e3091bcad93f" providerId="ADAL" clId="{95C2362C-85E3-47AE-BDAF-636B49A3E1D9}" dt="2024-10-31T11:12:32.975" v="0" actId="47"/>
        <pc:sldMkLst>
          <pc:docMk/>
          <pc:sldMk cId="153918910" sldId="353"/>
        </pc:sldMkLst>
      </pc:sldChg>
      <pc:sldChg chg="del">
        <pc:chgData name="Elena Kalogeropoulou" userId="643c3746-5e6a-4c18-af16-e3091bcad93f" providerId="ADAL" clId="{95C2362C-85E3-47AE-BDAF-636B49A3E1D9}" dt="2024-10-31T11:12:34.171" v="1" actId="47"/>
        <pc:sldMkLst>
          <pc:docMk/>
          <pc:sldMk cId="3623811339" sldId="354"/>
        </pc:sldMkLst>
      </pc:sldChg>
      <pc:sldChg chg="del">
        <pc:chgData name="Elena Kalogeropoulou" userId="643c3746-5e6a-4c18-af16-e3091bcad93f" providerId="ADAL" clId="{95C2362C-85E3-47AE-BDAF-636B49A3E1D9}" dt="2024-10-31T11:12:36.330" v="2" actId="47"/>
        <pc:sldMkLst>
          <pc:docMk/>
          <pc:sldMk cId="726428950" sldId="35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ptimusenergy-my.sharepoint.com/personal/ekalogeropoulou_optimusenergy_gr/Documents/&#917;&#960;&#953;&#966;&#940;&#957;&#949;&#953;&#945;%20&#949;&#961;&#947;&#945;&#963;&#943;&#945;&#962;/Copy%20of%20Cross%20Market%20Optimization.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https://optimusenergy-my.sharepoint.com/personal/ekalogeropoulou_optimusenergy_gr/Documents/&#917;&#960;&#953;&#966;&#940;&#957;&#949;&#953;&#945;%20&#949;&#961;&#947;&#945;&#963;&#943;&#945;&#962;/Copy%20of%20Cross%20Market%20Optimization.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optimusenergy-my.sharepoint.com/personal/ekalogeropoulou_optimusenergy_gr/Documents/&#917;&#960;&#953;&#966;&#940;&#957;&#949;&#953;&#945;%20&#949;&#961;&#947;&#945;&#963;&#943;&#945;&#962;/Copy%20of%20Cross%20Market%20Optimization.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optimusenergy-my.sharepoint.com/personal/ekalogeropoulou_optimusenergy_gr/Documents/&#917;&#960;&#953;&#966;&#940;&#957;&#949;&#953;&#945;%20&#949;&#961;&#947;&#945;&#963;&#943;&#945;&#962;/Copy%20of%20Cross%20Market%20Optimization.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optimusenergy-my.sharepoint.com/personal/ekalogeropoulou_optimusenergy_gr/Documents/&#917;&#960;&#953;&#966;&#940;&#957;&#949;&#953;&#945;%20&#949;&#961;&#947;&#945;&#963;&#943;&#945;&#962;/Copy%20of%20Cross%20Market%20Optimization.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optimusenergy-my.sharepoint.com/personal/ekalogeropoulou_optimusenergy_gr/Documents/&#917;&#960;&#953;&#966;&#940;&#957;&#949;&#953;&#945;%20&#949;&#961;&#947;&#945;&#963;&#943;&#945;&#962;/Copy%20of%20Cross%20Market%20Optimization.xlsx"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044674681774878"/>
          <c:y val="1.5765455637265967E-2"/>
        </c:manualLayout>
      </c:layout>
      <c:overlay val="0"/>
      <c:spPr>
        <a:solidFill>
          <a:schemeClr val="bg1"/>
        </a:solid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5.414750742285121E-2"/>
          <c:y val="0.10140588120686612"/>
          <c:w val="0.92963334186479407"/>
          <c:h val="0.82623774510504111"/>
        </c:manualLayout>
      </c:layout>
      <c:lineChart>
        <c:grouping val="standard"/>
        <c:varyColors val="0"/>
        <c:ser>
          <c:idx val="0"/>
          <c:order val="0"/>
          <c:tx>
            <c:strRef>
              <c:f>Sheet1!$B$1</c:f>
              <c:strCache>
                <c:ptCount val="1"/>
                <c:pt idx="0">
                  <c:v>DAM</c:v>
                </c:pt>
              </c:strCache>
            </c:strRef>
          </c:tx>
          <c:spPr>
            <a:ln w="25400" cap="rnd">
              <a:solidFill>
                <a:srgbClr val="0070C0"/>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20.43</c:v>
                </c:pt>
                <c:pt idx="1">
                  <c:v>3</c:v>
                </c:pt>
                <c:pt idx="2">
                  <c:v>1.64</c:v>
                </c:pt>
                <c:pt idx="3">
                  <c:v>0.99</c:v>
                </c:pt>
                <c:pt idx="4">
                  <c:v>4.41</c:v>
                </c:pt>
                <c:pt idx="5">
                  <c:v>97.16</c:v>
                </c:pt>
                <c:pt idx="6">
                  <c:v>150.09</c:v>
                </c:pt>
                <c:pt idx="7">
                  <c:v>173.35</c:v>
                </c:pt>
                <c:pt idx="8">
                  <c:v>147.80000000000001</c:v>
                </c:pt>
                <c:pt idx="9">
                  <c:v>103.9</c:v>
                </c:pt>
                <c:pt idx="10">
                  <c:v>88.64</c:v>
                </c:pt>
                <c:pt idx="11">
                  <c:v>52.88</c:v>
                </c:pt>
                <c:pt idx="12">
                  <c:v>61.54</c:v>
                </c:pt>
                <c:pt idx="13">
                  <c:v>74.25</c:v>
                </c:pt>
                <c:pt idx="14">
                  <c:v>79.680000000000007</c:v>
                </c:pt>
                <c:pt idx="15">
                  <c:v>94.85</c:v>
                </c:pt>
                <c:pt idx="16">
                  <c:v>128.11000000000001</c:v>
                </c:pt>
                <c:pt idx="17">
                  <c:v>178.89</c:v>
                </c:pt>
                <c:pt idx="18">
                  <c:v>204.4</c:v>
                </c:pt>
                <c:pt idx="19">
                  <c:v>178.09</c:v>
                </c:pt>
                <c:pt idx="20">
                  <c:v>158.81</c:v>
                </c:pt>
                <c:pt idx="21">
                  <c:v>106.93</c:v>
                </c:pt>
                <c:pt idx="22">
                  <c:v>97.79</c:v>
                </c:pt>
                <c:pt idx="23">
                  <c:v>92.97</c:v>
                </c:pt>
              </c:numCache>
            </c:numRef>
          </c:val>
          <c:smooth val="1"/>
          <c:extLst>
            <c:ext xmlns:c16="http://schemas.microsoft.com/office/drawing/2014/chart" uri="{C3380CC4-5D6E-409C-BE32-E72D297353CC}">
              <c16:uniqueId val="{00000000-39FB-459F-A111-DD47402E3D44}"/>
            </c:ext>
          </c:extLst>
        </c:ser>
        <c:dLbls>
          <c:showLegendKey val="0"/>
          <c:showVal val="0"/>
          <c:showCatName val="0"/>
          <c:showSerName val="0"/>
          <c:showPercent val="0"/>
          <c:showBubbleSize val="0"/>
        </c:dLbls>
        <c:smooth val="0"/>
        <c:axId val="1260689871"/>
        <c:axId val="1260693231"/>
      </c:lineChart>
      <c:catAx>
        <c:axId val="1260689871"/>
        <c:scaling>
          <c:orientation val="minMax"/>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1260693231"/>
        <c:crosses val="autoZero"/>
        <c:auto val="1"/>
        <c:lblAlgn val="ctr"/>
        <c:lblOffset val="100"/>
        <c:noMultiLvlLbl val="1"/>
      </c:catAx>
      <c:valAx>
        <c:axId val="1260693231"/>
        <c:scaling>
          <c:orientation val="minMax"/>
          <c:max val="230"/>
          <c:min val="0"/>
        </c:scaling>
        <c:delete val="0"/>
        <c:axPos val="l"/>
        <c:majorGridlines>
          <c:spPr>
            <a:ln w="9525" cap="flat" cmpd="sng" algn="ctr">
              <a:noFill/>
              <a:round/>
            </a:ln>
            <a:effectLst/>
          </c:spPr>
        </c:majorGridlines>
        <c:numFmt formatCode="General" sourceLinked="1"/>
        <c:majorTickMark val="out"/>
        <c:minorTickMark val="none"/>
        <c:tickLblPos val="nextTo"/>
        <c:spPr>
          <a:solidFill>
            <a:schemeClr val="bg1"/>
          </a:solid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1260689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555421504196691"/>
          <c:y val="3.6705658480726783E-3"/>
        </c:manualLayout>
      </c:layout>
      <c:overlay val="0"/>
      <c:spPr>
        <a:solidFill>
          <a:sysClr val="window" lastClr="FFFFFF"/>
        </a:solidFill>
        <a:ln>
          <a:solidFill>
            <a:schemeClr val="bg1"/>
          </a:solid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6.6352037238473993E-2"/>
          <c:y val="9.9435628824288858E-2"/>
          <c:w val="0.8955615146420961"/>
          <c:h val="0.82736143830689224"/>
        </c:manualLayout>
      </c:layout>
      <c:barChart>
        <c:barDir val="col"/>
        <c:grouping val="clustered"/>
        <c:varyColors val="0"/>
        <c:ser>
          <c:idx val="0"/>
          <c:order val="0"/>
          <c:tx>
            <c:strRef>
              <c:f>Sheet1!$N$1</c:f>
              <c:strCache>
                <c:ptCount val="1"/>
                <c:pt idx="0">
                  <c:v>SoC DAM (%)</c:v>
                </c:pt>
              </c:strCache>
            </c:strRef>
          </c:tx>
          <c:spPr>
            <a:solidFill>
              <a:srgbClr val="0180BE">
                <a:alpha val="75000"/>
              </a:srgbClr>
            </a:solidFill>
            <a:ln>
              <a:solidFill>
                <a:schemeClr val="bg1"/>
              </a:solidFill>
            </a:ln>
            <a:effectLst/>
          </c:spPr>
          <c:invertIfNegative val="0"/>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Sheet1!$N$2:$N$25</c:f>
              <c:numCache>
                <c:formatCode>0%</c:formatCode>
                <c:ptCount val="24"/>
                <c:pt idx="0">
                  <c:v>0</c:v>
                </c:pt>
                <c:pt idx="1">
                  <c:v>0</c:v>
                </c:pt>
                <c:pt idx="2">
                  <c:v>0.5</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0.5</c:v>
                </c:pt>
                <c:pt idx="18">
                  <c:v>0</c:v>
                </c:pt>
                <c:pt idx="19">
                  <c:v>0</c:v>
                </c:pt>
                <c:pt idx="20">
                  <c:v>0</c:v>
                </c:pt>
                <c:pt idx="21">
                  <c:v>0</c:v>
                </c:pt>
                <c:pt idx="22">
                  <c:v>0</c:v>
                </c:pt>
                <c:pt idx="23">
                  <c:v>0</c:v>
                </c:pt>
              </c:numCache>
            </c:numRef>
          </c:val>
          <c:extLst>
            <c:ext xmlns:c16="http://schemas.microsoft.com/office/drawing/2014/chart" uri="{C3380CC4-5D6E-409C-BE32-E72D297353CC}">
              <c16:uniqueId val="{00000000-479A-424B-BEA1-0C1CB8C0CAD0}"/>
            </c:ext>
          </c:extLst>
        </c:ser>
        <c:dLbls>
          <c:showLegendKey val="0"/>
          <c:showVal val="0"/>
          <c:showCatName val="0"/>
          <c:showSerName val="0"/>
          <c:showPercent val="0"/>
          <c:showBubbleSize val="0"/>
        </c:dLbls>
        <c:gapWidth val="5"/>
        <c:axId val="1576153183"/>
        <c:axId val="1576152223"/>
      </c:barChart>
      <c:catAx>
        <c:axId val="1576153183"/>
        <c:scaling>
          <c:orientation val="minMax"/>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1576152223"/>
        <c:crosses val="autoZero"/>
        <c:auto val="1"/>
        <c:lblAlgn val="ctr"/>
        <c:lblOffset val="100"/>
        <c:noMultiLvlLbl val="1"/>
      </c:catAx>
      <c:valAx>
        <c:axId val="1576152223"/>
        <c:scaling>
          <c:orientation val="minMax"/>
          <c:max val="1"/>
        </c:scaling>
        <c:delete val="0"/>
        <c:axPos val="l"/>
        <c:majorGridlines>
          <c:spPr>
            <a:ln w="9525" cap="flat" cmpd="sng" algn="ctr">
              <a:noFill/>
              <a:round/>
            </a:ln>
            <a:effectLst/>
          </c:spPr>
        </c:majorGridlines>
        <c:numFmt formatCode="0%"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157615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r>
              <a:rPr lang="en-US" sz="1500"/>
              <a:t>DAM + IDA</a:t>
            </a:r>
          </a:p>
        </c:rich>
      </c:tx>
      <c:layout>
        <c:manualLayout>
          <c:xMode val="edge"/>
          <c:yMode val="edge"/>
          <c:x val="0.42289248584435984"/>
          <c:y val="5.2046629593210908E-2"/>
        </c:manualLayout>
      </c:layout>
      <c:overlay val="0"/>
      <c:spPr>
        <a:solidFill>
          <a:schemeClr val="bg1"/>
        </a:solid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5.0902473951847063E-2"/>
          <c:y val="0.14494328995400005"/>
          <c:w val="0.92364628907222945"/>
          <c:h val="0.8151474186944605"/>
        </c:manualLayout>
      </c:layout>
      <c:lineChart>
        <c:grouping val="standard"/>
        <c:varyColors val="0"/>
        <c:ser>
          <c:idx val="1"/>
          <c:order val="0"/>
          <c:tx>
            <c:strRef>
              <c:f>Sheet1!$C$1</c:f>
              <c:strCache>
                <c:ptCount val="1"/>
                <c:pt idx="0">
                  <c:v>IDA2</c:v>
                </c:pt>
              </c:strCache>
            </c:strRef>
          </c:tx>
          <c:spPr>
            <a:ln w="25400" cap="rnd">
              <a:solidFill>
                <a:schemeClr val="accent2"/>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22.93</c:v>
                </c:pt>
                <c:pt idx="1">
                  <c:v>3</c:v>
                </c:pt>
                <c:pt idx="2">
                  <c:v>1.66</c:v>
                </c:pt>
                <c:pt idx="3">
                  <c:v>0.99</c:v>
                </c:pt>
                <c:pt idx="4">
                  <c:v>4.32</c:v>
                </c:pt>
                <c:pt idx="5">
                  <c:v>96.71</c:v>
                </c:pt>
                <c:pt idx="6">
                  <c:v>152.59</c:v>
                </c:pt>
                <c:pt idx="7">
                  <c:v>215</c:v>
                </c:pt>
                <c:pt idx="8">
                  <c:v>147.80000000000001</c:v>
                </c:pt>
                <c:pt idx="9">
                  <c:v>101.5</c:v>
                </c:pt>
                <c:pt idx="10">
                  <c:v>87.64</c:v>
                </c:pt>
                <c:pt idx="11">
                  <c:v>45</c:v>
                </c:pt>
                <c:pt idx="12">
                  <c:v>59.7</c:v>
                </c:pt>
                <c:pt idx="13">
                  <c:v>75.53</c:v>
                </c:pt>
                <c:pt idx="14">
                  <c:v>73.8</c:v>
                </c:pt>
                <c:pt idx="15">
                  <c:v>91.9</c:v>
                </c:pt>
                <c:pt idx="16">
                  <c:v>119.74</c:v>
                </c:pt>
                <c:pt idx="17">
                  <c:v>178.88</c:v>
                </c:pt>
                <c:pt idx="18">
                  <c:v>184.07</c:v>
                </c:pt>
                <c:pt idx="19">
                  <c:v>190.09</c:v>
                </c:pt>
                <c:pt idx="20">
                  <c:v>149.81</c:v>
                </c:pt>
                <c:pt idx="21">
                  <c:v>102.88</c:v>
                </c:pt>
                <c:pt idx="22">
                  <c:v>90.62</c:v>
                </c:pt>
                <c:pt idx="23">
                  <c:v>87.88</c:v>
                </c:pt>
              </c:numCache>
            </c:numRef>
          </c:val>
          <c:smooth val="1"/>
          <c:extLst>
            <c:ext xmlns:c16="http://schemas.microsoft.com/office/drawing/2014/chart" uri="{C3380CC4-5D6E-409C-BE32-E72D297353CC}">
              <c16:uniqueId val="{00000000-4B0A-4D8D-9D9B-B8C33BB1CA22}"/>
            </c:ext>
          </c:extLst>
        </c:ser>
        <c:dLbls>
          <c:showLegendKey val="0"/>
          <c:showVal val="0"/>
          <c:showCatName val="0"/>
          <c:showSerName val="0"/>
          <c:showPercent val="0"/>
          <c:showBubbleSize val="0"/>
        </c:dLbls>
        <c:smooth val="0"/>
        <c:axId val="1260689871"/>
        <c:axId val="1260693231"/>
      </c:lineChart>
      <c:catAx>
        <c:axId val="1260689871"/>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1260693231"/>
        <c:crosses val="autoZero"/>
        <c:auto val="1"/>
        <c:lblAlgn val="ctr"/>
        <c:lblOffset val="100"/>
        <c:noMultiLvlLbl val="1"/>
      </c:catAx>
      <c:valAx>
        <c:axId val="1260693231"/>
        <c:scaling>
          <c:orientation val="minMax"/>
          <c:max val="230"/>
          <c:min val="0"/>
        </c:scaling>
        <c:delete val="1"/>
        <c:axPos val="l"/>
        <c:majorGridlines>
          <c:spPr>
            <a:ln w="9525" cap="flat" cmpd="sng" algn="ctr">
              <a:noFill/>
              <a:round/>
            </a:ln>
            <a:effectLst/>
          </c:spPr>
        </c:majorGridlines>
        <c:numFmt formatCode="General" sourceLinked="1"/>
        <c:majorTickMark val="out"/>
        <c:minorTickMark val="none"/>
        <c:tickLblPos val="nextTo"/>
        <c:crossAx val="1260689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r>
              <a:rPr lang="en-US" sz="1500"/>
              <a:t>SoC DAM</a:t>
            </a:r>
            <a:r>
              <a:rPr lang="en-US" sz="1500" baseline="0"/>
              <a:t> + </a:t>
            </a:r>
            <a:r>
              <a:rPr lang="en-US" sz="1500"/>
              <a:t>IDA (%)</a:t>
            </a:r>
          </a:p>
        </c:rich>
      </c:tx>
      <c:layout>
        <c:manualLayout>
          <c:xMode val="edge"/>
          <c:yMode val="edge"/>
          <c:x val="0.29670389043370254"/>
          <c:y val="5.1387921873017495E-2"/>
        </c:manualLayout>
      </c:layout>
      <c:overlay val="0"/>
      <c:spPr>
        <a:solidFill>
          <a:sysClr val="window" lastClr="FFFFFF"/>
        </a:solid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4.4293452844276965E-2"/>
          <c:y val="0.1466391056305035"/>
          <c:w val="0.89548930852320363"/>
          <c:h val="0.82766693343298781"/>
        </c:manualLayout>
      </c:layout>
      <c:barChart>
        <c:barDir val="col"/>
        <c:grouping val="clustered"/>
        <c:varyColors val="0"/>
        <c:ser>
          <c:idx val="0"/>
          <c:order val="0"/>
          <c:tx>
            <c:strRef>
              <c:f>Sheet1!$O$1</c:f>
              <c:strCache>
                <c:ptCount val="1"/>
                <c:pt idx="0">
                  <c:v>SoC IDA(%)</c:v>
                </c:pt>
              </c:strCache>
            </c:strRef>
          </c:tx>
          <c:spPr>
            <a:solidFill>
              <a:schemeClr val="accent2">
                <a:alpha val="75000"/>
              </a:schemeClr>
            </a:solidFill>
            <a:ln>
              <a:solidFill>
                <a:schemeClr val="bg1"/>
              </a:solidFill>
            </a:ln>
            <a:effectLst/>
          </c:spPr>
          <c:invertIfNegative val="0"/>
          <c:cat>
            <c:strRef>
              <c:f>Sheet1!$M$2:$M$25</c:f>
              <c:strCache>
                <c:ptCount val="24"/>
                <c:pt idx="0">
                  <c:v>24-10-21 00:00 GMT+2</c:v>
                </c:pt>
                <c:pt idx="1">
                  <c:v>24-10-21 01:00 GMT+2</c:v>
                </c:pt>
                <c:pt idx="2">
                  <c:v>24-10-21 02:00 GMT+2</c:v>
                </c:pt>
                <c:pt idx="3">
                  <c:v>24-10-21 03:00 GMT+2</c:v>
                </c:pt>
                <c:pt idx="4">
                  <c:v>24-10-21 04:00 GMT+2</c:v>
                </c:pt>
                <c:pt idx="5">
                  <c:v>24-10-21 05:00 GMT+2</c:v>
                </c:pt>
                <c:pt idx="6">
                  <c:v>24-10-21 06:00 GMT+2</c:v>
                </c:pt>
                <c:pt idx="7">
                  <c:v>24-10-21 07:00 GMT+2</c:v>
                </c:pt>
                <c:pt idx="8">
                  <c:v>24-10-21 08:00 GMT+2</c:v>
                </c:pt>
                <c:pt idx="9">
                  <c:v>24-10-21 09:00 GMT+2</c:v>
                </c:pt>
                <c:pt idx="10">
                  <c:v>24-10-21 10:00 GMT+2</c:v>
                </c:pt>
                <c:pt idx="11">
                  <c:v>24-10-21 11:00 GMT+2</c:v>
                </c:pt>
                <c:pt idx="12">
                  <c:v>24-10-21 12:00 GMT+2</c:v>
                </c:pt>
                <c:pt idx="13">
                  <c:v>24-10-21 13:00 GMT+2</c:v>
                </c:pt>
                <c:pt idx="14">
                  <c:v>24-10-21 14:00 GMT+2</c:v>
                </c:pt>
                <c:pt idx="15">
                  <c:v>24-10-21 15:00 GMT+2</c:v>
                </c:pt>
                <c:pt idx="16">
                  <c:v>24-10-21 16:00 GMT+2</c:v>
                </c:pt>
                <c:pt idx="17">
                  <c:v>24-10-21 17:00 GMT+2</c:v>
                </c:pt>
                <c:pt idx="18">
                  <c:v>24-10-21 18:00 GMT+2</c:v>
                </c:pt>
                <c:pt idx="19">
                  <c:v>24-10-21 19:00 GMT+2</c:v>
                </c:pt>
                <c:pt idx="20">
                  <c:v>24-10-21 20:00 GMT+2</c:v>
                </c:pt>
                <c:pt idx="21">
                  <c:v>24-10-21 21:00 GMT+2</c:v>
                </c:pt>
                <c:pt idx="22">
                  <c:v>24-10-21 22:00 GMT+2</c:v>
                </c:pt>
                <c:pt idx="23">
                  <c:v>24-10-21 23:00 GMT+2</c:v>
                </c:pt>
              </c:strCache>
            </c:strRef>
          </c:cat>
          <c:val>
            <c:numRef>
              <c:f>Sheet1!$O$2:$O$25</c:f>
              <c:numCache>
                <c:formatCode>0%</c:formatCode>
                <c:ptCount val="24"/>
                <c:pt idx="0">
                  <c:v>0</c:v>
                </c:pt>
                <c:pt idx="1">
                  <c:v>0</c:v>
                </c:pt>
                <c:pt idx="2">
                  <c:v>0.5</c:v>
                </c:pt>
                <c:pt idx="3">
                  <c:v>1</c:v>
                </c:pt>
                <c:pt idx="4">
                  <c:v>1</c:v>
                </c:pt>
                <c:pt idx="5">
                  <c:v>1</c:v>
                </c:pt>
                <c:pt idx="6">
                  <c:v>1</c:v>
                </c:pt>
                <c:pt idx="7">
                  <c:v>0.5</c:v>
                </c:pt>
                <c:pt idx="8">
                  <c:v>0.5</c:v>
                </c:pt>
                <c:pt idx="9">
                  <c:v>0.5</c:v>
                </c:pt>
                <c:pt idx="10">
                  <c:v>0.5</c:v>
                </c:pt>
                <c:pt idx="11">
                  <c:v>1</c:v>
                </c:pt>
                <c:pt idx="12">
                  <c:v>1</c:v>
                </c:pt>
                <c:pt idx="13">
                  <c:v>1</c:v>
                </c:pt>
                <c:pt idx="14">
                  <c:v>1</c:v>
                </c:pt>
                <c:pt idx="15">
                  <c:v>1</c:v>
                </c:pt>
                <c:pt idx="16">
                  <c:v>1</c:v>
                </c:pt>
                <c:pt idx="17">
                  <c:v>0.5</c:v>
                </c:pt>
                <c:pt idx="18">
                  <c:v>0</c:v>
                </c:pt>
                <c:pt idx="19">
                  <c:v>0</c:v>
                </c:pt>
                <c:pt idx="20">
                  <c:v>0</c:v>
                </c:pt>
                <c:pt idx="21">
                  <c:v>0</c:v>
                </c:pt>
                <c:pt idx="22">
                  <c:v>0</c:v>
                </c:pt>
                <c:pt idx="23">
                  <c:v>0</c:v>
                </c:pt>
              </c:numCache>
            </c:numRef>
          </c:val>
          <c:extLst>
            <c:ext xmlns:c16="http://schemas.microsoft.com/office/drawing/2014/chart" uri="{C3380CC4-5D6E-409C-BE32-E72D297353CC}">
              <c16:uniqueId val="{00000000-235A-4537-BF45-F6EF19E3E73E}"/>
            </c:ext>
          </c:extLst>
        </c:ser>
        <c:dLbls>
          <c:showLegendKey val="0"/>
          <c:showVal val="0"/>
          <c:showCatName val="0"/>
          <c:showSerName val="0"/>
          <c:showPercent val="0"/>
          <c:showBubbleSize val="0"/>
        </c:dLbls>
        <c:gapWidth val="1"/>
        <c:axId val="1576153183"/>
        <c:axId val="1576152223"/>
      </c:barChart>
      <c:catAx>
        <c:axId val="1576153183"/>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1576152223"/>
        <c:crosses val="autoZero"/>
        <c:auto val="1"/>
        <c:lblAlgn val="ctr"/>
        <c:lblOffset val="100"/>
        <c:noMultiLvlLbl val="1"/>
      </c:catAx>
      <c:valAx>
        <c:axId val="1576152223"/>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1576153183"/>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r>
              <a:rPr lang="en-US" sz="1500"/>
              <a:t>DAM</a:t>
            </a:r>
            <a:r>
              <a:rPr lang="en-US" sz="1500" baseline="0"/>
              <a:t> + IDA + </a:t>
            </a:r>
            <a:r>
              <a:rPr lang="en-US" sz="1500"/>
              <a:t>XBID VWAP</a:t>
            </a:r>
          </a:p>
        </c:rich>
      </c:tx>
      <c:layout>
        <c:manualLayout>
          <c:xMode val="edge"/>
          <c:yMode val="edge"/>
          <c:x val="0.34283488014448005"/>
          <c:y val="3.7253179302164395E-2"/>
        </c:manualLayout>
      </c:layout>
      <c:overlay val="0"/>
      <c:spPr>
        <a:solidFill>
          <a:schemeClr val="bg1"/>
        </a:solid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5.2478217577443045E-2"/>
          <c:y val="0.12317544167324555"/>
          <c:w val="0.92752438194147402"/>
          <c:h val="0.80210808590797467"/>
        </c:manualLayout>
      </c:layout>
      <c:lineChart>
        <c:grouping val="standard"/>
        <c:varyColors val="0"/>
        <c:ser>
          <c:idx val="1"/>
          <c:order val="0"/>
          <c:tx>
            <c:strRef>
              <c:f>Sheet1!$D$1</c:f>
              <c:strCache>
                <c:ptCount val="1"/>
                <c:pt idx="0">
                  <c:v>XBID VWAP</c:v>
                </c:pt>
              </c:strCache>
            </c:strRef>
          </c:tx>
          <c:spPr>
            <a:ln w="25400" cap="rnd">
              <a:solidFill>
                <a:srgbClr val="A62C97"/>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[$-10409]0.00;\(0.00\)</c:formatCode>
                <c:ptCount val="24"/>
                <c:pt idx="0">
                  <c:v>6.54</c:v>
                </c:pt>
                <c:pt idx="1">
                  <c:v>7.48</c:v>
                </c:pt>
                <c:pt idx="2">
                  <c:v>1.85</c:v>
                </c:pt>
                <c:pt idx="3">
                  <c:v>10</c:v>
                </c:pt>
                <c:pt idx="4">
                  <c:v>9</c:v>
                </c:pt>
                <c:pt idx="5">
                  <c:v>131</c:v>
                </c:pt>
                <c:pt idx="6">
                  <c:v>149.16</c:v>
                </c:pt>
                <c:pt idx="7">
                  <c:v>175.14</c:v>
                </c:pt>
                <c:pt idx="8">
                  <c:v>151.43</c:v>
                </c:pt>
                <c:pt idx="9">
                  <c:v>110.46</c:v>
                </c:pt>
                <c:pt idx="10">
                  <c:v>75.739999999999995</c:v>
                </c:pt>
                <c:pt idx="11">
                  <c:v>64.400000000000006</c:v>
                </c:pt>
                <c:pt idx="12">
                  <c:v>60.45</c:v>
                </c:pt>
                <c:pt idx="13">
                  <c:v>79.75</c:v>
                </c:pt>
                <c:pt idx="14">
                  <c:v>83.94</c:v>
                </c:pt>
                <c:pt idx="15">
                  <c:v>95.36</c:v>
                </c:pt>
                <c:pt idx="16">
                  <c:v>116.94</c:v>
                </c:pt>
                <c:pt idx="17">
                  <c:v>189.17</c:v>
                </c:pt>
                <c:pt idx="18">
                  <c:v>196.57</c:v>
                </c:pt>
                <c:pt idx="19">
                  <c:v>174.75</c:v>
                </c:pt>
                <c:pt idx="20">
                  <c:v>167.99</c:v>
                </c:pt>
                <c:pt idx="21">
                  <c:v>110.64</c:v>
                </c:pt>
                <c:pt idx="22">
                  <c:v>100.06</c:v>
                </c:pt>
                <c:pt idx="23">
                  <c:v>93.52</c:v>
                </c:pt>
              </c:numCache>
            </c:numRef>
          </c:val>
          <c:smooth val="1"/>
          <c:extLst>
            <c:ext xmlns:c16="http://schemas.microsoft.com/office/drawing/2014/chart" uri="{C3380CC4-5D6E-409C-BE32-E72D297353CC}">
              <c16:uniqueId val="{00000000-530F-4166-BD3C-9315B16AFCAE}"/>
            </c:ext>
          </c:extLst>
        </c:ser>
        <c:dLbls>
          <c:showLegendKey val="0"/>
          <c:showVal val="0"/>
          <c:showCatName val="0"/>
          <c:showSerName val="0"/>
          <c:showPercent val="0"/>
          <c:showBubbleSize val="0"/>
        </c:dLbls>
        <c:smooth val="0"/>
        <c:axId val="1260689871"/>
        <c:axId val="1260693231"/>
      </c:lineChart>
      <c:catAx>
        <c:axId val="1260689871"/>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1260693231"/>
        <c:crosses val="autoZero"/>
        <c:auto val="1"/>
        <c:lblAlgn val="ctr"/>
        <c:lblOffset val="100"/>
        <c:noMultiLvlLbl val="1"/>
      </c:catAx>
      <c:valAx>
        <c:axId val="1260693231"/>
        <c:scaling>
          <c:orientation val="minMax"/>
          <c:max val="230"/>
        </c:scaling>
        <c:delete val="1"/>
        <c:axPos val="l"/>
        <c:majorGridlines>
          <c:spPr>
            <a:ln w="9525" cap="flat" cmpd="sng" algn="ctr">
              <a:noFill/>
              <a:round/>
            </a:ln>
            <a:effectLst/>
          </c:spPr>
        </c:majorGridlines>
        <c:numFmt formatCode="[$-10409]0.00;\(0.00\)" sourceLinked="1"/>
        <c:majorTickMark val="out"/>
        <c:minorTickMark val="none"/>
        <c:tickLblPos val="nextTo"/>
        <c:crossAx val="1260689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r>
              <a:rPr lang="en-US" sz="1500"/>
              <a:t>SoC DAM + IDA + XBID</a:t>
            </a:r>
            <a:r>
              <a:rPr lang="en-US" sz="1500" baseline="0"/>
              <a:t> </a:t>
            </a:r>
            <a:r>
              <a:rPr lang="en-US" sz="1500"/>
              <a:t>(%)</a:t>
            </a:r>
          </a:p>
        </c:rich>
      </c:tx>
      <c:layout>
        <c:manualLayout>
          <c:xMode val="edge"/>
          <c:yMode val="edge"/>
          <c:x val="0.26547495992250053"/>
          <c:y val="5.1387921873017495E-2"/>
        </c:manualLayout>
      </c:layout>
      <c:overlay val="0"/>
      <c:spPr>
        <a:solidFill>
          <a:sysClr val="window" lastClr="FFFFFF"/>
        </a:solidFill>
        <a:ln>
          <a:solidFill>
            <a:schemeClr val="bg1"/>
          </a:solid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title>
    <c:autoTitleDeleted val="0"/>
    <c:plotArea>
      <c:layout>
        <c:manualLayout>
          <c:layoutTarget val="inner"/>
          <c:xMode val="edge"/>
          <c:yMode val="edge"/>
          <c:x val="7.0642546171457404E-2"/>
          <c:y val="0.1466391056305035"/>
          <c:w val="0.89314724080429053"/>
          <c:h val="0.82766693343298781"/>
        </c:manualLayout>
      </c:layout>
      <c:barChart>
        <c:barDir val="col"/>
        <c:grouping val="clustered"/>
        <c:varyColors val="0"/>
        <c:ser>
          <c:idx val="0"/>
          <c:order val="0"/>
          <c:tx>
            <c:strRef>
              <c:f>Sheet1!$P$1</c:f>
              <c:strCache>
                <c:ptCount val="1"/>
                <c:pt idx="0">
                  <c:v>SOC XBID</c:v>
                </c:pt>
              </c:strCache>
            </c:strRef>
          </c:tx>
          <c:spPr>
            <a:solidFill>
              <a:srgbClr val="C937B8">
                <a:alpha val="75000"/>
              </a:srgbClr>
            </a:solidFill>
            <a:ln>
              <a:solidFill>
                <a:schemeClr val="bg1"/>
              </a:solidFill>
            </a:ln>
            <a:effectLst/>
          </c:spPr>
          <c:invertIfNegative val="0"/>
          <c:cat>
            <c:strRef>
              <c:f>Sheet1!$M$2:$M$25</c:f>
              <c:strCache>
                <c:ptCount val="24"/>
                <c:pt idx="0">
                  <c:v>24-10-21 00:00 GMT+2</c:v>
                </c:pt>
                <c:pt idx="1">
                  <c:v>24-10-21 01:00 GMT+2</c:v>
                </c:pt>
                <c:pt idx="2">
                  <c:v>24-10-21 02:00 GMT+2</c:v>
                </c:pt>
                <c:pt idx="3">
                  <c:v>24-10-21 03:00 GMT+2</c:v>
                </c:pt>
                <c:pt idx="4">
                  <c:v>24-10-21 04:00 GMT+2</c:v>
                </c:pt>
                <c:pt idx="5">
                  <c:v>24-10-21 05:00 GMT+2</c:v>
                </c:pt>
                <c:pt idx="6">
                  <c:v>24-10-21 06:00 GMT+2</c:v>
                </c:pt>
                <c:pt idx="7">
                  <c:v>24-10-21 07:00 GMT+2</c:v>
                </c:pt>
                <c:pt idx="8">
                  <c:v>24-10-21 08:00 GMT+2</c:v>
                </c:pt>
                <c:pt idx="9">
                  <c:v>24-10-21 09:00 GMT+2</c:v>
                </c:pt>
                <c:pt idx="10">
                  <c:v>24-10-21 10:00 GMT+2</c:v>
                </c:pt>
                <c:pt idx="11">
                  <c:v>24-10-21 11:00 GMT+2</c:v>
                </c:pt>
                <c:pt idx="12">
                  <c:v>24-10-21 12:00 GMT+2</c:v>
                </c:pt>
                <c:pt idx="13">
                  <c:v>24-10-21 13:00 GMT+2</c:v>
                </c:pt>
                <c:pt idx="14">
                  <c:v>24-10-21 14:00 GMT+2</c:v>
                </c:pt>
                <c:pt idx="15">
                  <c:v>24-10-21 15:00 GMT+2</c:v>
                </c:pt>
                <c:pt idx="16">
                  <c:v>24-10-21 16:00 GMT+2</c:v>
                </c:pt>
                <c:pt idx="17">
                  <c:v>24-10-21 17:00 GMT+2</c:v>
                </c:pt>
                <c:pt idx="18">
                  <c:v>24-10-21 18:00 GMT+2</c:v>
                </c:pt>
                <c:pt idx="19">
                  <c:v>24-10-21 19:00 GMT+2</c:v>
                </c:pt>
                <c:pt idx="20">
                  <c:v>24-10-21 20:00 GMT+2</c:v>
                </c:pt>
                <c:pt idx="21">
                  <c:v>24-10-21 21:00 GMT+2</c:v>
                </c:pt>
                <c:pt idx="22">
                  <c:v>24-10-21 22:00 GMT+2</c:v>
                </c:pt>
                <c:pt idx="23">
                  <c:v>24-10-21 23:00 GMT+2</c:v>
                </c:pt>
              </c:strCache>
            </c:strRef>
          </c:cat>
          <c:val>
            <c:numRef>
              <c:f>Sheet1!$P$2:$P$25</c:f>
              <c:numCache>
                <c:formatCode>0%</c:formatCode>
                <c:ptCount val="24"/>
                <c:pt idx="0">
                  <c:v>0</c:v>
                </c:pt>
                <c:pt idx="1">
                  <c:v>0</c:v>
                </c:pt>
                <c:pt idx="2">
                  <c:v>0.5</c:v>
                </c:pt>
                <c:pt idx="3">
                  <c:v>0.5</c:v>
                </c:pt>
                <c:pt idx="4">
                  <c:v>1</c:v>
                </c:pt>
                <c:pt idx="5">
                  <c:v>1</c:v>
                </c:pt>
                <c:pt idx="6">
                  <c:v>1</c:v>
                </c:pt>
                <c:pt idx="7">
                  <c:v>0.5</c:v>
                </c:pt>
                <c:pt idx="8">
                  <c:v>0.5</c:v>
                </c:pt>
                <c:pt idx="9">
                  <c:v>0.5</c:v>
                </c:pt>
                <c:pt idx="10">
                  <c:v>0.5</c:v>
                </c:pt>
                <c:pt idx="11">
                  <c:v>1</c:v>
                </c:pt>
                <c:pt idx="12">
                  <c:v>1</c:v>
                </c:pt>
                <c:pt idx="13">
                  <c:v>1</c:v>
                </c:pt>
                <c:pt idx="14">
                  <c:v>1</c:v>
                </c:pt>
                <c:pt idx="15">
                  <c:v>1</c:v>
                </c:pt>
                <c:pt idx="16">
                  <c:v>1</c:v>
                </c:pt>
                <c:pt idx="17">
                  <c:v>0.5</c:v>
                </c:pt>
                <c:pt idx="18">
                  <c:v>0</c:v>
                </c:pt>
                <c:pt idx="19">
                  <c:v>0</c:v>
                </c:pt>
                <c:pt idx="20">
                  <c:v>0</c:v>
                </c:pt>
                <c:pt idx="21">
                  <c:v>0</c:v>
                </c:pt>
                <c:pt idx="22">
                  <c:v>0</c:v>
                </c:pt>
                <c:pt idx="23">
                  <c:v>0</c:v>
                </c:pt>
              </c:numCache>
            </c:numRef>
          </c:val>
          <c:extLst>
            <c:ext xmlns:c16="http://schemas.microsoft.com/office/drawing/2014/chart" uri="{C3380CC4-5D6E-409C-BE32-E72D297353CC}">
              <c16:uniqueId val="{00000000-DD23-443E-9FD7-1C5257FCB849}"/>
            </c:ext>
          </c:extLst>
        </c:ser>
        <c:dLbls>
          <c:showLegendKey val="0"/>
          <c:showVal val="0"/>
          <c:showCatName val="0"/>
          <c:showSerName val="0"/>
          <c:showPercent val="0"/>
          <c:showBubbleSize val="0"/>
        </c:dLbls>
        <c:gapWidth val="1"/>
        <c:axId val="1576153183"/>
        <c:axId val="1576152223"/>
      </c:barChart>
      <c:catAx>
        <c:axId val="1576153183"/>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1576152223"/>
        <c:crosses val="autoZero"/>
        <c:auto val="1"/>
        <c:lblAlgn val="ctr"/>
        <c:lblOffset val="100"/>
        <c:noMultiLvlLbl val="1"/>
      </c:catAx>
      <c:valAx>
        <c:axId val="1576152223"/>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1576153183"/>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Sheet1!$G$22:$G$26</cx:f>
        <cx:lvl ptCount="5">
          <cx:pt idx="0">Wholesale</cx:pt>
          <cx:pt idx="1">FCR/commited aFRR</cx:pt>
          <cx:pt idx="2">aFRR dispatch</cx:pt>
          <cx:pt idx="3">Total</cx:pt>
          <cx:pt idx="4">Capacity Market*</cx:pt>
        </cx:lvl>
      </cx:strDim>
      <cx:numDim type="val">
        <cx:f>Sheet1!$H$22:$H$26</cx:f>
        <cx:lvl ptCount="5" formatCode="#,##0">
          <cx:pt idx="0">65257.676982000005</cx:pt>
          <cx:pt idx="1">10849.401104</cx:pt>
          <cx:pt idx="2">10418.613271999999</cx:pt>
          <cx:pt idx="3">86525.691358000011</cx:pt>
          <cx:pt idx="4">10000</cx:pt>
        </cx:lvl>
      </cx:numDim>
    </cx:data>
  </cx:chartData>
  <cx:chart>
    <cx:plotArea>
      <cx:plotAreaRegion>
        <cx:series layoutId="waterfall" uniqueId="{73ED344A-3CBE-4DE1-A9F7-904ABCC589CA}">
          <cx:spPr>
            <a:solidFill>
              <a:schemeClr val="accent2">
                <a:lumMod val="40000"/>
                <a:lumOff val="60000"/>
              </a:schemeClr>
            </a:solidFill>
          </cx:spPr>
          <cx:dataPt idx="3">
            <cx:spPr>
              <a:solidFill>
                <a:srgbClr val="ED7D31"/>
              </a:solidFill>
            </cx:spPr>
          </cx:dataPt>
          <cx:dataId val="0"/>
          <cx:layoutPr>
            <cx:subtotals>
              <cx:idx val="3"/>
            </cx:subtotals>
          </cx:layoutPr>
        </cx:series>
      </cx:plotAreaRegion>
      <cx:axis id="0">
        <cx:catScaling gapWidth="0.200000003"/>
        <cx:tickLabels/>
        <cx:txPr>
          <a:bodyPr spcFirstLastPara="1" vertOverflow="ellipsis" horzOverflow="overflow" wrap="square" lIns="0" tIns="0" rIns="0" bIns="0" anchor="ctr" anchorCtr="1"/>
          <a:lstStyle/>
          <a:p>
            <a:pPr algn="ctr" rtl="0">
              <a:defRPr sz="1100" b="0">
                <a:latin typeface="Segoe UI" panose="020B0502040204020203" pitchFamily="34" charset="0"/>
                <a:ea typeface="Segoe UI" panose="020B0502040204020203" pitchFamily="34" charset="0"/>
                <a:cs typeface="Segoe UI" panose="020B0502040204020203" pitchFamily="34" charset="0"/>
              </a:defRPr>
            </a:pPr>
            <a:endParaRPr lang="en-US" sz="1100" b="0" i="0" u="none" strike="noStrike" baseline="0">
              <a:solidFill>
                <a:sysClr val="windowText" lastClr="000000">
                  <a:lumMod val="65000"/>
                  <a:lumOff val="35000"/>
                </a:sysClr>
              </a:solidFill>
              <a:latin typeface="Segoe UI" panose="020B0502040204020203" pitchFamily="34" charset="0"/>
              <a:cs typeface="Segoe UI" panose="020B0502040204020203" pitchFamily="34" charset="0"/>
            </a:endParaRPr>
          </a:p>
        </cx:txPr>
      </cx:axis>
      <cx:axis id="1" hidden="1">
        <cx:valScaling/>
        <cx:title>
          <cx:tx>
            <cx:rich>
              <a:bodyPr spcFirstLastPara="1" vertOverflow="ellipsis" horzOverflow="overflow" wrap="square" lIns="0" tIns="0" rIns="0" bIns="0" anchor="ctr" anchorCtr="1"/>
              <a:lstStyle/>
              <a:p>
                <a:pPr algn="ctr" rtl="0">
                  <a:defRPr sz="1100">
                    <a:latin typeface="Segoe Condensed" panose="020B0606040200020203" pitchFamily="34" charset="0"/>
                    <a:ea typeface="Segoe Condensed" panose="020B0606040200020203" pitchFamily="34" charset="0"/>
                    <a:cs typeface="Segoe Condensed" panose="020B0606040200020203" pitchFamily="34" charset="0"/>
                  </a:defRPr>
                </a:pPr>
                <a:r>
                  <a:rPr lang="en-US" sz="1000" b="0" i="0" u="none" strike="noStrike" baseline="0" dirty="0">
                    <a:solidFill>
                      <a:sysClr val="windowText" lastClr="000000">
                        <a:lumMod val="65000"/>
                        <a:lumOff val="35000"/>
                      </a:sysClr>
                    </a:solidFill>
                    <a:latin typeface="Segoe UI" panose="020B0502040204020203" pitchFamily="34" charset="0"/>
                    <a:cs typeface="Segoe UI" panose="020B0502040204020203" pitchFamily="34" charset="0"/>
                  </a:rPr>
                  <a:t>Revenues </a:t>
                </a:r>
                <a:r>
                  <a:rPr lang="en-US" sz="1000" kern="1200" dirty="0">
                    <a:solidFill>
                      <a:srgbClr val="404040"/>
                    </a:solidFill>
                    <a:effectLst/>
                    <a:latin typeface="Segoe UI" panose="020B0502040204020203" pitchFamily="34" charset="0"/>
                    <a:ea typeface="+mn-ea"/>
                    <a:cs typeface="Segoe UI" panose="020B0502040204020203" pitchFamily="34" charset="0"/>
                  </a:rPr>
                  <a:t>€</a:t>
                </a:r>
                <a:r>
                  <a:rPr lang="el-GR" sz="1000" b="0" i="0" u="none" strike="noStrike" baseline="0" dirty="0">
                    <a:solidFill>
                      <a:sysClr val="windowText" lastClr="000000">
                        <a:lumMod val="65000"/>
                        <a:lumOff val="35000"/>
                      </a:sysClr>
                    </a:solidFill>
                    <a:latin typeface="Segoe UI" panose="020B0502040204020203" pitchFamily="34" charset="0"/>
                    <a:cs typeface="Segoe UI" panose="020B0502040204020203" pitchFamily="34" charset="0"/>
                  </a:rPr>
                  <a:t>/Μ</a:t>
                </a:r>
                <a:r>
                  <a:rPr lang="en-US" sz="1000" b="0" i="0" u="none" strike="noStrike" baseline="0" dirty="0">
                    <a:solidFill>
                      <a:sysClr val="windowText" lastClr="000000">
                        <a:lumMod val="65000"/>
                        <a:lumOff val="35000"/>
                      </a:sysClr>
                    </a:solidFill>
                    <a:latin typeface="Segoe UI" panose="020B0502040204020203" pitchFamily="34" charset="0"/>
                    <a:cs typeface="Segoe UI" panose="020B0502040204020203" pitchFamily="34" charset="0"/>
                  </a:rPr>
                  <a:t>W</a:t>
                </a:r>
              </a:p>
            </cx:rich>
          </cx:tx>
        </cx:title>
        <cx:majorGridlines>
          <cx:spPr>
            <a:ln>
              <a:noFill/>
            </a:ln>
          </cx:spPr>
        </cx:majorGridlines>
        <cx:tickLabels/>
        <cx:txPr>
          <a:bodyPr vertOverflow="overflow" horzOverflow="overflow" wrap="square" lIns="0" tIns="0" rIns="0" bIns="0"/>
          <a:lstStyle/>
          <a:p>
            <a:pPr algn="ctr" rtl="0">
              <a:defRPr sz="900" b="0" i="0">
                <a:solidFill>
                  <a:srgbClr val="595959"/>
                </a:solidFill>
                <a:latin typeface="Segoe Condensed" panose="020B0606040200020203" pitchFamily="34" charset="0"/>
                <a:ea typeface="Segoe Condensed" panose="020B0606040200020203" pitchFamily="34" charset="0"/>
                <a:cs typeface="Segoe Condensed" panose="020B0606040200020203" pitchFamily="34" charset="0"/>
              </a:defRPr>
            </a:pPr>
            <a:endParaRPr lang="en-US">
              <a:latin typeface="Segoe Condensed" panose="020B0606040200020203" pitchFamily="34" charset="0"/>
            </a:endParaRPr>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55367-327A-4E4C-8247-C3CE96FBB354}"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2AC69-3D97-45B8-8570-EDBEE20FEF78}" type="slidenum">
              <a:rPr lang="en-US" smtClean="0"/>
              <a:t>‹#›</a:t>
            </a:fld>
            <a:endParaRPr lang="en-US"/>
          </a:p>
        </p:txBody>
      </p:sp>
    </p:spTree>
    <p:extLst>
      <p:ext uri="{BB962C8B-B14F-4D97-AF65-F5344CB8AC3E}">
        <p14:creationId xmlns:p14="http://schemas.microsoft.com/office/powerpoint/2010/main" val="2996267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A5BC6-B6A1-4062-AEB3-C6EEF8D4B72E}" type="slidenum">
              <a:rPr lang="en-US" smtClean="0"/>
              <a:t>1</a:t>
            </a:fld>
            <a:endParaRPr lang="en-US"/>
          </a:p>
        </p:txBody>
      </p:sp>
    </p:spTree>
    <p:extLst>
      <p:ext uri="{BB962C8B-B14F-4D97-AF65-F5344CB8AC3E}">
        <p14:creationId xmlns:p14="http://schemas.microsoft.com/office/powerpoint/2010/main" val="41027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E8A136-CF20-4491-AA39-91BBAC2541A6}" type="slidenum">
              <a:rPr lang="en-US" smtClean="0"/>
              <a:t>10</a:t>
            </a:fld>
            <a:endParaRPr lang="en-US"/>
          </a:p>
        </p:txBody>
      </p:sp>
    </p:spTree>
    <p:extLst>
      <p:ext uri="{BB962C8B-B14F-4D97-AF65-F5344CB8AC3E}">
        <p14:creationId xmlns:p14="http://schemas.microsoft.com/office/powerpoint/2010/main" val="250420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2AC69-3D97-45B8-8570-EDBEE20FEF78}" type="slidenum">
              <a:rPr lang="en-US" smtClean="0"/>
              <a:t>2</a:t>
            </a:fld>
            <a:endParaRPr lang="en-US"/>
          </a:p>
        </p:txBody>
      </p:sp>
    </p:spTree>
    <p:extLst>
      <p:ext uri="{BB962C8B-B14F-4D97-AF65-F5344CB8AC3E}">
        <p14:creationId xmlns:p14="http://schemas.microsoft.com/office/powerpoint/2010/main" val="220659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A5BC6-B6A1-4062-AEB3-C6EEF8D4B72E}" type="slidenum">
              <a:rPr lang="en-US" smtClean="0"/>
              <a:t>3</a:t>
            </a:fld>
            <a:endParaRPr lang="en-US"/>
          </a:p>
        </p:txBody>
      </p:sp>
    </p:spTree>
    <p:extLst>
      <p:ext uri="{BB962C8B-B14F-4D97-AF65-F5344CB8AC3E}">
        <p14:creationId xmlns:p14="http://schemas.microsoft.com/office/powerpoint/2010/main" val="144497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E8A136-CF20-4491-AA39-91BBAC2541A6}" type="slidenum">
              <a:rPr lang="en-US" smtClean="0"/>
              <a:t>4</a:t>
            </a:fld>
            <a:endParaRPr lang="en-US"/>
          </a:p>
        </p:txBody>
      </p:sp>
    </p:spTree>
    <p:extLst>
      <p:ext uri="{BB962C8B-B14F-4D97-AF65-F5344CB8AC3E}">
        <p14:creationId xmlns:p14="http://schemas.microsoft.com/office/powerpoint/2010/main" val="372891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2AC69-3D97-45B8-8570-EDBEE20FEF78}" type="slidenum">
              <a:rPr lang="en-US" smtClean="0"/>
              <a:t>5</a:t>
            </a:fld>
            <a:endParaRPr lang="en-US"/>
          </a:p>
        </p:txBody>
      </p:sp>
    </p:spTree>
    <p:extLst>
      <p:ext uri="{BB962C8B-B14F-4D97-AF65-F5344CB8AC3E}">
        <p14:creationId xmlns:p14="http://schemas.microsoft.com/office/powerpoint/2010/main" val="173877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dirty="0"/>
          </a:p>
        </p:txBody>
      </p:sp>
      <p:sp>
        <p:nvSpPr>
          <p:cNvPr id="4" name="Slide Number Placeholder 3"/>
          <p:cNvSpPr>
            <a:spLocks noGrp="1"/>
          </p:cNvSpPr>
          <p:nvPr>
            <p:ph type="sldNum" sz="quarter" idx="5"/>
          </p:nvPr>
        </p:nvSpPr>
        <p:spPr/>
        <p:txBody>
          <a:bodyPr/>
          <a:lstStyle/>
          <a:p>
            <a:fld id="{7BD98E86-11D4-4A79-BF92-0AF319B4D75B}" type="slidenum">
              <a:rPr lang="el-GR" smtClean="0"/>
              <a:t>6</a:t>
            </a:fld>
            <a:endParaRPr lang="el-GR"/>
          </a:p>
        </p:txBody>
      </p:sp>
    </p:spTree>
    <p:extLst>
      <p:ext uri="{BB962C8B-B14F-4D97-AF65-F5344CB8AC3E}">
        <p14:creationId xmlns:p14="http://schemas.microsoft.com/office/powerpoint/2010/main" val="292020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2AC69-3D97-45B8-8570-EDBEE20FEF78}" type="slidenum">
              <a:rPr lang="en-US" smtClean="0"/>
              <a:t>7</a:t>
            </a:fld>
            <a:endParaRPr lang="en-US"/>
          </a:p>
        </p:txBody>
      </p:sp>
    </p:spTree>
    <p:extLst>
      <p:ext uri="{BB962C8B-B14F-4D97-AF65-F5344CB8AC3E}">
        <p14:creationId xmlns:p14="http://schemas.microsoft.com/office/powerpoint/2010/main" val="312746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4A5BC6-B6A1-4062-AEB3-C6EEF8D4B72E}" type="slidenum">
              <a:rPr lang="en-US" smtClean="0"/>
              <a:t>8</a:t>
            </a:fld>
            <a:endParaRPr lang="en-US"/>
          </a:p>
        </p:txBody>
      </p:sp>
    </p:spTree>
    <p:extLst>
      <p:ext uri="{BB962C8B-B14F-4D97-AF65-F5344CB8AC3E}">
        <p14:creationId xmlns:p14="http://schemas.microsoft.com/office/powerpoint/2010/main" val="360613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2AC69-3D97-45B8-8570-EDBEE20FEF78}" type="slidenum">
              <a:rPr lang="en-US" smtClean="0"/>
              <a:t>9</a:t>
            </a:fld>
            <a:endParaRPr lang="en-US"/>
          </a:p>
        </p:txBody>
      </p:sp>
    </p:spTree>
    <p:extLst>
      <p:ext uri="{BB962C8B-B14F-4D97-AF65-F5344CB8AC3E}">
        <p14:creationId xmlns:p14="http://schemas.microsoft.com/office/powerpoint/2010/main" val="278534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C894-8821-2613-8503-402DA550A0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CC74DA-7AB0-9E61-2ACC-C06A72772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EC8EA-AFE0-D2B4-2ED8-6B1EAF7D7F0B}"/>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5" name="Footer Placeholder 4">
            <a:extLst>
              <a:ext uri="{FF2B5EF4-FFF2-40B4-BE49-F238E27FC236}">
                <a16:creationId xmlns:a16="http://schemas.microsoft.com/office/drawing/2014/main" id="{C4D03772-4D51-DEBC-F960-E64FEA759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AD395-BD2B-B8C2-A178-CA97C7793228}"/>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87343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B803-E7AA-1F87-12D2-66BF30C44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9FFA30-958E-67C0-BAD4-31AFFFB017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7CE12-EE69-A9A4-DD5D-C2E38B1FF56B}"/>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5" name="Footer Placeholder 4">
            <a:extLst>
              <a:ext uri="{FF2B5EF4-FFF2-40B4-BE49-F238E27FC236}">
                <a16:creationId xmlns:a16="http://schemas.microsoft.com/office/drawing/2014/main" id="{858B927F-7E1E-2373-1DA7-C0A66E98B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788D5-8477-7F9B-470F-2E2DE6CF7E18}"/>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256637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941DD-EB02-8F82-0F3A-A9C61A296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889FA-1E6C-82BB-487D-7A2929208F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2A588-B1BD-77B8-06BA-DA35AEBDAC7D}"/>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5" name="Footer Placeholder 4">
            <a:extLst>
              <a:ext uri="{FF2B5EF4-FFF2-40B4-BE49-F238E27FC236}">
                <a16:creationId xmlns:a16="http://schemas.microsoft.com/office/drawing/2014/main" id="{3A4461AB-A2B2-EA92-666B-468A6EA94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6F4D-EE3C-FAA5-8D23-C38F3906B2C3}"/>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25028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E1F3-EF25-4F98-40A9-5F33469E9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43535-8490-594A-B14C-A8AFEABD9A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53F2A-9120-33F6-C69C-2ED2C4655590}"/>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5" name="Footer Placeholder 4">
            <a:extLst>
              <a:ext uri="{FF2B5EF4-FFF2-40B4-BE49-F238E27FC236}">
                <a16:creationId xmlns:a16="http://schemas.microsoft.com/office/drawing/2014/main" id="{75FAC91E-38E0-7620-18F8-A9BAA4B0E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BAB17-6ADB-FFBA-6FE7-1485A3A1A2A0}"/>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25330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5A5D-FD9E-4373-4FBB-E9BB320DB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FBFDA5-ED9B-AAD4-0EB5-4EBFD78ADF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5F93E-14A2-4549-03F2-659630532067}"/>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5" name="Footer Placeholder 4">
            <a:extLst>
              <a:ext uri="{FF2B5EF4-FFF2-40B4-BE49-F238E27FC236}">
                <a16:creationId xmlns:a16="http://schemas.microsoft.com/office/drawing/2014/main" id="{D1950A31-8C4D-FA84-F7CC-D689F3D17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B6ED0-814C-9C49-E713-CEDF342CA5CB}"/>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344186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BB3B-07BF-EE04-147B-98D4C0C2C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F4838-BD88-5B04-24A1-407371EF79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6792D-078E-27F8-12E9-8769E7E537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029456-666E-217E-125D-68030404E13F}"/>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6" name="Footer Placeholder 5">
            <a:extLst>
              <a:ext uri="{FF2B5EF4-FFF2-40B4-BE49-F238E27FC236}">
                <a16:creationId xmlns:a16="http://schemas.microsoft.com/office/drawing/2014/main" id="{CCEC3118-9139-DABE-AF1D-81B91A9F4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0245C-65C0-0155-D266-8124E8A226D0}"/>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407398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62EA-469C-C3FE-A017-01EC1606B5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AF6D47-AF1E-64E0-34B3-1B7AF5134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3DF025-E38B-F86D-3FF2-60BEC831B9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0FDB4C-FD0C-777F-76D8-D32D6D76D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6FE412-EFBE-3A00-53A2-6BE2615003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C4871-3766-AE39-1B61-9F8395F02917}"/>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8" name="Footer Placeholder 7">
            <a:extLst>
              <a:ext uri="{FF2B5EF4-FFF2-40B4-BE49-F238E27FC236}">
                <a16:creationId xmlns:a16="http://schemas.microsoft.com/office/drawing/2014/main" id="{EA28C4DD-ADFE-75DC-7EE6-65BB1D11F9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42E9BE-3E78-A7C6-838A-79127819E8B0}"/>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103274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7973-5D15-99D7-63BA-B6F3BB0DAA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2FC075-A271-DBB1-1D44-64F15EB4305B}"/>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4" name="Footer Placeholder 3">
            <a:extLst>
              <a:ext uri="{FF2B5EF4-FFF2-40B4-BE49-F238E27FC236}">
                <a16:creationId xmlns:a16="http://schemas.microsoft.com/office/drawing/2014/main" id="{7594D5B9-7172-DD43-B7C2-BFA9158B53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ECDFA7-A327-B535-A0B2-6EE02F0F6970}"/>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38790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4AAAF-09E8-0A93-BD89-655204C9653A}"/>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3" name="Footer Placeholder 2">
            <a:extLst>
              <a:ext uri="{FF2B5EF4-FFF2-40B4-BE49-F238E27FC236}">
                <a16:creationId xmlns:a16="http://schemas.microsoft.com/office/drawing/2014/main" id="{C0C4D62D-EC37-8280-58D8-9621D829B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BF7D43-C536-FA04-C7C8-ABB00A3390BF}"/>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302398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A8D3-E7FF-9CD2-EF2E-9918FE105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CF281E-EB14-29F7-4789-20C497B069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49F5EB-8EF6-0B9F-DBB6-0CB965FBB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AC146-B081-404A-4AD9-229D9E7867BD}"/>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6" name="Footer Placeholder 5">
            <a:extLst>
              <a:ext uri="{FF2B5EF4-FFF2-40B4-BE49-F238E27FC236}">
                <a16:creationId xmlns:a16="http://schemas.microsoft.com/office/drawing/2014/main" id="{2552C5BF-C6D3-7FD2-646E-C6255FB55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7A8F7-B391-BB1F-E63F-EE77F9BFD5EE}"/>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227209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765D-88D2-8F4F-A13B-594F7888F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586D83-6E8F-6D85-BAFF-DA704724BF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A5B8B5-3FE6-88CA-3A07-F7CC20030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20205-694B-2328-714B-26EC7EF106F9}"/>
              </a:ext>
            </a:extLst>
          </p:cNvPr>
          <p:cNvSpPr>
            <a:spLocks noGrp="1"/>
          </p:cNvSpPr>
          <p:nvPr>
            <p:ph type="dt" sz="half" idx="10"/>
          </p:nvPr>
        </p:nvSpPr>
        <p:spPr/>
        <p:txBody>
          <a:bodyPr/>
          <a:lstStyle/>
          <a:p>
            <a:fld id="{376BBD38-4E1F-4291-BAAD-6A6A446394C2}" type="datetimeFigureOut">
              <a:rPr lang="en-US" smtClean="0"/>
              <a:t>10/31/2024</a:t>
            </a:fld>
            <a:endParaRPr lang="en-US"/>
          </a:p>
        </p:txBody>
      </p:sp>
      <p:sp>
        <p:nvSpPr>
          <p:cNvPr id="6" name="Footer Placeholder 5">
            <a:extLst>
              <a:ext uri="{FF2B5EF4-FFF2-40B4-BE49-F238E27FC236}">
                <a16:creationId xmlns:a16="http://schemas.microsoft.com/office/drawing/2014/main" id="{C22ABD64-2F6A-468F-0829-51E523E62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35BA5-A967-FE05-131A-66AF4867A56D}"/>
              </a:ext>
            </a:extLst>
          </p:cNvPr>
          <p:cNvSpPr>
            <a:spLocks noGrp="1"/>
          </p:cNvSpPr>
          <p:nvPr>
            <p:ph type="sldNum" sz="quarter" idx="12"/>
          </p:nvPr>
        </p:nvSpPr>
        <p:spPr/>
        <p:txBody>
          <a:bodyPr/>
          <a:lstStyle/>
          <a:p>
            <a:fld id="{502E63F4-0E30-4CC7-B8FF-1D37D87E20C0}" type="slidenum">
              <a:rPr lang="en-US" smtClean="0"/>
              <a:t>‹#›</a:t>
            </a:fld>
            <a:endParaRPr lang="en-US"/>
          </a:p>
        </p:txBody>
      </p:sp>
    </p:spTree>
    <p:extLst>
      <p:ext uri="{BB962C8B-B14F-4D97-AF65-F5344CB8AC3E}">
        <p14:creationId xmlns:p14="http://schemas.microsoft.com/office/powerpoint/2010/main" val="268922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29BB9-3945-4CDD-3FF9-7BB3A09806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347E90-EF2D-AF89-1C75-F719828CA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77E07-97A8-9C44-1B3B-E653E1274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6BBD38-4E1F-4291-BAAD-6A6A446394C2}" type="datetimeFigureOut">
              <a:rPr lang="en-US" smtClean="0"/>
              <a:t>10/31/2024</a:t>
            </a:fld>
            <a:endParaRPr lang="en-US"/>
          </a:p>
        </p:txBody>
      </p:sp>
      <p:sp>
        <p:nvSpPr>
          <p:cNvPr id="5" name="Footer Placeholder 4">
            <a:extLst>
              <a:ext uri="{FF2B5EF4-FFF2-40B4-BE49-F238E27FC236}">
                <a16:creationId xmlns:a16="http://schemas.microsoft.com/office/drawing/2014/main" id="{3B2F6327-40B3-97BB-5E67-43A78F67F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5B809F-994E-DA62-120D-B2E79E9F0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2E63F4-0E30-4CC7-B8FF-1D37D87E20C0}" type="slidenum">
              <a:rPr lang="en-US" smtClean="0"/>
              <a:t>‹#›</a:t>
            </a:fld>
            <a:endParaRPr lang="en-US"/>
          </a:p>
        </p:txBody>
      </p:sp>
    </p:spTree>
    <p:extLst>
      <p:ext uri="{BB962C8B-B14F-4D97-AF65-F5344CB8AC3E}">
        <p14:creationId xmlns:p14="http://schemas.microsoft.com/office/powerpoint/2010/main" val="295332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1.png"/><Relationship Id="rId2" Type="http://schemas.openxmlformats.org/officeDocument/2006/relationships/notesSlide" Target="../notesSlides/notesSlide10.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ext on a black background&#10;&#10;Description automatically generated">
            <a:extLst>
              <a:ext uri="{FF2B5EF4-FFF2-40B4-BE49-F238E27FC236}">
                <a16:creationId xmlns:a16="http://schemas.microsoft.com/office/drawing/2014/main" id="{5D7E3D37-7FDF-2140-28A1-0D95C75C3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37" y="821793"/>
            <a:ext cx="4160708" cy="716721"/>
          </a:xfrm>
          <a:prstGeom prst="rect">
            <a:avLst/>
          </a:prstGeom>
        </p:spPr>
      </p:pic>
      <p:sp>
        <p:nvSpPr>
          <p:cNvPr id="5" name="Rectangle 4">
            <a:extLst>
              <a:ext uri="{FF2B5EF4-FFF2-40B4-BE49-F238E27FC236}">
                <a16:creationId xmlns:a16="http://schemas.microsoft.com/office/drawing/2014/main" id="{EB9E2E75-83F2-1563-947F-F25B2560A9AD}"/>
              </a:ext>
            </a:extLst>
          </p:cNvPr>
          <p:cNvSpPr/>
          <p:nvPr/>
        </p:nvSpPr>
        <p:spPr>
          <a:xfrm>
            <a:off x="8621487" y="0"/>
            <a:ext cx="185782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FD57E-D04D-88D8-4095-40CFA4D4C084}"/>
              </a:ext>
            </a:extLst>
          </p:cNvPr>
          <p:cNvSpPr>
            <a:spLocks noGrp="1"/>
          </p:cNvSpPr>
          <p:nvPr>
            <p:ph type="ctrTitle"/>
          </p:nvPr>
        </p:nvSpPr>
        <p:spPr>
          <a:xfrm>
            <a:off x="647700" y="2032000"/>
            <a:ext cx="7778771" cy="4020460"/>
          </a:xfrm>
        </p:spPr>
        <p:txBody>
          <a:bodyPr>
            <a:noAutofit/>
          </a:bodyPr>
          <a:lstStyle/>
          <a:p>
            <a:pPr algn="r"/>
            <a:r>
              <a:rPr lang="en-US" sz="4000" dirty="0">
                <a:solidFill>
                  <a:schemeClr val="tx1">
                    <a:lumMod val="75000"/>
                    <a:lumOff val="25000"/>
                  </a:schemeClr>
                </a:solidFill>
                <a:latin typeface="Segoe UI Semibold" panose="020B0702040204020203" pitchFamily="34" charset="0"/>
                <a:cs typeface="Segoe UI Semibold" panose="020B0702040204020203" pitchFamily="34" charset="0"/>
              </a:rPr>
              <a:t>Energy Storage Systems</a:t>
            </a:r>
            <a:br>
              <a:rPr lang="en-US" sz="4000"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sz="2650" dirty="0">
                <a:solidFill>
                  <a:schemeClr val="tx1">
                    <a:lumMod val="75000"/>
                    <a:lumOff val="25000"/>
                  </a:schemeClr>
                </a:solidFill>
                <a:latin typeface="Segoe UI" panose="020B0502040204020203" pitchFamily="34" charset="0"/>
                <a:cs typeface="Segoe UI" panose="020B0502040204020203" pitchFamily="34" charset="0"/>
              </a:rPr>
              <a:t>From Balancing Market to optimization between markets </a:t>
            </a:r>
            <a:r>
              <a:rPr lang="el-GR" sz="2650" dirty="0">
                <a:solidFill>
                  <a:schemeClr val="tx1">
                    <a:lumMod val="75000"/>
                    <a:lumOff val="25000"/>
                  </a:schemeClr>
                </a:solidFill>
                <a:latin typeface="Segoe UI" panose="020B0502040204020203" pitchFamily="34" charset="0"/>
                <a:cs typeface="Segoe UI" panose="020B0502040204020203" pitchFamily="34" charset="0"/>
              </a:rPr>
              <a:t>– </a:t>
            </a:r>
            <a:r>
              <a:rPr lang="en-US" sz="2650" dirty="0">
                <a:solidFill>
                  <a:schemeClr val="tx1">
                    <a:lumMod val="75000"/>
                    <a:lumOff val="25000"/>
                  </a:schemeClr>
                </a:solidFill>
                <a:latin typeface="Segoe UI" panose="020B0502040204020203" pitchFamily="34" charset="0"/>
                <a:cs typeface="Segoe UI" panose="020B0502040204020203" pitchFamily="34" charset="0"/>
              </a:rPr>
              <a:t>Commercial operation of storage assets</a:t>
            </a:r>
            <a:r>
              <a:rPr lang="el-GR" sz="2650" dirty="0">
                <a:solidFill>
                  <a:schemeClr val="tx1">
                    <a:lumMod val="75000"/>
                    <a:lumOff val="25000"/>
                  </a:schemeClr>
                </a:solidFill>
                <a:latin typeface="Segoe UI" panose="020B0502040204020203" pitchFamily="34" charset="0"/>
                <a:cs typeface="Segoe UI" panose="020B0502040204020203" pitchFamily="34" charset="0"/>
              </a:rPr>
              <a:t>.</a:t>
            </a:r>
            <a:br>
              <a:rPr lang="en-US" sz="2650" dirty="0">
                <a:solidFill>
                  <a:schemeClr val="tx1">
                    <a:lumMod val="75000"/>
                    <a:lumOff val="25000"/>
                  </a:schemeClr>
                </a:solidFill>
                <a:latin typeface="Segoe UI" panose="020B0502040204020203" pitchFamily="34" charset="0"/>
                <a:cs typeface="Segoe UI" panose="020B0502040204020203" pitchFamily="34" charset="0"/>
              </a:rPr>
            </a:br>
            <a:br>
              <a:rPr lang="en-US" sz="3200" dirty="0">
                <a:solidFill>
                  <a:schemeClr val="tx1">
                    <a:lumMod val="75000"/>
                    <a:lumOff val="25000"/>
                  </a:schemeClr>
                </a:solidFill>
                <a:latin typeface="Segoe UI" panose="020B0502040204020203" pitchFamily="34" charset="0"/>
                <a:cs typeface="Segoe UI" panose="020B0502040204020203" pitchFamily="34" charset="0"/>
              </a:rPr>
            </a:br>
            <a:r>
              <a:rPr lang="en-US" sz="2000" dirty="0">
                <a:solidFill>
                  <a:schemeClr val="tx1">
                    <a:lumMod val="75000"/>
                    <a:lumOff val="25000"/>
                  </a:schemeClr>
                </a:solidFill>
                <a:latin typeface="Segoe UI" panose="020B0502040204020203" pitchFamily="34" charset="0"/>
                <a:cs typeface="Segoe UI" panose="020B0502040204020203" pitchFamily="34" charset="0"/>
              </a:rPr>
              <a:t>Gerasimos Takis-Defteraios, Head of Intraday Trading</a:t>
            </a:r>
            <a:br>
              <a:rPr lang="en-US" sz="3200" dirty="0">
                <a:solidFill>
                  <a:schemeClr val="tx1">
                    <a:lumMod val="75000"/>
                    <a:lumOff val="25000"/>
                  </a:schemeClr>
                </a:solidFill>
                <a:latin typeface="Segoe UI" panose="020B0502040204020203" pitchFamily="34" charset="0"/>
                <a:cs typeface="Segoe UI" panose="020B0502040204020203" pitchFamily="34" charset="0"/>
              </a:rPr>
            </a:br>
            <a:br>
              <a:rPr lang="en-US" sz="3200" dirty="0">
                <a:solidFill>
                  <a:schemeClr val="tx1">
                    <a:lumMod val="75000"/>
                    <a:lumOff val="25000"/>
                  </a:schemeClr>
                </a:solidFill>
                <a:latin typeface="Segoe UI" panose="020B0502040204020203" pitchFamily="34" charset="0"/>
                <a:cs typeface="Segoe UI" panose="020B0502040204020203" pitchFamily="34" charset="0"/>
              </a:rPr>
            </a:br>
            <a:r>
              <a:rPr lang="en-US" sz="2000" dirty="0">
                <a:solidFill>
                  <a:schemeClr val="tx1">
                    <a:lumMod val="75000"/>
                    <a:lumOff val="25000"/>
                  </a:schemeClr>
                </a:solidFill>
                <a:latin typeface="Segoe UI" panose="020B0502040204020203" pitchFamily="34" charset="0"/>
                <a:cs typeface="Segoe UI" panose="020B0502040204020203" pitchFamily="34" charset="0"/>
              </a:rPr>
              <a:t>Renewables &amp; Storage Forum</a:t>
            </a:r>
            <a:r>
              <a:rPr lang="en-US" sz="2000">
                <a:solidFill>
                  <a:schemeClr val="tx1">
                    <a:lumMod val="75000"/>
                    <a:lumOff val="25000"/>
                  </a:schemeClr>
                </a:solidFill>
                <a:latin typeface="Segoe UI" panose="020B0502040204020203" pitchFamily="34" charset="0"/>
                <a:cs typeface="Segoe UI" panose="020B0502040204020203" pitchFamily="34" charset="0"/>
              </a:rPr>
              <a:t>, November </a:t>
            </a:r>
            <a:r>
              <a:rPr lang="en-US" sz="2000" dirty="0">
                <a:solidFill>
                  <a:schemeClr val="tx1">
                    <a:lumMod val="75000"/>
                    <a:lumOff val="25000"/>
                  </a:schemeClr>
                </a:solidFill>
                <a:latin typeface="Segoe UI" panose="020B0502040204020203" pitchFamily="34" charset="0"/>
                <a:cs typeface="Segoe UI" panose="020B0502040204020203" pitchFamily="34" charset="0"/>
              </a:rPr>
              <a:t>2024</a:t>
            </a:r>
            <a:endParaRPr lang="el-GR" sz="2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7C430B34-1595-7189-15AA-F92C950F351F}"/>
              </a:ext>
            </a:extLst>
          </p:cNvPr>
          <p:cNvSpPr/>
          <p:nvPr/>
        </p:nvSpPr>
        <p:spPr>
          <a:xfrm>
            <a:off x="10730536" y="0"/>
            <a:ext cx="271293" cy="6858000"/>
          </a:xfrm>
          <a:prstGeom prst="rect">
            <a:avLst/>
          </a:prstGeom>
          <a:solidFill>
            <a:srgbClr val="58A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text on a black background&#10;&#10;Description automatically generated">
            <a:extLst>
              <a:ext uri="{FF2B5EF4-FFF2-40B4-BE49-F238E27FC236}">
                <a16:creationId xmlns:a16="http://schemas.microsoft.com/office/drawing/2014/main" id="{5018EEB9-7438-41A5-9112-67265BE4C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36" y="821793"/>
            <a:ext cx="4160708" cy="716721"/>
          </a:xfrm>
          <a:prstGeom prst="rect">
            <a:avLst/>
          </a:prstGeom>
        </p:spPr>
      </p:pic>
    </p:spTree>
    <p:extLst>
      <p:ext uri="{BB962C8B-B14F-4D97-AF65-F5344CB8AC3E}">
        <p14:creationId xmlns:p14="http://schemas.microsoft.com/office/powerpoint/2010/main" val="229893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5B406F-68EC-3D75-C626-CFDA75D9947A}"/>
              </a:ext>
            </a:extLst>
          </p:cNvPr>
          <p:cNvSpPr txBox="1"/>
          <p:nvPr/>
        </p:nvSpPr>
        <p:spPr>
          <a:xfrm>
            <a:off x="1745242" y="2248773"/>
            <a:ext cx="3915329" cy="784830"/>
          </a:xfrm>
          <a:prstGeom prst="rect">
            <a:avLst/>
          </a:prstGeom>
          <a:noFill/>
        </p:spPr>
        <p:txBody>
          <a:bodyPr wrap="square">
            <a:spAutoFit/>
          </a:bodyPr>
          <a:lstStyle/>
          <a:p>
            <a:r>
              <a:rPr lang="en-US" sz="1500" dirty="0">
                <a:solidFill>
                  <a:schemeClr val="tx1">
                    <a:lumMod val="75000"/>
                    <a:lumOff val="25000"/>
                  </a:schemeClr>
                </a:solidFill>
                <a:latin typeface="Segoe UI Semibold" panose="020B0702040204020203" pitchFamily="34" charset="0"/>
                <a:cs typeface="Segoe UI Semibold" panose="020B0702040204020203" pitchFamily="34" charset="0"/>
              </a:rPr>
              <a:t>Cross market optimization </a:t>
            </a:r>
          </a:p>
          <a:p>
            <a:r>
              <a:rPr lang="en-US" sz="1500" dirty="0">
                <a:solidFill>
                  <a:schemeClr val="tx1">
                    <a:lumMod val="75000"/>
                    <a:lumOff val="25000"/>
                  </a:schemeClr>
                </a:solidFill>
                <a:latin typeface="Segoe UI" panose="020B0502040204020203" pitchFamily="34" charset="0"/>
                <a:cs typeface="Segoe UI" panose="020B0502040204020203" pitchFamily="34" charset="0"/>
              </a:rPr>
              <a:t>We capitalize all market phases with tailor-made optimization tools</a:t>
            </a:r>
          </a:p>
        </p:txBody>
      </p:sp>
      <p:sp>
        <p:nvSpPr>
          <p:cNvPr id="8" name="TextBox 7">
            <a:extLst>
              <a:ext uri="{FF2B5EF4-FFF2-40B4-BE49-F238E27FC236}">
                <a16:creationId xmlns:a16="http://schemas.microsoft.com/office/drawing/2014/main" id="{C1E70415-BE2E-5216-EC5C-03BE3445B5F3}"/>
              </a:ext>
            </a:extLst>
          </p:cNvPr>
          <p:cNvSpPr txBox="1"/>
          <p:nvPr/>
        </p:nvSpPr>
        <p:spPr>
          <a:xfrm>
            <a:off x="7269082" y="2231356"/>
            <a:ext cx="3915329" cy="784830"/>
          </a:xfrm>
          <a:prstGeom prst="rect">
            <a:avLst/>
          </a:prstGeom>
          <a:noFill/>
        </p:spPr>
        <p:txBody>
          <a:bodyPr wrap="square">
            <a:spAutoFit/>
          </a:bodyPr>
          <a:lstStyle/>
          <a:p>
            <a:r>
              <a:rPr lang="en-US" sz="1500" dirty="0">
                <a:solidFill>
                  <a:schemeClr val="tx1">
                    <a:lumMod val="75000"/>
                    <a:lumOff val="25000"/>
                  </a:schemeClr>
                </a:solidFill>
                <a:latin typeface="Segoe UI Semibold" panose="020B0702040204020203" pitchFamily="34" charset="0"/>
                <a:cs typeface="Segoe UI Semibold" panose="020B0702040204020203" pitchFamily="34" charset="0"/>
              </a:rPr>
              <a:t>Transparency</a:t>
            </a:r>
          </a:p>
          <a:p>
            <a:r>
              <a:rPr lang="en-US" sz="1500" dirty="0">
                <a:solidFill>
                  <a:schemeClr val="tx1">
                    <a:lumMod val="75000"/>
                    <a:lumOff val="25000"/>
                  </a:schemeClr>
                </a:solidFill>
                <a:latin typeface="Segoe UI" panose="020B0502040204020203" pitchFamily="34" charset="0"/>
                <a:cs typeface="Segoe UI" panose="020B0502040204020203" pitchFamily="34" charset="0"/>
              </a:rPr>
              <a:t>100% transparency: access to real-time customer portal</a:t>
            </a:r>
          </a:p>
        </p:txBody>
      </p:sp>
      <p:sp>
        <p:nvSpPr>
          <p:cNvPr id="17" name="TextBox 16">
            <a:extLst>
              <a:ext uri="{FF2B5EF4-FFF2-40B4-BE49-F238E27FC236}">
                <a16:creationId xmlns:a16="http://schemas.microsoft.com/office/drawing/2014/main" id="{51998C77-D1C5-256F-50AB-9FE7F8AACCF7}"/>
              </a:ext>
            </a:extLst>
          </p:cNvPr>
          <p:cNvSpPr txBox="1"/>
          <p:nvPr/>
        </p:nvSpPr>
        <p:spPr>
          <a:xfrm>
            <a:off x="1750606" y="3409396"/>
            <a:ext cx="4069953" cy="784830"/>
          </a:xfrm>
          <a:prstGeom prst="rect">
            <a:avLst/>
          </a:prstGeom>
          <a:noFill/>
        </p:spPr>
        <p:txBody>
          <a:bodyPr wrap="square">
            <a:spAutoFit/>
          </a:bodyPr>
          <a:lstStyle/>
          <a:p>
            <a:r>
              <a:rPr lang="en-US" sz="1500" dirty="0">
                <a:solidFill>
                  <a:schemeClr val="tx1">
                    <a:lumMod val="75000"/>
                    <a:lumOff val="25000"/>
                  </a:schemeClr>
                </a:solidFill>
                <a:latin typeface="Segoe UI Semibold" panose="020B0702040204020203" pitchFamily="34" charset="0"/>
                <a:cs typeface="Segoe UI Semibold" panose="020B0702040204020203" pitchFamily="34" charset="0"/>
              </a:rPr>
              <a:t>Respecting asset constraints</a:t>
            </a:r>
          </a:p>
          <a:p>
            <a:r>
              <a:rPr lang="en-US" sz="1500" dirty="0">
                <a:solidFill>
                  <a:schemeClr val="tx1">
                    <a:lumMod val="75000"/>
                    <a:lumOff val="25000"/>
                  </a:schemeClr>
                </a:solidFill>
                <a:latin typeface="Segoe UI" panose="020B0502040204020203" pitchFamily="34" charset="0"/>
                <a:cs typeface="Segoe UI" panose="020B0502040204020203" pitchFamily="34" charset="0"/>
              </a:rPr>
              <a:t>We respect your warranties, and we consider BESS degradation in our optimization</a:t>
            </a:r>
          </a:p>
        </p:txBody>
      </p:sp>
      <p:sp>
        <p:nvSpPr>
          <p:cNvPr id="19" name="TextBox 18">
            <a:extLst>
              <a:ext uri="{FF2B5EF4-FFF2-40B4-BE49-F238E27FC236}">
                <a16:creationId xmlns:a16="http://schemas.microsoft.com/office/drawing/2014/main" id="{2CB5CC62-E30F-C064-6E88-58EA02B3A4F9}"/>
              </a:ext>
            </a:extLst>
          </p:cNvPr>
          <p:cNvSpPr txBox="1"/>
          <p:nvPr/>
        </p:nvSpPr>
        <p:spPr>
          <a:xfrm>
            <a:off x="7274605" y="3407007"/>
            <a:ext cx="3909806" cy="784830"/>
          </a:xfrm>
          <a:prstGeom prst="rect">
            <a:avLst/>
          </a:prstGeom>
          <a:noFill/>
        </p:spPr>
        <p:txBody>
          <a:bodyPr wrap="square">
            <a:spAutoFit/>
          </a:bodyPr>
          <a:lstStyle/>
          <a:p>
            <a:r>
              <a:rPr lang="en-US" sz="1500" dirty="0">
                <a:solidFill>
                  <a:schemeClr val="tx1">
                    <a:lumMod val="75000"/>
                    <a:lumOff val="25000"/>
                  </a:schemeClr>
                </a:solidFill>
                <a:latin typeface="Segoe UI Semibold" panose="020B0702040204020203" pitchFamily="34" charset="0"/>
                <a:cs typeface="Segoe UI Semibold" panose="020B0702040204020203" pitchFamily="34" charset="0"/>
              </a:rPr>
              <a:t>Customer-centricity</a:t>
            </a:r>
          </a:p>
          <a:p>
            <a:r>
              <a:rPr lang="en-US" sz="1500" dirty="0">
                <a:solidFill>
                  <a:schemeClr val="tx1">
                    <a:lumMod val="75000"/>
                    <a:lumOff val="25000"/>
                  </a:schemeClr>
                </a:solidFill>
                <a:latin typeface="Segoe UI" panose="020B0502040204020203" pitchFamily="34" charset="0"/>
                <a:cs typeface="Segoe UI" panose="020B0502040204020203" pitchFamily="34" charset="0"/>
              </a:rPr>
              <a:t>We continuously discuss with you to identify improvements on our strategy</a:t>
            </a:r>
          </a:p>
        </p:txBody>
      </p:sp>
      <p:grpSp>
        <p:nvGrpSpPr>
          <p:cNvPr id="38" name="Group 37">
            <a:extLst>
              <a:ext uri="{FF2B5EF4-FFF2-40B4-BE49-F238E27FC236}">
                <a16:creationId xmlns:a16="http://schemas.microsoft.com/office/drawing/2014/main" id="{CF6259B1-C816-CD95-F97B-542FA5B59D14}"/>
              </a:ext>
            </a:extLst>
          </p:cNvPr>
          <p:cNvGrpSpPr/>
          <p:nvPr/>
        </p:nvGrpSpPr>
        <p:grpSpPr>
          <a:xfrm>
            <a:off x="6136590" y="3438067"/>
            <a:ext cx="812610" cy="799779"/>
            <a:chOff x="960476" y="2133729"/>
            <a:chExt cx="1057029" cy="1040338"/>
          </a:xfrm>
        </p:grpSpPr>
        <p:sp>
          <p:nvSpPr>
            <p:cNvPr id="22" name="Oval 21">
              <a:extLst>
                <a:ext uri="{FF2B5EF4-FFF2-40B4-BE49-F238E27FC236}">
                  <a16:creationId xmlns:a16="http://schemas.microsoft.com/office/drawing/2014/main" id="{76C1E4EE-5E8F-3618-478A-D5D6CC500F2A}"/>
                </a:ext>
              </a:extLst>
            </p:cNvPr>
            <p:cNvSpPr/>
            <p:nvPr/>
          </p:nvSpPr>
          <p:spPr>
            <a:xfrm>
              <a:off x="960476" y="2133729"/>
              <a:ext cx="1057029" cy="104033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Female Profile outline">
              <a:extLst>
                <a:ext uri="{FF2B5EF4-FFF2-40B4-BE49-F238E27FC236}">
                  <a16:creationId xmlns:a16="http://schemas.microsoft.com/office/drawing/2014/main" id="{6840141D-1B05-DD1E-E289-40B275B77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6731" y="2396979"/>
              <a:ext cx="499687" cy="499687"/>
            </a:xfrm>
            <a:prstGeom prst="rect">
              <a:avLst/>
            </a:prstGeom>
          </p:spPr>
        </p:pic>
        <p:pic>
          <p:nvPicPr>
            <p:cNvPr id="16" name="Graphic 15" descr="Male profile outline">
              <a:extLst>
                <a:ext uri="{FF2B5EF4-FFF2-40B4-BE49-F238E27FC236}">
                  <a16:creationId xmlns:a16="http://schemas.microsoft.com/office/drawing/2014/main" id="{155724C3-D30F-5E3F-79F1-59D9DE607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4396" y="2402840"/>
              <a:ext cx="493841" cy="493841"/>
            </a:xfrm>
            <a:prstGeom prst="rect">
              <a:avLst/>
            </a:prstGeom>
          </p:spPr>
        </p:pic>
      </p:grpSp>
      <p:grpSp>
        <p:nvGrpSpPr>
          <p:cNvPr id="39" name="Group 38">
            <a:extLst>
              <a:ext uri="{FF2B5EF4-FFF2-40B4-BE49-F238E27FC236}">
                <a16:creationId xmlns:a16="http://schemas.microsoft.com/office/drawing/2014/main" id="{719F2656-C38A-360C-6002-0572B44617C6}"/>
              </a:ext>
            </a:extLst>
          </p:cNvPr>
          <p:cNvGrpSpPr/>
          <p:nvPr/>
        </p:nvGrpSpPr>
        <p:grpSpPr>
          <a:xfrm>
            <a:off x="6136185" y="2255689"/>
            <a:ext cx="812610" cy="799779"/>
            <a:chOff x="955485" y="4154811"/>
            <a:chExt cx="1057029" cy="1040338"/>
          </a:xfrm>
        </p:grpSpPr>
        <p:sp>
          <p:nvSpPr>
            <p:cNvPr id="27" name="Oval 26">
              <a:extLst>
                <a:ext uri="{FF2B5EF4-FFF2-40B4-BE49-F238E27FC236}">
                  <a16:creationId xmlns:a16="http://schemas.microsoft.com/office/drawing/2014/main" id="{86630D37-8004-7EB6-B926-91CDEB7342F7}"/>
                </a:ext>
              </a:extLst>
            </p:cNvPr>
            <p:cNvSpPr/>
            <p:nvPr/>
          </p:nvSpPr>
          <p:spPr>
            <a:xfrm>
              <a:off x="955485" y="4154811"/>
              <a:ext cx="1057029" cy="104033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Eye outline">
              <a:extLst>
                <a:ext uri="{FF2B5EF4-FFF2-40B4-BE49-F238E27FC236}">
                  <a16:creationId xmlns:a16="http://schemas.microsoft.com/office/drawing/2014/main" id="{1969E60A-7147-15F3-368B-FD5FA2E293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6731" y="4296976"/>
              <a:ext cx="758091" cy="758091"/>
            </a:xfrm>
            <a:prstGeom prst="rect">
              <a:avLst/>
            </a:prstGeom>
          </p:spPr>
        </p:pic>
      </p:grpSp>
      <p:grpSp>
        <p:nvGrpSpPr>
          <p:cNvPr id="40" name="Group 39">
            <a:extLst>
              <a:ext uri="{FF2B5EF4-FFF2-40B4-BE49-F238E27FC236}">
                <a16:creationId xmlns:a16="http://schemas.microsoft.com/office/drawing/2014/main" id="{F891A769-BE26-9496-62E1-732BED317258}"/>
              </a:ext>
            </a:extLst>
          </p:cNvPr>
          <p:cNvGrpSpPr/>
          <p:nvPr/>
        </p:nvGrpSpPr>
        <p:grpSpPr>
          <a:xfrm>
            <a:off x="620111" y="2268665"/>
            <a:ext cx="812610" cy="799779"/>
            <a:chOff x="5464635" y="2065285"/>
            <a:chExt cx="1057029" cy="1040338"/>
          </a:xfrm>
        </p:grpSpPr>
        <p:sp>
          <p:nvSpPr>
            <p:cNvPr id="37" name="Oval 36">
              <a:extLst>
                <a:ext uri="{FF2B5EF4-FFF2-40B4-BE49-F238E27FC236}">
                  <a16:creationId xmlns:a16="http://schemas.microsoft.com/office/drawing/2014/main" id="{BC061131-2C7D-BE85-8E4E-7F9857EA330E}"/>
                </a:ext>
              </a:extLst>
            </p:cNvPr>
            <p:cNvSpPr/>
            <p:nvPr/>
          </p:nvSpPr>
          <p:spPr>
            <a:xfrm>
              <a:off x="5464635" y="2065285"/>
              <a:ext cx="1057029" cy="104033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Target outline">
              <a:extLst>
                <a:ext uri="{FF2B5EF4-FFF2-40B4-BE49-F238E27FC236}">
                  <a16:creationId xmlns:a16="http://schemas.microsoft.com/office/drawing/2014/main" id="{BCB8EE97-0BFB-B6F3-2D45-910C56D2E0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69279" y="2268544"/>
              <a:ext cx="638282" cy="638282"/>
            </a:xfrm>
            <a:prstGeom prst="rect">
              <a:avLst/>
            </a:prstGeom>
          </p:spPr>
        </p:pic>
      </p:grpSp>
      <p:grpSp>
        <p:nvGrpSpPr>
          <p:cNvPr id="41" name="Group 40">
            <a:extLst>
              <a:ext uri="{FF2B5EF4-FFF2-40B4-BE49-F238E27FC236}">
                <a16:creationId xmlns:a16="http://schemas.microsoft.com/office/drawing/2014/main" id="{A3B90DE2-3C80-2A73-57FD-15140FCB8EDD}"/>
              </a:ext>
            </a:extLst>
          </p:cNvPr>
          <p:cNvGrpSpPr/>
          <p:nvPr/>
        </p:nvGrpSpPr>
        <p:grpSpPr>
          <a:xfrm>
            <a:off x="614966" y="3439338"/>
            <a:ext cx="812610" cy="799779"/>
            <a:chOff x="5435188" y="4086367"/>
            <a:chExt cx="1057029" cy="1040338"/>
          </a:xfrm>
        </p:grpSpPr>
        <p:sp>
          <p:nvSpPr>
            <p:cNvPr id="36" name="Oval 35">
              <a:extLst>
                <a:ext uri="{FF2B5EF4-FFF2-40B4-BE49-F238E27FC236}">
                  <a16:creationId xmlns:a16="http://schemas.microsoft.com/office/drawing/2014/main" id="{8071C173-4F18-C534-7C39-FD40C2FF7837}"/>
                </a:ext>
              </a:extLst>
            </p:cNvPr>
            <p:cNvSpPr/>
            <p:nvPr/>
          </p:nvSpPr>
          <p:spPr>
            <a:xfrm>
              <a:off x="5435188" y="4086367"/>
              <a:ext cx="1057029" cy="104033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Gears outline">
              <a:extLst>
                <a:ext uri="{FF2B5EF4-FFF2-40B4-BE49-F238E27FC236}">
                  <a16:creationId xmlns:a16="http://schemas.microsoft.com/office/drawing/2014/main" id="{F72E3DF2-EEC7-EAF6-BC08-02DA0F9330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81352" y="4246177"/>
              <a:ext cx="732224" cy="732224"/>
            </a:xfrm>
            <a:prstGeom prst="rect">
              <a:avLst/>
            </a:prstGeom>
          </p:spPr>
        </p:pic>
      </p:grpSp>
      <p:sp>
        <p:nvSpPr>
          <p:cNvPr id="25" name="Title 1">
            <a:extLst>
              <a:ext uri="{FF2B5EF4-FFF2-40B4-BE49-F238E27FC236}">
                <a16:creationId xmlns:a16="http://schemas.microsoft.com/office/drawing/2014/main" id="{53AE4DAB-1E2F-5AE3-F932-3C06034E1161}"/>
              </a:ext>
            </a:extLst>
          </p:cNvPr>
          <p:cNvSpPr txBox="1">
            <a:spLocks/>
          </p:cNvSpPr>
          <p:nvPr/>
        </p:nvSpPr>
        <p:spPr>
          <a:xfrm>
            <a:off x="457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Segoe UI Semibold" panose="020B0702040204020203" pitchFamily="34" charset="0"/>
                <a:cs typeface="Segoe UI Semibold" panose="020B0702040204020203" pitchFamily="34" charset="0"/>
              </a:rPr>
              <a:t>Ensuring your success in the market</a:t>
            </a:r>
            <a:endParaRPr lang="el-GR"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55BE58C6-9363-2B50-CA9B-DF1085F89BF7}"/>
              </a:ext>
            </a:extLst>
          </p:cNvPr>
          <p:cNvSpPr txBox="1"/>
          <p:nvPr/>
        </p:nvSpPr>
        <p:spPr>
          <a:xfrm>
            <a:off x="1750606" y="4599900"/>
            <a:ext cx="3909965" cy="784830"/>
          </a:xfrm>
          <a:prstGeom prst="rect">
            <a:avLst/>
          </a:prstGeom>
          <a:noFill/>
        </p:spPr>
        <p:txBody>
          <a:bodyPr wrap="square">
            <a:spAutoFit/>
          </a:bodyPr>
          <a:lstStyle/>
          <a:p>
            <a:r>
              <a:rPr lang="en-US" sz="1500" dirty="0">
                <a:solidFill>
                  <a:schemeClr val="tx1">
                    <a:lumMod val="75000"/>
                    <a:lumOff val="25000"/>
                  </a:schemeClr>
                </a:solidFill>
                <a:latin typeface="Segoe UI Semibold" panose="020B0702040204020203" pitchFamily="34" charset="0"/>
                <a:cs typeface="Segoe UI Semibold" panose="020B0702040204020203" pitchFamily="34" charset="0"/>
              </a:rPr>
              <a:t>Experience</a:t>
            </a:r>
          </a:p>
          <a:p>
            <a:r>
              <a:rPr lang="en-US" sz="1500" dirty="0">
                <a:solidFill>
                  <a:schemeClr val="tx1">
                    <a:lumMod val="75000"/>
                    <a:lumOff val="25000"/>
                  </a:schemeClr>
                </a:solidFill>
                <a:latin typeface="Segoe UI" panose="020B0502040204020203" pitchFamily="34" charset="0"/>
                <a:cs typeface="Segoe UI" panose="020B0502040204020203" pitchFamily="34" charset="0"/>
              </a:rPr>
              <a:t>We have the most volumes in the intraday continuous market in Greece</a:t>
            </a:r>
          </a:p>
        </p:txBody>
      </p:sp>
      <p:sp>
        <p:nvSpPr>
          <p:cNvPr id="18" name="TextBox 17">
            <a:extLst>
              <a:ext uri="{FF2B5EF4-FFF2-40B4-BE49-F238E27FC236}">
                <a16:creationId xmlns:a16="http://schemas.microsoft.com/office/drawing/2014/main" id="{7F0A6354-97A8-39D6-7FD9-10A7F914F6B6}"/>
              </a:ext>
            </a:extLst>
          </p:cNvPr>
          <p:cNvSpPr txBox="1"/>
          <p:nvPr/>
        </p:nvSpPr>
        <p:spPr>
          <a:xfrm>
            <a:off x="7283091" y="4590321"/>
            <a:ext cx="3909806" cy="784830"/>
          </a:xfrm>
          <a:prstGeom prst="rect">
            <a:avLst/>
          </a:prstGeom>
          <a:noFill/>
        </p:spPr>
        <p:txBody>
          <a:bodyPr wrap="square">
            <a:spAutoFit/>
          </a:bodyPr>
          <a:lstStyle/>
          <a:p>
            <a:r>
              <a:rPr lang="en-US" sz="1500" dirty="0">
                <a:solidFill>
                  <a:schemeClr val="tx1">
                    <a:lumMod val="75000"/>
                    <a:lumOff val="25000"/>
                  </a:schemeClr>
                </a:solidFill>
                <a:latin typeface="Segoe UI Semibold" panose="020B0702040204020203" pitchFamily="34" charset="0"/>
                <a:cs typeface="Segoe UI Semibold" panose="020B0702040204020203" pitchFamily="34" charset="0"/>
              </a:rPr>
              <a:t>We are tech savvies</a:t>
            </a:r>
          </a:p>
          <a:p>
            <a:r>
              <a:rPr lang="en-US" sz="1500" dirty="0">
                <a:solidFill>
                  <a:schemeClr val="tx1">
                    <a:lumMod val="75000"/>
                    <a:lumOff val="25000"/>
                  </a:schemeClr>
                </a:solidFill>
                <a:latin typeface="Segoe UI" panose="020B0502040204020203" pitchFamily="34" charset="0"/>
                <a:cs typeface="Segoe UI" panose="020B0502040204020203" pitchFamily="34" charset="0"/>
              </a:rPr>
              <a:t>We use algos and automation in most of our processes</a:t>
            </a:r>
          </a:p>
        </p:txBody>
      </p:sp>
      <p:grpSp>
        <p:nvGrpSpPr>
          <p:cNvPr id="28" name="Group 27">
            <a:extLst>
              <a:ext uri="{FF2B5EF4-FFF2-40B4-BE49-F238E27FC236}">
                <a16:creationId xmlns:a16="http://schemas.microsoft.com/office/drawing/2014/main" id="{FAD1170C-11A9-64FE-BE5D-FBEDF1EBCE21}"/>
              </a:ext>
            </a:extLst>
          </p:cNvPr>
          <p:cNvGrpSpPr/>
          <p:nvPr/>
        </p:nvGrpSpPr>
        <p:grpSpPr>
          <a:xfrm>
            <a:off x="614966" y="4619416"/>
            <a:ext cx="812610" cy="799779"/>
            <a:chOff x="648274" y="4650892"/>
            <a:chExt cx="894914" cy="880783"/>
          </a:xfrm>
        </p:grpSpPr>
        <p:sp>
          <p:nvSpPr>
            <p:cNvPr id="13" name="Oval 12">
              <a:extLst>
                <a:ext uri="{FF2B5EF4-FFF2-40B4-BE49-F238E27FC236}">
                  <a16:creationId xmlns:a16="http://schemas.microsoft.com/office/drawing/2014/main" id="{2ADDEBA5-51C8-92C2-0E6C-675DAFCB32CD}"/>
                </a:ext>
              </a:extLst>
            </p:cNvPr>
            <p:cNvSpPr/>
            <p:nvPr/>
          </p:nvSpPr>
          <p:spPr>
            <a:xfrm>
              <a:off x="648274" y="4650892"/>
              <a:ext cx="894914" cy="8807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Graduation cap outline">
              <a:extLst>
                <a:ext uri="{FF2B5EF4-FFF2-40B4-BE49-F238E27FC236}">
                  <a16:creationId xmlns:a16="http://schemas.microsoft.com/office/drawing/2014/main" id="{5A8C8592-819C-C1FC-C7D7-8E7FC8166F1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9793" y="4764124"/>
              <a:ext cx="671876" cy="671876"/>
            </a:xfrm>
            <a:prstGeom prst="rect">
              <a:avLst/>
            </a:prstGeom>
          </p:spPr>
        </p:pic>
      </p:grpSp>
      <p:grpSp>
        <p:nvGrpSpPr>
          <p:cNvPr id="29" name="Group 28">
            <a:extLst>
              <a:ext uri="{FF2B5EF4-FFF2-40B4-BE49-F238E27FC236}">
                <a16:creationId xmlns:a16="http://schemas.microsoft.com/office/drawing/2014/main" id="{B8E9B60D-95E3-34EF-1651-C77955A6B551}"/>
              </a:ext>
            </a:extLst>
          </p:cNvPr>
          <p:cNvGrpSpPr/>
          <p:nvPr/>
        </p:nvGrpSpPr>
        <p:grpSpPr>
          <a:xfrm>
            <a:off x="6147457" y="4601271"/>
            <a:ext cx="812610" cy="799779"/>
            <a:chOff x="6489062" y="4589203"/>
            <a:chExt cx="894914" cy="880783"/>
          </a:xfrm>
        </p:grpSpPr>
        <p:sp>
          <p:nvSpPr>
            <p:cNvPr id="23" name="Oval 22">
              <a:extLst>
                <a:ext uri="{FF2B5EF4-FFF2-40B4-BE49-F238E27FC236}">
                  <a16:creationId xmlns:a16="http://schemas.microsoft.com/office/drawing/2014/main" id="{56C5DC49-4E5B-9B59-047B-C0E3DC8B3CD7}"/>
                </a:ext>
              </a:extLst>
            </p:cNvPr>
            <p:cNvSpPr/>
            <p:nvPr/>
          </p:nvSpPr>
          <p:spPr>
            <a:xfrm>
              <a:off x="6489062" y="4589203"/>
              <a:ext cx="894914" cy="88078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Robot outline">
              <a:extLst>
                <a:ext uri="{FF2B5EF4-FFF2-40B4-BE49-F238E27FC236}">
                  <a16:creationId xmlns:a16="http://schemas.microsoft.com/office/drawing/2014/main" id="{831AB128-DFA0-3B31-CC0D-F9570E00B3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10846" y="4704915"/>
              <a:ext cx="643373" cy="643373"/>
            </a:xfrm>
            <a:prstGeom prst="rect">
              <a:avLst/>
            </a:prstGeom>
          </p:spPr>
        </p:pic>
      </p:grpSp>
      <p:sp>
        <p:nvSpPr>
          <p:cNvPr id="45" name="TextBox 44">
            <a:extLst>
              <a:ext uri="{FF2B5EF4-FFF2-40B4-BE49-F238E27FC236}">
                <a16:creationId xmlns:a16="http://schemas.microsoft.com/office/drawing/2014/main" id="{A8D9401E-3C8C-05C8-8E88-D299B3103D0D}"/>
              </a:ext>
            </a:extLst>
          </p:cNvPr>
          <p:cNvSpPr txBox="1"/>
          <p:nvPr/>
        </p:nvSpPr>
        <p:spPr>
          <a:xfrm>
            <a:off x="489857" y="1375951"/>
            <a:ext cx="11223172" cy="523220"/>
          </a:xfrm>
          <a:prstGeom prst="rect">
            <a:avLst/>
          </a:prstGeom>
          <a:noFill/>
        </p:spPr>
        <p:txBody>
          <a:bodyPr wrap="square" rtlCol="0">
            <a:spAutoFit/>
          </a:bodyPr>
          <a:lstStyle/>
          <a:p>
            <a:r>
              <a:rPr lang="en-US" sz="1400" dirty="0">
                <a:solidFill>
                  <a:schemeClr val="tx1">
                    <a:lumMod val="75000"/>
                    <a:lumOff val="25000"/>
                  </a:schemeClr>
                </a:solidFill>
                <a:latin typeface="Segoe UI" panose="020B0502040204020203" pitchFamily="34" charset="0"/>
                <a:cs typeface="Segoe UI" panose="020B0502040204020203" pitchFamily="34" charset="0"/>
              </a:rPr>
              <a:t>Optimus Energy is the #1 renewable energy aggregator in Greece, with a portfolio of more </a:t>
            </a:r>
            <a:r>
              <a:rPr lang="en-US" sz="1400">
                <a:solidFill>
                  <a:schemeClr val="tx1">
                    <a:lumMod val="75000"/>
                    <a:lumOff val="25000"/>
                  </a:schemeClr>
                </a:solidFill>
                <a:latin typeface="Segoe UI" panose="020B0502040204020203" pitchFamily="34" charset="0"/>
                <a:cs typeface="Segoe UI" panose="020B0502040204020203" pitchFamily="34" charset="0"/>
              </a:rPr>
              <a:t>than 3.6GW</a:t>
            </a:r>
            <a:r>
              <a:rPr lang="en-US" sz="1400" dirty="0">
                <a:solidFill>
                  <a:schemeClr val="tx1">
                    <a:lumMod val="75000"/>
                    <a:lumOff val="25000"/>
                  </a:schemeClr>
                </a:solidFill>
                <a:latin typeface="Segoe UI" panose="020B0502040204020203" pitchFamily="34" charset="0"/>
                <a:cs typeface="Segoe UI" panose="020B0502040204020203" pitchFamily="34" charset="0"/>
              </a:rPr>
              <a:t>. Since its foundation, the company paved a remarkable journey, achieving a clear lead over its competitors.</a:t>
            </a:r>
            <a:endParaRPr lang="el-GR" sz="14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46" name="Group 45">
            <a:extLst>
              <a:ext uri="{FF2B5EF4-FFF2-40B4-BE49-F238E27FC236}">
                <a16:creationId xmlns:a16="http://schemas.microsoft.com/office/drawing/2014/main" id="{144C5C11-D0D2-BC49-3CA9-7C17A1E30F39}"/>
              </a:ext>
            </a:extLst>
          </p:cNvPr>
          <p:cNvGrpSpPr/>
          <p:nvPr/>
        </p:nvGrpSpPr>
        <p:grpSpPr>
          <a:xfrm>
            <a:off x="1" y="296346"/>
            <a:ext cx="12191996" cy="6251395"/>
            <a:chOff x="1" y="296346"/>
            <a:chExt cx="12191996" cy="6251395"/>
          </a:xfrm>
        </p:grpSpPr>
        <p:sp>
          <p:nvSpPr>
            <p:cNvPr id="47" name="Rectangle 46">
              <a:extLst>
                <a:ext uri="{FF2B5EF4-FFF2-40B4-BE49-F238E27FC236}">
                  <a16:creationId xmlns:a16="http://schemas.microsoft.com/office/drawing/2014/main" id="{383C8B9D-5DE9-7C1C-568E-E5F2CA7EF531}"/>
                </a:ext>
              </a:extLst>
            </p:cNvPr>
            <p:cNvSpPr/>
            <p:nvPr/>
          </p:nvSpPr>
          <p:spPr>
            <a:xfrm>
              <a:off x="11713029" y="6151029"/>
              <a:ext cx="478968"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A3E47D4-E09D-F3CE-0FA5-830C4F356836}"/>
                </a:ext>
              </a:extLst>
            </p:cNvPr>
            <p:cNvSpPr/>
            <p:nvPr/>
          </p:nvSpPr>
          <p:spPr>
            <a:xfrm>
              <a:off x="1" y="6151029"/>
              <a:ext cx="10350499"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blue text on a black background&#10;&#10;Description automatically generated">
              <a:extLst>
                <a:ext uri="{FF2B5EF4-FFF2-40B4-BE49-F238E27FC236}">
                  <a16:creationId xmlns:a16="http://schemas.microsoft.com/office/drawing/2014/main" id="{7C833D16-A69F-85D7-1825-9CF12A125D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50" name="TextBox 49">
              <a:extLst>
                <a:ext uri="{FF2B5EF4-FFF2-40B4-BE49-F238E27FC236}">
                  <a16:creationId xmlns:a16="http://schemas.microsoft.com/office/drawing/2014/main" id="{0C07A481-D7EF-BFF8-BF4C-C6FB752BFDF5}"/>
                </a:ext>
              </a:extLst>
            </p:cNvPr>
            <p:cNvSpPr txBox="1"/>
            <p:nvPr/>
          </p:nvSpPr>
          <p:spPr>
            <a:xfrm>
              <a:off x="621889" y="6183687"/>
              <a:ext cx="11312014" cy="307777"/>
            </a:xfrm>
            <a:prstGeom prst="rect">
              <a:avLst/>
            </a:prstGeom>
            <a:noFill/>
          </p:spPr>
          <p:txBody>
            <a:bodyPr wrap="square" rtlCol="0">
              <a:spAutoFit/>
            </a:bodyPr>
            <a:lstStyle/>
            <a:p>
              <a:r>
                <a:rPr lang="en-US" sz="1400" b="1" dirty="0">
                  <a:solidFill>
                    <a:schemeClr val="bg1"/>
                  </a:solidFill>
                  <a:latin typeface="Segoe UI Semibold" panose="020B0702040204020203" pitchFamily="34" charset="0"/>
                  <a:cs typeface="Segoe UI Semibold" panose="020B0702040204020203" pitchFamily="34" charset="0"/>
                </a:rPr>
                <a:t>BESS </a:t>
              </a:r>
              <a:r>
                <a:rPr lang="en-US" sz="1400" b="1" dirty="0" err="1">
                  <a:solidFill>
                    <a:schemeClr val="bg1"/>
                  </a:solidFill>
                  <a:latin typeface="Segoe UI Semibold" panose="020B0702040204020203" pitchFamily="34" charset="0"/>
                  <a:cs typeface="Segoe UI Semibold" panose="020B0702040204020203" pitchFamily="34" charset="0"/>
                </a:rPr>
                <a:t>landcape</a:t>
              </a:r>
              <a:r>
                <a:rPr lang="en-US" sz="1400" b="1" dirty="0">
                  <a:solidFill>
                    <a:schemeClr val="bg1"/>
                  </a:solidFill>
                  <a:latin typeface="Segoe UI Semibold" panose="020B0702040204020203" pitchFamily="34" charset="0"/>
                  <a:cs typeface="Segoe UI Semibold" panose="020B0702040204020203" pitchFamily="34" charset="0"/>
                </a:rPr>
                <a:t>                   Asset r</a:t>
              </a:r>
              <a:r>
                <a:rPr lang="en-US" sz="1400" dirty="0">
                  <a:solidFill>
                    <a:schemeClr val="bg1"/>
                  </a:solidFill>
                  <a:latin typeface="Segoe UI Semibold" panose="020B0702040204020203" pitchFamily="34" charset="0"/>
                  <a:cs typeface="Segoe UI Semibold" panose="020B0702040204020203" pitchFamily="34" charset="0"/>
                </a:rPr>
                <a:t>evenues                Cross-market optimization 		Our operations		</a:t>
              </a:r>
              <a:r>
                <a:rPr lang="en-US" sz="1400" dirty="0">
                  <a:solidFill>
                    <a:schemeClr val="bg2">
                      <a:lumMod val="25000"/>
                    </a:schemeClr>
                  </a:solidFill>
                  <a:latin typeface="Segoe UI Semibold" panose="020B0702040204020203" pitchFamily="34" charset="0"/>
                  <a:cs typeface="Segoe UI Semibold" panose="020B0702040204020203" pitchFamily="34" charset="0"/>
                </a:rPr>
                <a:t>Why us</a:t>
              </a:r>
            </a:p>
          </p:txBody>
        </p:sp>
      </p:grpSp>
    </p:spTree>
    <p:extLst>
      <p:ext uri="{BB962C8B-B14F-4D97-AF65-F5344CB8AC3E}">
        <p14:creationId xmlns:p14="http://schemas.microsoft.com/office/powerpoint/2010/main" val="273398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wind turbines&#10;&#10;Description automatically generated with medium confidence">
            <a:extLst>
              <a:ext uri="{FF2B5EF4-FFF2-40B4-BE49-F238E27FC236}">
                <a16:creationId xmlns:a16="http://schemas.microsoft.com/office/drawing/2014/main" id="{0DC6E89B-282A-993A-55D4-F2C886F07DC5}"/>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119241" y="-43543"/>
            <a:ext cx="12417782" cy="6945086"/>
          </a:xfrm>
          <a:prstGeom prst="rect">
            <a:avLst/>
          </a:prstGeom>
        </p:spPr>
      </p:pic>
      <p:sp>
        <p:nvSpPr>
          <p:cNvPr id="3" name="Rectangle 2">
            <a:extLst>
              <a:ext uri="{FF2B5EF4-FFF2-40B4-BE49-F238E27FC236}">
                <a16:creationId xmlns:a16="http://schemas.microsoft.com/office/drawing/2014/main" id="{36F35960-B71C-49EE-E3B4-201CBB0EF9CD}"/>
              </a:ext>
            </a:extLst>
          </p:cNvPr>
          <p:cNvSpPr/>
          <p:nvPr/>
        </p:nvSpPr>
        <p:spPr>
          <a:xfrm>
            <a:off x="-112891" y="-43544"/>
            <a:ext cx="12417782" cy="6945086"/>
          </a:xfrm>
          <a:prstGeom prst="rect">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E3E6C4-5E7D-1B08-F605-D9CA2A86962A}"/>
              </a:ext>
            </a:extLst>
          </p:cNvPr>
          <p:cNvSpPr>
            <a:spLocks noGrp="1"/>
          </p:cNvSpPr>
          <p:nvPr>
            <p:ph type="title"/>
          </p:nvPr>
        </p:nvSpPr>
        <p:spPr>
          <a:xfrm>
            <a:off x="831850" y="3367311"/>
            <a:ext cx="10515600" cy="937987"/>
          </a:xfrm>
        </p:spPr>
        <p:txBody>
          <a:bodyPr>
            <a:normAutofit/>
          </a:bodyPr>
          <a:lstStyle/>
          <a:p>
            <a:pPr algn="ctr"/>
            <a:r>
              <a:rPr lang="en-US" sz="5400" dirty="0">
                <a:solidFill>
                  <a:schemeClr val="bg1"/>
                </a:solidFill>
                <a:latin typeface="Segoe UI" panose="020B0502040204020203" pitchFamily="34" charset="0"/>
                <a:cs typeface="Segoe UI" panose="020B0502040204020203" pitchFamily="34" charset="0"/>
              </a:rPr>
              <a:t>Thank you</a:t>
            </a:r>
            <a:endParaRPr lang="el-GR" sz="5400" dirty="0">
              <a:solidFill>
                <a:schemeClr val="bg1"/>
              </a:solidFill>
              <a:latin typeface="Segoe UI" panose="020B0502040204020203" pitchFamily="34" charset="0"/>
              <a:cs typeface="Segoe UI" panose="020B0502040204020203" pitchFamily="34" charset="0"/>
            </a:endParaRPr>
          </a:p>
        </p:txBody>
      </p:sp>
      <p:pic>
        <p:nvPicPr>
          <p:cNvPr id="8" name="Picture 7" descr="A blue text on a black background&#10;&#10;Description automatically generated">
            <a:extLst>
              <a:ext uri="{FF2B5EF4-FFF2-40B4-BE49-F238E27FC236}">
                <a16:creationId xmlns:a16="http://schemas.microsoft.com/office/drawing/2014/main" id="{A93F4CAE-1E1D-D11F-E875-498F60FAD64A}"/>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28116" y="672834"/>
            <a:ext cx="3282345" cy="565415"/>
          </a:xfrm>
          <a:prstGeom prst="rect">
            <a:avLst/>
          </a:prstGeom>
        </p:spPr>
      </p:pic>
      <p:sp>
        <p:nvSpPr>
          <p:cNvPr id="5" name="TextBox 4">
            <a:extLst>
              <a:ext uri="{FF2B5EF4-FFF2-40B4-BE49-F238E27FC236}">
                <a16:creationId xmlns:a16="http://schemas.microsoft.com/office/drawing/2014/main" id="{F95521A9-A884-B4A9-7DE1-02310F8AB7E9}"/>
              </a:ext>
            </a:extLst>
          </p:cNvPr>
          <p:cNvSpPr txBox="1"/>
          <p:nvPr/>
        </p:nvSpPr>
        <p:spPr>
          <a:xfrm>
            <a:off x="1953326" y="4295873"/>
            <a:ext cx="8467024" cy="707886"/>
          </a:xfrm>
          <a:prstGeom prst="rect">
            <a:avLst/>
          </a:prstGeom>
          <a:noFill/>
        </p:spPr>
        <p:txBody>
          <a:bodyPr wrap="square" rtlCol="0">
            <a:spAutoFit/>
          </a:bodyPr>
          <a:lstStyle/>
          <a:p>
            <a:pPr algn="ctr"/>
            <a:r>
              <a:rPr lang="en-US" sz="2000" dirty="0">
                <a:solidFill>
                  <a:schemeClr val="bg1"/>
                </a:solidFill>
                <a:latin typeface="Segoe UI" panose="020B0502040204020203" pitchFamily="34" charset="0"/>
                <a:cs typeface="Segoe UI" panose="020B0502040204020203" pitchFamily="34" charset="0"/>
              </a:rPr>
              <a:t>Join the largest renewable energy aggregator and demand response services provider in Greece.</a:t>
            </a:r>
          </a:p>
        </p:txBody>
      </p:sp>
    </p:spTree>
    <p:extLst>
      <p:ext uri="{BB962C8B-B14F-4D97-AF65-F5344CB8AC3E}">
        <p14:creationId xmlns:p14="http://schemas.microsoft.com/office/powerpoint/2010/main" val="367195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7E3048-A33A-E213-1B9A-8BF06403FDA7}"/>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AutoShape 2" descr="An image representing the concept of 'Champions League' vs 'Domestic League' in energy trading, set in the style of a stadium where two different matches are happening side-by-side. On one side, a smaller, local stadium with a modest football match, representing local renewable energy trading (wind turbines and solar panels in the background). On the other side, a large, illuminated stadium with a high-stakes game, representing cross-market Battery Energy Storage Systems (BESS) trading across Europe, with symbolic energy icons representing various markets and power connections between countries. The atmosphere should convey ambition and high stakes on the Champions League side, while the domestic side feels smaller and simpler. ">
            <a:extLst>
              <a:ext uri="{FF2B5EF4-FFF2-40B4-BE49-F238E27FC236}">
                <a16:creationId xmlns:a16="http://schemas.microsoft.com/office/drawing/2014/main" id="{2874868D-37FC-3EDC-2782-2E70D094D0C6}"/>
              </a:ext>
            </a:extLst>
          </p:cNvPr>
          <p:cNvSpPr>
            <a:spLocks noChangeAspect="1" noChangeArrowheads="1"/>
          </p:cNvSpPr>
          <p:nvPr/>
        </p:nvSpPr>
        <p:spPr bwMode="auto">
          <a:xfrm>
            <a:off x="6462011" y="2993574"/>
            <a:ext cx="245659" cy="304800"/>
          </a:xfrm>
          <a:prstGeom prst="rect">
            <a:avLst/>
          </a:prstGeom>
          <a:noFill/>
        </p:spPr>
        <p:txBody>
          <a:bodyPr vert="horz" wrap="square" lIns="91440" tIns="45720" rIns="91440" bIns="45720" numCol="1" anchor="t" anchorCtr="0" compatLnSpc="1">
            <a:prstTxWarp prst="textNoShape">
              <a:avLst/>
            </a:prstTxWarp>
          </a:bodyPr>
          <a:lstStyle/>
          <a:p>
            <a:endParaRPr lang="en-US" sz="3500">
              <a:solidFill>
                <a:schemeClr val="bg1"/>
              </a:solidFill>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7CBE30A6-3FFB-0933-A336-3C2117946D3B}"/>
              </a:ext>
            </a:extLst>
          </p:cNvPr>
          <p:cNvSpPr txBox="1"/>
          <p:nvPr/>
        </p:nvSpPr>
        <p:spPr>
          <a:xfrm>
            <a:off x="1201671" y="2636654"/>
            <a:ext cx="9788657" cy="1118255"/>
          </a:xfrm>
          <a:prstGeom prst="rect">
            <a:avLst/>
          </a:prstGeom>
          <a:noFill/>
        </p:spPr>
        <p:txBody>
          <a:bodyPr wrap="square">
            <a:spAutoFit/>
          </a:bodyPr>
          <a:lstStyle/>
          <a:p>
            <a:pPr marL="0" indent="0" algn="ctr">
              <a:lnSpc>
                <a:spcPts val="4000"/>
              </a:lnSpc>
              <a:buNone/>
            </a:pPr>
            <a:r>
              <a:rPr lang="en-US" sz="3500" dirty="0">
                <a:solidFill>
                  <a:schemeClr val="bg2">
                    <a:lumMod val="25000"/>
                  </a:schemeClr>
                </a:solidFill>
                <a:latin typeface="Segoe UI Semibold" panose="020B0702040204020203" pitchFamily="34" charset="0"/>
                <a:cs typeface="Segoe UI Semibold" panose="020B0702040204020203" pitchFamily="34" charset="0"/>
              </a:rPr>
              <a:t>How do you operate a multimillion asset in </a:t>
            </a:r>
            <a:r>
              <a:rPr lang="en-US" sz="3500" dirty="0">
                <a:solidFill>
                  <a:schemeClr val="accent2"/>
                </a:solidFill>
                <a:latin typeface="Segoe UI Semibold" panose="020B0702040204020203" pitchFamily="34" charset="0"/>
                <a:cs typeface="Segoe UI Semibold" panose="020B0702040204020203" pitchFamily="34" charset="0"/>
              </a:rPr>
              <a:t>energy markets?</a:t>
            </a:r>
          </a:p>
        </p:txBody>
      </p:sp>
      <p:pic>
        <p:nvPicPr>
          <p:cNvPr id="12" name="Picture 11" descr="A blue text on a black background&#10;&#10;Description automatically generated">
            <a:extLst>
              <a:ext uri="{FF2B5EF4-FFF2-40B4-BE49-F238E27FC236}">
                <a16:creationId xmlns:a16="http://schemas.microsoft.com/office/drawing/2014/main" id="{513B0106-AD59-B19B-1287-83503FDE1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17" name="TextBox 16">
            <a:extLst>
              <a:ext uri="{FF2B5EF4-FFF2-40B4-BE49-F238E27FC236}">
                <a16:creationId xmlns:a16="http://schemas.microsoft.com/office/drawing/2014/main" id="{AE65C5B7-8134-E1A4-845F-3C25926576B1}"/>
              </a:ext>
            </a:extLst>
          </p:cNvPr>
          <p:cNvSpPr txBox="1"/>
          <p:nvPr/>
        </p:nvSpPr>
        <p:spPr>
          <a:xfrm>
            <a:off x="1941953" y="3754909"/>
            <a:ext cx="8308088" cy="630942"/>
          </a:xfrm>
          <a:prstGeom prst="rect">
            <a:avLst/>
          </a:prstGeom>
          <a:noFill/>
        </p:spPr>
        <p:txBody>
          <a:bodyPr wrap="square">
            <a:spAutoFit/>
          </a:bodyPr>
          <a:lstStyle/>
          <a:p>
            <a:pPr marL="0" indent="0" algn="ctr">
              <a:buNone/>
            </a:pPr>
            <a:r>
              <a:rPr lang="en-US" sz="3500" dirty="0">
                <a:solidFill>
                  <a:schemeClr val="bg2">
                    <a:lumMod val="25000"/>
                  </a:schemeClr>
                </a:solidFill>
                <a:latin typeface="Segoe UI Semibold" panose="020B0702040204020203" pitchFamily="34" charset="0"/>
                <a:cs typeface="Segoe UI Semibold" panose="020B0702040204020203" pitchFamily="34" charset="0"/>
              </a:rPr>
              <a:t>with technical constraints</a:t>
            </a:r>
          </a:p>
        </p:txBody>
      </p:sp>
      <p:sp>
        <p:nvSpPr>
          <p:cNvPr id="18" name="TextBox 17">
            <a:extLst>
              <a:ext uri="{FF2B5EF4-FFF2-40B4-BE49-F238E27FC236}">
                <a16:creationId xmlns:a16="http://schemas.microsoft.com/office/drawing/2014/main" id="{B7FD4589-A018-B773-834B-50D2904E425D}"/>
              </a:ext>
            </a:extLst>
          </p:cNvPr>
          <p:cNvSpPr txBox="1"/>
          <p:nvPr/>
        </p:nvSpPr>
        <p:spPr>
          <a:xfrm>
            <a:off x="4057801" y="4420915"/>
            <a:ext cx="4076391" cy="630942"/>
          </a:xfrm>
          <a:prstGeom prst="rect">
            <a:avLst/>
          </a:prstGeom>
          <a:solidFill>
            <a:schemeClr val="accent2"/>
          </a:solidFill>
        </p:spPr>
        <p:txBody>
          <a:bodyPr wrap="square">
            <a:spAutoFit/>
          </a:bodyPr>
          <a:lstStyle/>
          <a:p>
            <a:pPr marL="0" indent="0" algn="ctr">
              <a:buNone/>
            </a:pPr>
            <a:r>
              <a:rPr lang="en-US" sz="3500" dirty="0">
                <a:solidFill>
                  <a:schemeClr val="bg1"/>
                </a:solidFill>
                <a:latin typeface="Segoe UI Semibold" panose="020B0702040204020203" pitchFamily="34" charset="0"/>
                <a:cs typeface="Segoe UI Semibold" panose="020B0702040204020203" pitchFamily="34" charset="0"/>
              </a:rPr>
              <a:t>without humans?_</a:t>
            </a:r>
          </a:p>
        </p:txBody>
      </p:sp>
    </p:spTree>
    <p:extLst>
      <p:ext uri="{BB962C8B-B14F-4D97-AF65-F5344CB8AC3E}">
        <p14:creationId xmlns:p14="http://schemas.microsoft.com/office/powerpoint/2010/main" val="27460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8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7000"/>
                                  </p:iterate>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ECDACF03-BD59-CDB7-4FC9-B0BA43C0CE4E}"/>
              </a:ext>
            </a:extLst>
          </p:cNvPr>
          <p:cNvSpPr txBox="1">
            <a:spLocks/>
          </p:cNvSpPr>
          <p:nvPr/>
        </p:nvSpPr>
        <p:spPr>
          <a:xfrm>
            <a:off x="457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tx1">
                    <a:lumMod val="75000"/>
                    <a:lumOff val="25000"/>
                  </a:schemeClr>
                </a:solidFill>
                <a:latin typeface="Segoe UI Semibold" panose="020B0702040204020203" pitchFamily="34" charset="0"/>
                <a:cs typeface="Segoe UI Semibold" panose="020B0702040204020203" pitchFamily="34" charset="0"/>
              </a:rPr>
              <a:t>Market structure</a:t>
            </a:r>
            <a:endParaRPr lang="el-GR">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1024" name="TextBox 1023">
            <a:extLst>
              <a:ext uri="{FF2B5EF4-FFF2-40B4-BE49-F238E27FC236}">
                <a16:creationId xmlns:a16="http://schemas.microsoft.com/office/drawing/2014/main" id="{CA035DD8-17EF-D36C-F424-94DA8198917B}"/>
              </a:ext>
            </a:extLst>
          </p:cNvPr>
          <p:cNvSpPr txBox="1"/>
          <p:nvPr/>
        </p:nvSpPr>
        <p:spPr>
          <a:xfrm>
            <a:off x="489857" y="1311783"/>
            <a:ext cx="10974009" cy="307777"/>
          </a:xfrm>
          <a:prstGeom prst="rect">
            <a:avLst/>
          </a:prstGeom>
          <a:noFill/>
        </p:spPr>
        <p:txBody>
          <a:bodyPr wrap="square" rtlCol="0">
            <a:spAutoFit/>
          </a:bodyPr>
          <a:lstStyle/>
          <a:p>
            <a:r>
              <a:rPr lang="en-US" sz="1400" dirty="0">
                <a:solidFill>
                  <a:schemeClr val="tx1">
                    <a:lumMod val="75000"/>
                    <a:lumOff val="25000"/>
                  </a:schemeClr>
                </a:solidFill>
                <a:latin typeface="Segoe UI" panose="020B0502040204020203" pitchFamily="34" charset="0"/>
                <a:cs typeface="Segoe UI" panose="020B0502040204020203" pitchFamily="34" charset="0"/>
              </a:rPr>
              <a:t>In Greece, energy storage assets will operate within a competitive electricity market with high renewable integration.</a:t>
            </a:r>
          </a:p>
        </p:txBody>
      </p:sp>
      <p:sp>
        <p:nvSpPr>
          <p:cNvPr id="2" name="Google Shape;85;p1">
            <a:extLst>
              <a:ext uri="{FF2B5EF4-FFF2-40B4-BE49-F238E27FC236}">
                <a16:creationId xmlns:a16="http://schemas.microsoft.com/office/drawing/2014/main" id="{07B883B8-D026-72AC-14FB-5E70C030BD1B}"/>
              </a:ext>
            </a:extLst>
          </p:cNvPr>
          <p:cNvSpPr/>
          <p:nvPr/>
        </p:nvSpPr>
        <p:spPr>
          <a:xfrm>
            <a:off x="3398303" y="2514405"/>
            <a:ext cx="1739153" cy="365125"/>
          </a:xfrm>
          <a:prstGeom prst="roundRect">
            <a:avLst>
              <a:gd name="adj" fmla="val 50000"/>
            </a:avLst>
          </a:prstGeom>
          <a:solidFill>
            <a:srgbClr val="52A5D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bg1"/>
                </a:solidFill>
                <a:latin typeface="Segoe UI Semibold" panose="020B0702040204020203" pitchFamily="34" charset="0"/>
                <a:ea typeface="Calibri"/>
                <a:cs typeface="Segoe UI Semibold" panose="020B0702040204020203" pitchFamily="34" charset="0"/>
                <a:sym typeface="Calibri"/>
              </a:rPr>
              <a:t>Energy Trading</a:t>
            </a:r>
            <a:endParaRPr dirty="0">
              <a:solidFill>
                <a:schemeClr val="bg1"/>
              </a:solidFill>
              <a:latin typeface="Segoe UI Semibold" panose="020B0702040204020203" pitchFamily="34" charset="0"/>
              <a:cs typeface="Segoe UI Semibold" panose="020B0702040204020203" pitchFamily="34" charset="0"/>
            </a:endParaRPr>
          </a:p>
        </p:txBody>
      </p:sp>
      <p:sp>
        <p:nvSpPr>
          <p:cNvPr id="3" name="Google Shape;86;p1">
            <a:extLst>
              <a:ext uri="{FF2B5EF4-FFF2-40B4-BE49-F238E27FC236}">
                <a16:creationId xmlns:a16="http://schemas.microsoft.com/office/drawing/2014/main" id="{3D7E2D2F-9B27-3FF4-641A-F47B215E1585}"/>
              </a:ext>
            </a:extLst>
          </p:cNvPr>
          <p:cNvSpPr/>
          <p:nvPr/>
        </p:nvSpPr>
        <p:spPr>
          <a:xfrm>
            <a:off x="3398303" y="3730075"/>
            <a:ext cx="1739153" cy="365125"/>
          </a:xfrm>
          <a:prstGeom prst="roundRect">
            <a:avLst>
              <a:gd name="adj" fmla="val 50000"/>
            </a:avLst>
          </a:prstGeom>
          <a:solidFill>
            <a:srgbClr val="52A5D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Reserve Products</a:t>
            </a:r>
            <a:endParaRPr>
              <a:solidFill>
                <a:schemeClr val="bg1"/>
              </a:solidFill>
              <a:latin typeface="Segoe UI Semibold" panose="020B0702040204020203" pitchFamily="34" charset="0"/>
              <a:cs typeface="Segoe UI Semibold" panose="020B0702040204020203" pitchFamily="34" charset="0"/>
            </a:endParaRPr>
          </a:p>
        </p:txBody>
      </p:sp>
      <p:sp>
        <p:nvSpPr>
          <p:cNvPr id="4" name="Google Shape;87;p1">
            <a:extLst>
              <a:ext uri="{FF2B5EF4-FFF2-40B4-BE49-F238E27FC236}">
                <a16:creationId xmlns:a16="http://schemas.microsoft.com/office/drawing/2014/main" id="{DE173366-CEE2-FA2D-C508-4ED19CCBB976}"/>
              </a:ext>
            </a:extLst>
          </p:cNvPr>
          <p:cNvSpPr/>
          <p:nvPr/>
        </p:nvSpPr>
        <p:spPr>
          <a:xfrm rot="10800000">
            <a:off x="3053772" y="2500910"/>
            <a:ext cx="176670" cy="2787050"/>
          </a:xfrm>
          <a:prstGeom prst="rightBrace">
            <a:avLst>
              <a:gd name="adj1" fmla="val 199189"/>
              <a:gd name="adj2" fmla="val 50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Segoe UI" panose="020B0502040204020203" pitchFamily="34" charset="0"/>
              <a:ea typeface="Calibri"/>
              <a:cs typeface="Segoe UI" panose="020B0502040204020203" pitchFamily="34" charset="0"/>
              <a:sym typeface="Calibri"/>
            </a:endParaRPr>
          </a:p>
        </p:txBody>
      </p:sp>
      <p:sp>
        <p:nvSpPr>
          <p:cNvPr id="5" name="Google Shape;88;p1">
            <a:extLst>
              <a:ext uri="{FF2B5EF4-FFF2-40B4-BE49-F238E27FC236}">
                <a16:creationId xmlns:a16="http://schemas.microsoft.com/office/drawing/2014/main" id="{41CE6B89-F069-B04D-FE45-F59ABFC9E016}"/>
              </a:ext>
            </a:extLst>
          </p:cNvPr>
          <p:cNvSpPr/>
          <p:nvPr/>
        </p:nvSpPr>
        <p:spPr>
          <a:xfrm>
            <a:off x="5621549" y="2494307"/>
            <a:ext cx="2598619" cy="365125"/>
          </a:xfrm>
          <a:prstGeom prst="roundRect">
            <a:avLst>
              <a:gd name="adj" fmla="val 50000"/>
            </a:avLst>
          </a:prstGeom>
          <a:solidFill>
            <a:schemeClr val="accent2"/>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Wholesale markets*</a:t>
            </a:r>
            <a:endParaRPr>
              <a:solidFill>
                <a:schemeClr val="bg1"/>
              </a:solidFill>
              <a:latin typeface="Segoe UI Semibold" panose="020B0702040204020203" pitchFamily="34" charset="0"/>
              <a:cs typeface="Segoe UI Semibold" panose="020B0702040204020203" pitchFamily="34" charset="0"/>
            </a:endParaRPr>
          </a:p>
        </p:txBody>
      </p:sp>
      <p:sp>
        <p:nvSpPr>
          <p:cNvPr id="6" name="Google Shape;89;p1">
            <a:extLst>
              <a:ext uri="{FF2B5EF4-FFF2-40B4-BE49-F238E27FC236}">
                <a16:creationId xmlns:a16="http://schemas.microsoft.com/office/drawing/2014/main" id="{0D376D56-2043-E5EB-AB7A-83222362EAE6}"/>
              </a:ext>
            </a:extLst>
          </p:cNvPr>
          <p:cNvSpPr/>
          <p:nvPr/>
        </p:nvSpPr>
        <p:spPr>
          <a:xfrm>
            <a:off x="5621551" y="3175855"/>
            <a:ext cx="2598619" cy="365125"/>
          </a:xfrm>
          <a:prstGeom prst="roundRect">
            <a:avLst>
              <a:gd name="adj" fmla="val 50000"/>
            </a:avLst>
          </a:prstGeom>
          <a:solidFill>
            <a:schemeClr val="accent2"/>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Upward and downward FCR</a:t>
            </a:r>
            <a:endParaRPr>
              <a:solidFill>
                <a:schemeClr val="bg1"/>
              </a:solidFill>
              <a:latin typeface="Segoe UI Semibold" panose="020B0702040204020203" pitchFamily="34" charset="0"/>
              <a:cs typeface="Segoe UI Semibold" panose="020B0702040204020203" pitchFamily="34" charset="0"/>
            </a:endParaRPr>
          </a:p>
        </p:txBody>
      </p:sp>
      <p:sp>
        <p:nvSpPr>
          <p:cNvPr id="7" name="Google Shape;90;p1">
            <a:extLst>
              <a:ext uri="{FF2B5EF4-FFF2-40B4-BE49-F238E27FC236}">
                <a16:creationId xmlns:a16="http://schemas.microsoft.com/office/drawing/2014/main" id="{66B8C16A-9921-D6E9-0C91-09D84584115E}"/>
              </a:ext>
            </a:extLst>
          </p:cNvPr>
          <p:cNvSpPr/>
          <p:nvPr/>
        </p:nvSpPr>
        <p:spPr>
          <a:xfrm>
            <a:off x="5621551" y="3665382"/>
            <a:ext cx="2598620" cy="365125"/>
          </a:xfrm>
          <a:prstGeom prst="roundRect">
            <a:avLst>
              <a:gd name="adj" fmla="val 50000"/>
            </a:avLst>
          </a:prstGeom>
          <a:solidFill>
            <a:schemeClr val="accent2"/>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Upward and downward </a:t>
            </a:r>
            <a:r>
              <a:rPr lang="en-US" sz="1200" b="0" i="0" u="none" strike="noStrike" cap="none" err="1">
                <a:solidFill>
                  <a:schemeClr val="bg1"/>
                </a:solidFill>
                <a:latin typeface="Segoe UI Semibold" panose="020B0702040204020203" pitchFamily="34" charset="0"/>
                <a:ea typeface="Calibri"/>
                <a:cs typeface="Segoe UI Semibold" panose="020B0702040204020203" pitchFamily="34" charset="0"/>
                <a:sym typeface="Calibri"/>
              </a:rPr>
              <a:t>aFRR</a:t>
            </a: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a:t>
            </a:r>
            <a:endParaRPr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endParaRPr>
          </a:p>
        </p:txBody>
      </p:sp>
      <p:sp>
        <p:nvSpPr>
          <p:cNvPr id="8" name="Google Shape;91;p1">
            <a:extLst>
              <a:ext uri="{FF2B5EF4-FFF2-40B4-BE49-F238E27FC236}">
                <a16:creationId xmlns:a16="http://schemas.microsoft.com/office/drawing/2014/main" id="{AEB609D8-5176-5460-24C0-AE15FC1BEB37}"/>
              </a:ext>
            </a:extLst>
          </p:cNvPr>
          <p:cNvSpPr/>
          <p:nvPr/>
        </p:nvSpPr>
        <p:spPr>
          <a:xfrm>
            <a:off x="5621550" y="4166513"/>
            <a:ext cx="2598622" cy="365125"/>
          </a:xfrm>
          <a:prstGeom prst="roundRect">
            <a:avLst>
              <a:gd name="adj" fmla="val 50000"/>
            </a:avLst>
          </a:prstGeom>
          <a:solidFill>
            <a:schemeClr val="accent2"/>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Upward and downward </a:t>
            </a:r>
            <a:r>
              <a:rPr lang="en-US" sz="1200" b="0" i="0" u="none" strike="noStrike" cap="none" err="1">
                <a:solidFill>
                  <a:schemeClr val="bg1"/>
                </a:solidFill>
                <a:latin typeface="Segoe UI Semibold" panose="020B0702040204020203" pitchFamily="34" charset="0"/>
                <a:ea typeface="Calibri"/>
                <a:cs typeface="Segoe UI Semibold" panose="020B0702040204020203" pitchFamily="34" charset="0"/>
                <a:sym typeface="Calibri"/>
              </a:rPr>
              <a:t>mFRR</a:t>
            </a: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a:t>
            </a:r>
            <a:endParaRPr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endParaRPr>
          </a:p>
        </p:txBody>
      </p:sp>
      <p:sp>
        <p:nvSpPr>
          <p:cNvPr id="9" name="Google Shape;92;p1">
            <a:extLst>
              <a:ext uri="{FF2B5EF4-FFF2-40B4-BE49-F238E27FC236}">
                <a16:creationId xmlns:a16="http://schemas.microsoft.com/office/drawing/2014/main" id="{58C3FD99-1664-0BAE-71F7-507F2C367008}"/>
              </a:ext>
            </a:extLst>
          </p:cNvPr>
          <p:cNvSpPr/>
          <p:nvPr/>
        </p:nvSpPr>
        <p:spPr>
          <a:xfrm>
            <a:off x="5370798" y="2480033"/>
            <a:ext cx="138954" cy="425498"/>
          </a:xfrm>
          <a:prstGeom prst="leftBrace">
            <a:avLst>
              <a:gd name="adj1" fmla="val 76554"/>
              <a:gd name="adj2" fmla="val 50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Segoe UI" panose="020B0502040204020203" pitchFamily="34" charset="0"/>
              <a:ea typeface="Calibri"/>
              <a:cs typeface="Segoe UI" panose="020B0502040204020203" pitchFamily="34" charset="0"/>
              <a:sym typeface="Calibri"/>
            </a:endParaRPr>
          </a:p>
        </p:txBody>
      </p:sp>
      <p:sp>
        <p:nvSpPr>
          <p:cNvPr id="12" name="Google Shape;93;p1">
            <a:extLst>
              <a:ext uri="{FF2B5EF4-FFF2-40B4-BE49-F238E27FC236}">
                <a16:creationId xmlns:a16="http://schemas.microsoft.com/office/drawing/2014/main" id="{8B6018AD-2812-4CC2-90BA-208370E9EFF4}"/>
              </a:ext>
            </a:extLst>
          </p:cNvPr>
          <p:cNvSpPr/>
          <p:nvPr/>
        </p:nvSpPr>
        <p:spPr>
          <a:xfrm>
            <a:off x="5339422" y="3230064"/>
            <a:ext cx="138953" cy="1272519"/>
          </a:xfrm>
          <a:prstGeom prst="leftBrace">
            <a:avLst>
              <a:gd name="adj1" fmla="val 100077"/>
              <a:gd name="adj2" fmla="val 50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Segoe UI" panose="020B0502040204020203" pitchFamily="34" charset="0"/>
              <a:ea typeface="Calibri"/>
              <a:cs typeface="Segoe UI" panose="020B0502040204020203" pitchFamily="34" charset="0"/>
              <a:sym typeface="Calibri"/>
            </a:endParaRPr>
          </a:p>
        </p:txBody>
      </p:sp>
      <p:sp>
        <p:nvSpPr>
          <p:cNvPr id="13" name="Google Shape;94;p1">
            <a:extLst>
              <a:ext uri="{FF2B5EF4-FFF2-40B4-BE49-F238E27FC236}">
                <a16:creationId xmlns:a16="http://schemas.microsoft.com/office/drawing/2014/main" id="{1339B11B-27D1-41E2-BD31-E9E224D78ADE}"/>
              </a:ext>
            </a:extLst>
          </p:cNvPr>
          <p:cNvSpPr/>
          <p:nvPr/>
        </p:nvSpPr>
        <p:spPr>
          <a:xfrm>
            <a:off x="3274837" y="2016569"/>
            <a:ext cx="4888088" cy="291772"/>
          </a:xfrm>
          <a:prstGeom prst="roundRect">
            <a:avLst>
              <a:gd name="adj" fmla="val 50000"/>
            </a:avLst>
          </a:prstGeom>
          <a:solidFill>
            <a:schemeClr val="bg1">
              <a:lumMod val="95000"/>
            </a:schemeClr>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tx1">
                    <a:lumMod val="75000"/>
                    <a:lumOff val="25000"/>
                  </a:schemeClr>
                </a:solidFill>
                <a:latin typeface="Segoe UI Semibold" panose="020B0702040204020203" pitchFamily="34" charset="0"/>
                <a:ea typeface="Calibri"/>
                <a:cs typeface="Segoe UI Semibold" panose="020B0702040204020203" pitchFamily="34" charset="0"/>
                <a:sym typeface="Calibri"/>
              </a:rPr>
              <a:t>Key revenue streams</a:t>
            </a:r>
            <a:endParaRPr>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14" name="Google Shape;95;p1">
            <a:extLst>
              <a:ext uri="{FF2B5EF4-FFF2-40B4-BE49-F238E27FC236}">
                <a16:creationId xmlns:a16="http://schemas.microsoft.com/office/drawing/2014/main" id="{0BCBCFAC-8C0D-99FE-5D75-6859A6C4F04E}"/>
              </a:ext>
            </a:extLst>
          </p:cNvPr>
          <p:cNvSpPr/>
          <p:nvPr/>
        </p:nvSpPr>
        <p:spPr>
          <a:xfrm>
            <a:off x="1047982" y="3701161"/>
            <a:ext cx="1739153" cy="365125"/>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i="0" strike="noStrike" cap="none">
                <a:solidFill>
                  <a:schemeClr val="bg1"/>
                </a:solidFill>
                <a:latin typeface="Segoe UI Semibold" panose="020B0702040204020203" pitchFamily="34" charset="0"/>
                <a:ea typeface="Calibri"/>
                <a:cs typeface="Segoe UI Semibold" panose="020B0702040204020203" pitchFamily="34" charset="0"/>
                <a:sym typeface="Calibri"/>
              </a:rPr>
              <a:t>Battery</a:t>
            </a:r>
            <a:endParaRPr>
              <a:solidFill>
                <a:schemeClr val="bg1"/>
              </a:solidFill>
              <a:latin typeface="Segoe UI Semibold" panose="020B0702040204020203" pitchFamily="34" charset="0"/>
              <a:cs typeface="Segoe UI Semibold" panose="020B0702040204020203" pitchFamily="34" charset="0"/>
            </a:endParaRPr>
          </a:p>
        </p:txBody>
      </p:sp>
      <p:sp>
        <p:nvSpPr>
          <p:cNvPr id="15" name="Google Shape;96;p1">
            <a:extLst>
              <a:ext uri="{FF2B5EF4-FFF2-40B4-BE49-F238E27FC236}">
                <a16:creationId xmlns:a16="http://schemas.microsoft.com/office/drawing/2014/main" id="{37E4DD65-19FE-390F-D614-77DBFF8DB5EB}"/>
              </a:ext>
            </a:extLst>
          </p:cNvPr>
          <p:cNvSpPr/>
          <p:nvPr/>
        </p:nvSpPr>
        <p:spPr>
          <a:xfrm>
            <a:off x="3398299" y="5007040"/>
            <a:ext cx="1739153" cy="365125"/>
          </a:xfrm>
          <a:prstGeom prst="roundRect">
            <a:avLst>
              <a:gd name="adj" fmla="val 50000"/>
            </a:avLst>
          </a:prstGeom>
          <a:solidFill>
            <a:srgbClr val="52A5D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Energy Products</a:t>
            </a:r>
            <a:endParaRPr>
              <a:solidFill>
                <a:schemeClr val="bg1"/>
              </a:solidFill>
              <a:latin typeface="Segoe UI Semibold" panose="020B0702040204020203" pitchFamily="34" charset="0"/>
              <a:cs typeface="Segoe UI Semibold" panose="020B0702040204020203" pitchFamily="34" charset="0"/>
            </a:endParaRPr>
          </a:p>
        </p:txBody>
      </p:sp>
      <p:sp>
        <p:nvSpPr>
          <p:cNvPr id="17" name="Google Shape;97;p1">
            <a:extLst>
              <a:ext uri="{FF2B5EF4-FFF2-40B4-BE49-F238E27FC236}">
                <a16:creationId xmlns:a16="http://schemas.microsoft.com/office/drawing/2014/main" id="{6C6F2138-3C41-C86A-C3AC-2DE55B3CE0F3}"/>
              </a:ext>
            </a:extLst>
          </p:cNvPr>
          <p:cNvSpPr/>
          <p:nvPr/>
        </p:nvSpPr>
        <p:spPr>
          <a:xfrm>
            <a:off x="5384241" y="4810574"/>
            <a:ext cx="138953" cy="801536"/>
          </a:xfrm>
          <a:prstGeom prst="leftBrace">
            <a:avLst>
              <a:gd name="adj1" fmla="val 74139"/>
              <a:gd name="adj2" fmla="val 50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Segoe UI" panose="020B0502040204020203" pitchFamily="34" charset="0"/>
              <a:ea typeface="Calibri"/>
              <a:cs typeface="Segoe UI" panose="020B0502040204020203" pitchFamily="34" charset="0"/>
              <a:sym typeface="Calibri"/>
            </a:endParaRPr>
          </a:p>
        </p:txBody>
      </p:sp>
      <p:sp>
        <p:nvSpPr>
          <p:cNvPr id="18" name="Google Shape;98;p1">
            <a:extLst>
              <a:ext uri="{FF2B5EF4-FFF2-40B4-BE49-F238E27FC236}">
                <a16:creationId xmlns:a16="http://schemas.microsoft.com/office/drawing/2014/main" id="{6AAC2070-0BBC-44A7-ACFF-E3BBED50E9B0}"/>
              </a:ext>
            </a:extLst>
          </p:cNvPr>
          <p:cNvSpPr/>
          <p:nvPr/>
        </p:nvSpPr>
        <p:spPr>
          <a:xfrm>
            <a:off x="5639306" y="4768778"/>
            <a:ext cx="2598620" cy="365125"/>
          </a:xfrm>
          <a:prstGeom prst="roundRect">
            <a:avLst>
              <a:gd name="adj" fmla="val 50000"/>
            </a:avLst>
          </a:prstGeom>
          <a:solidFill>
            <a:schemeClr val="accent2"/>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Upward and downward </a:t>
            </a:r>
            <a:r>
              <a:rPr lang="en-US" sz="1200" b="0" i="0" u="none" strike="noStrike" cap="none" err="1">
                <a:solidFill>
                  <a:schemeClr val="bg1"/>
                </a:solidFill>
                <a:latin typeface="Segoe UI Semibold" panose="020B0702040204020203" pitchFamily="34" charset="0"/>
                <a:ea typeface="Calibri"/>
                <a:cs typeface="Segoe UI Semibold" panose="020B0702040204020203" pitchFamily="34" charset="0"/>
                <a:sym typeface="Calibri"/>
              </a:rPr>
              <a:t>aFRR</a:t>
            </a: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 Balancing Energy</a:t>
            </a:r>
            <a:endParaRPr>
              <a:solidFill>
                <a:schemeClr val="bg1"/>
              </a:solidFill>
              <a:latin typeface="Segoe UI Semibold" panose="020B0702040204020203" pitchFamily="34" charset="0"/>
              <a:cs typeface="Segoe UI Semibold" panose="020B0702040204020203" pitchFamily="34" charset="0"/>
            </a:endParaRPr>
          </a:p>
        </p:txBody>
      </p:sp>
      <p:sp>
        <p:nvSpPr>
          <p:cNvPr id="20" name="Google Shape;99;p1">
            <a:extLst>
              <a:ext uri="{FF2B5EF4-FFF2-40B4-BE49-F238E27FC236}">
                <a16:creationId xmlns:a16="http://schemas.microsoft.com/office/drawing/2014/main" id="{A80F4E97-21C4-16B1-B4FD-7D71B79837EF}"/>
              </a:ext>
            </a:extLst>
          </p:cNvPr>
          <p:cNvSpPr/>
          <p:nvPr/>
        </p:nvSpPr>
        <p:spPr>
          <a:xfrm>
            <a:off x="5657062" y="5223835"/>
            <a:ext cx="2598622" cy="365125"/>
          </a:xfrm>
          <a:prstGeom prst="roundRect">
            <a:avLst>
              <a:gd name="adj" fmla="val 50000"/>
            </a:avLst>
          </a:prstGeom>
          <a:solidFill>
            <a:schemeClr val="accent2"/>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rPr>
              <a:t>Upward and downward </a:t>
            </a:r>
            <a:r>
              <a:rPr lang="en-US" sz="1200" b="0" i="0" u="none" strike="noStrike" cap="none" err="1">
                <a:solidFill>
                  <a:schemeClr val="bg1"/>
                </a:solidFill>
                <a:latin typeface="Segoe UI Semibold" panose="020B0702040204020203" pitchFamily="34" charset="0"/>
                <a:ea typeface="Calibri"/>
                <a:cs typeface="Segoe UI Semibold" panose="020B0702040204020203" pitchFamily="34" charset="0"/>
                <a:sym typeface="Calibri"/>
              </a:rPr>
              <a:t>mFRR</a:t>
            </a:r>
            <a:endParaRPr sz="1200" b="0" i="0" u="none" strike="noStrike" cap="none">
              <a:solidFill>
                <a:schemeClr val="bg1"/>
              </a:solidFill>
              <a:latin typeface="Segoe UI Semibold" panose="020B0702040204020203" pitchFamily="34" charset="0"/>
              <a:ea typeface="Calibri"/>
              <a:cs typeface="Segoe UI Semibold" panose="020B0702040204020203" pitchFamily="34" charset="0"/>
              <a:sym typeface="Calibri"/>
            </a:endParaRPr>
          </a:p>
        </p:txBody>
      </p:sp>
      <p:sp>
        <p:nvSpPr>
          <p:cNvPr id="21" name="TextBox 20">
            <a:extLst>
              <a:ext uri="{FF2B5EF4-FFF2-40B4-BE49-F238E27FC236}">
                <a16:creationId xmlns:a16="http://schemas.microsoft.com/office/drawing/2014/main" id="{09E81B05-8852-A295-2A9B-39B2A73045CB}"/>
              </a:ext>
            </a:extLst>
          </p:cNvPr>
          <p:cNvSpPr txBox="1"/>
          <p:nvPr/>
        </p:nvSpPr>
        <p:spPr>
          <a:xfrm>
            <a:off x="8338939" y="2523837"/>
            <a:ext cx="2704598" cy="430887"/>
          </a:xfrm>
          <a:prstGeom prst="rect">
            <a:avLst/>
          </a:prstGeom>
          <a:noFill/>
        </p:spPr>
        <p:txBody>
          <a:bodyPr wrap="square" rtlCol="0">
            <a:spAutoFit/>
          </a:bodyPr>
          <a:lstStyle/>
          <a:p>
            <a:r>
              <a:rPr lang="en-US" sz="1100" i="1">
                <a:solidFill>
                  <a:schemeClr val="tx1">
                    <a:lumMod val="65000"/>
                    <a:lumOff val="35000"/>
                  </a:schemeClr>
                </a:solidFill>
                <a:latin typeface="Segoe UI" panose="020B0502040204020203" pitchFamily="34" charset="0"/>
                <a:cs typeface="Segoe UI" panose="020B0502040204020203" pitchFamily="34" charset="0"/>
              </a:rPr>
              <a:t>*Day-ahead market, Intraday markets, Continuous intraday market</a:t>
            </a:r>
          </a:p>
        </p:txBody>
      </p:sp>
      <p:sp>
        <p:nvSpPr>
          <p:cNvPr id="22" name="TextBox 21">
            <a:extLst>
              <a:ext uri="{FF2B5EF4-FFF2-40B4-BE49-F238E27FC236}">
                <a16:creationId xmlns:a16="http://schemas.microsoft.com/office/drawing/2014/main" id="{1DAF4B14-06BF-AECB-76CF-8D218F02234A}"/>
              </a:ext>
            </a:extLst>
          </p:cNvPr>
          <p:cNvSpPr txBox="1"/>
          <p:nvPr/>
        </p:nvSpPr>
        <p:spPr>
          <a:xfrm>
            <a:off x="8354179" y="3865820"/>
            <a:ext cx="2704598" cy="430887"/>
          </a:xfrm>
          <a:prstGeom prst="rect">
            <a:avLst/>
          </a:prstGeom>
          <a:noFill/>
        </p:spPr>
        <p:txBody>
          <a:bodyPr wrap="square" rtlCol="0">
            <a:spAutoFit/>
          </a:bodyPr>
          <a:lstStyle/>
          <a:p>
            <a:r>
              <a:rPr lang="en-US" sz="1100" i="1">
                <a:solidFill>
                  <a:schemeClr val="tx1">
                    <a:lumMod val="65000"/>
                    <a:lumOff val="35000"/>
                  </a:schemeClr>
                </a:solidFill>
                <a:latin typeface="Segoe UI" panose="020B0502040204020203" pitchFamily="34" charset="0"/>
                <a:cs typeface="Segoe UI" panose="020B0502040204020203" pitchFamily="34" charset="0"/>
              </a:rPr>
              <a:t>**Markets are open to asymmetrical product structure </a:t>
            </a:r>
          </a:p>
        </p:txBody>
      </p:sp>
      <p:grpSp>
        <p:nvGrpSpPr>
          <p:cNvPr id="29" name="Group 28">
            <a:extLst>
              <a:ext uri="{FF2B5EF4-FFF2-40B4-BE49-F238E27FC236}">
                <a16:creationId xmlns:a16="http://schemas.microsoft.com/office/drawing/2014/main" id="{88773BFB-D274-EF06-3FCF-8BDCFD3F3206}"/>
              </a:ext>
            </a:extLst>
          </p:cNvPr>
          <p:cNvGrpSpPr/>
          <p:nvPr/>
        </p:nvGrpSpPr>
        <p:grpSpPr>
          <a:xfrm>
            <a:off x="1" y="296346"/>
            <a:ext cx="12191997" cy="6251395"/>
            <a:chOff x="1" y="296346"/>
            <a:chExt cx="12191997" cy="6251395"/>
          </a:xfrm>
        </p:grpSpPr>
        <p:sp>
          <p:nvSpPr>
            <p:cNvPr id="30" name="Rectangle 29">
              <a:extLst>
                <a:ext uri="{FF2B5EF4-FFF2-40B4-BE49-F238E27FC236}">
                  <a16:creationId xmlns:a16="http://schemas.microsoft.com/office/drawing/2014/main" id="{555FB8DE-7943-908C-7CC4-9994640A7EAD}"/>
                </a:ext>
              </a:extLst>
            </p:cNvPr>
            <p:cNvSpPr/>
            <p:nvPr/>
          </p:nvSpPr>
          <p:spPr>
            <a:xfrm>
              <a:off x="2324100" y="6151029"/>
              <a:ext cx="9867898"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19842A5-9219-D0F2-EFBD-EC65F9605F64}"/>
                </a:ext>
              </a:extLst>
            </p:cNvPr>
            <p:cNvSpPr/>
            <p:nvPr/>
          </p:nvSpPr>
          <p:spPr>
            <a:xfrm>
              <a:off x="1" y="6151029"/>
              <a:ext cx="457199"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blue text on a black background&#10;&#10;Description automatically generated">
              <a:extLst>
                <a:ext uri="{FF2B5EF4-FFF2-40B4-BE49-F238E27FC236}">
                  <a16:creationId xmlns:a16="http://schemas.microsoft.com/office/drawing/2014/main" id="{8083E33F-3500-56A4-767B-E96F82CC5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38" name="TextBox 37">
              <a:extLst>
                <a:ext uri="{FF2B5EF4-FFF2-40B4-BE49-F238E27FC236}">
                  <a16:creationId xmlns:a16="http://schemas.microsoft.com/office/drawing/2014/main" id="{AD020D0E-E7BC-A9DA-95D5-68EC43DF59A7}"/>
                </a:ext>
              </a:extLst>
            </p:cNvPr>
            <p:cNvSpPr txBox="1"/>
            <p:nvPr/>
          </p:nvSpPr>
          <p:spPr>
            <a:xfrm>
              <a:off x="621889" y="6183687"/>
              <a:ext cx="11312014" cy="307777"/>
            </a:xfrm>
            <a:prstGeom prst="rect">
              <a:avLst/>
            </a:prstGeom>
            <a:noFill/>
          </p:spPr>
          <p:txBody>
            <a:bodyPr wrap="square" rtlCol="0">
              <a:spAutoFit/>
            </a:bodyPr>
            <a:lstStyle/>
            <a:p>
              <a:r>
                <a:rPr lang="en-US" sz="1400" b="1" dirty="0">
                  <a:solidFill>
                    <a:schemeClr val="bg2">
                      <a:lumMod val="25000"/>
                    </a:schemeClr>
                  </a:solidFill>
                  <a:latin typeface="Segoe UI Semibold" panose="020B0702040204020203" pitchFamily="34" charset="0"/>
                  <a:cs typeface="Segoe UI Semibold" panose="020B0702040204020203" pitchFamily="34" charset="0"/>
                </a:rPr>
                <a:t>BESS </a:t>
              </a:r>
              <a:r>
                <a:rPr lang="en-US" sz="1400" b="1" dirty="0" err="1">
                  <a:solidFill>
                    <a:schemeClr val="bg2">
                      <a:lumMod val="25000"/>
                    </a:schemeClr>
                  </a:solidFill>
                  <a:latin typeface="Segoe UI Semibold" panose="020B0702040204020203" pitchFamily="34" charset="0"/>
                  <a:cs typeface="Segoe UI Semibold" panose="020B0702040204020203" pitchFamily="34" charset="0"/>
                </a:rPr>
                <a:t>landcape</a:t>
              </a:r>
              <a:r>
                <a:rPr lang="en-US" sz="1400" b="1" dirty="0">
                  <a:solidFill>
                    <a:schemeClr val="bg2">
                      <a:lumMod val="25000"/>
                    </a:schemeClr>
                  </a:solidFill>
                  <a:latin typeface="Segoe UI Semibold" panose="020B0702040204020203" pitchFamily="34" charset="0"/>
                  <a:cs typeface="Segoe UI Semibold" panose="020B0702040204020203" pitchFamily="34" charset="0"/>
                </a:rPr>
                <a:t>                   </a:t>
              </a:r>
              <a:r>
                <a:rPr lang="en-US" sz="1400" b="1" dirty="0">
                  <a:solidFill>
                    <a:schemeClr val="bg1"/>
                  </a:solidFill>
                  <a:latin typeface="Segoe UI Semibold" panose="020B0702040204020203" pitchFamily="34" charset="0"/>
                  <a:cs typeface="Segoe UI Semibold" panose="020B0702040204020203" pitchFamily="34" charset="0"/>
                </a:rPr>
                <a:t>Asset r</a:t>
              </a:r>
              <a:r>
                <a:rPr lang="en-US" sz="1400" dirty="0">
                  <a:solidFill>
                    <a:schemeClr val="bg1"/>
                  </a:solidFill>
                  <a:latin typeface="Segoe UI Semibold" panose="020B0702040204020203" pitchFamily="34" charset="0"/>
                  <a:cs typeface="Segoe UI Semibold" panose="020B0702040204020203" pitchFamily="34" charset="0"/>
                </a:rPr>
                <a:t>evenues                Cross-market optimization 		Our operations		Why us</a:t>
              </a:r>
            </a:p>
          </p:txBody>
        </p:sp>
      </p:grpSp>
    </p:spTree>
    <p:extLst>
      <p:ext uri="{BB962C8B-B14F-4D97-AF65-F5344CB8AC3E}">
        <p14:creationId xmlns:p14="http://schemas.microsoft.com/office/powerpoint/2010/main" val="65347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2E811A-13B6-9345-8B84-FF7E6C04CC85}"/>
              </a:ext>
            </a:extLst>
          </p:cNvPr>
          <p:cNvSpPr txBox="1">
            <a:spLocks/>
          </p:cNvSpPr>
          <p:nvPr/>
        </p:nvSpPr>
        <p:spPr>
          <a:xfrm>
            <a:off x="489855" y="394153"/>
            <a:ext cx="112231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solidFill>
                  <a:schemeClr val="tx1">
                    <a:lumMod val="75000"/>
                    <a:lumOff val="25000"/>
                  </a:schemeClr>
                </a:solidFill>
                <a:latin typeface="Segoe UI Semibold" panose="020B0702040204020203" pitchFamily="34" charset="0"/>
                <a:cs typeface="Segoe UI Semibold" panose="020B0702040204020203" pitchFamily="34" charset="0"/>
              </a:rPr>
              <a:t>Revenue stack underpinned by arbitrage</a:t>
            </a:r>
            <a:endParaRPr lang="el-GR" sz="42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E12F392B-5464-86A3-6A2F-E4FE0B1F013D}"/>
              </a:ext>
            </a:extLst>
          </p:cNvPr>
          <p:cNvSpPr txBox="1"/>
          <p:nvPr/>
        </p:nvSpPr>
        <p:spPr>
          <a:xfrm>
            <a:off x="466519" y="1385830"/>
            <a:ext cx="11235626" cy="307777"/>
          </a:xfrm>
          <a:prstGeom prst="rect">
            <a:avLst/>
          </a:prstGeom>
          <a:noFill/>
        </p:spPr>
        <p:txBody>
          <a:bodyPr wrap="square" rtlCol="0">
            <a:spAutoFit/>
          </a:bodyPr>
          <a:lstStyle/>
          <a:p>
            <a:r>
              <a:rPr lang="en-US" sz="1400" dirty="0">
                <a:solidFill>
                  <a:schemeClr val="tx1">
                    <a:lumMod val="75000"/>
                    <a:lumOff val="25000"/>
                  </a:schemeClr>
                </a:solidFill>
                <a:latin typeface="Segoe UI" panose="020B0502040204020203" pitchFamily="34" charset="0"/>
                <a:cs typeface="Segoe UI" panose="020B0502040204020203" pitchFamily="34" charset="0"/>
              </a:rPr>
              <a:t>The value pool of Battery Energy Storage Systems (BESS) acts as a hedge against cannibalization.</a:t>
            </a:r>
            <a:endParaRPr lang="el-GR" sz="14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389EBAB7-3846-EBB0-3B3F-8B5C91DF114E}"/>
              </a:ext>
            </a:extLst>
          </p:cNvPr>
          <p:cNvGrpSpPr/>
          <p:nvPr/>
        </p:nvGrpSpPr>
        <p:grpSpPr>
          <a:xfrm>
            <a:off x="7665156" y="1910795"/>
            <a:ext cx="4047873" cy="3294398"/>
            <a:chOff x="7665156" y="2055938"/>
            <a:chExt cx="4047873" cy="3294398"/>
          </a:xfrm>
        </p:grpSpPr>
        <p:sp>
          <p:nvSpPr>
            <p:cNvPr id="17" name="TextBox 16">
              <a:extLst>
                <a:ext uri="{FF2B5EF4-FFF2-40B4-BE49-F238E27FC236}">
                  <a16:creationId xmlns:a16="http://schemas.microsoft.com/office/drawing/2014/main" id="{5636C571-2551-6EA7-CA5F-5FB437D954D1}"/>
                </a:ext>
              </a:extLst>
            </p:cNvPr>
            <p:cNvSpPr txBox="1"/>
            <p:nvPr/>
          </p:nvSpPr>
          <p:spPr>
            <a:xfrm>
              <a:off x="7665156" y="2372598"/>
              <a:ext cx="4047873" cy="2977738"/>
            </a:xfrm>
            <a:prstGeom prst="rect">
              <a:avLst/>
            </a:prstGeom>
            <a:noFill/>
          </p:spPr>
          <p:txBody>
            <a:bodyPr wrap="square">
              <a:spAutoFit/>
            </a:bodyPr>
            <a:lstStyle/>
            <a:p>
              <a:pPr marL="285750" indent="-285750">
                <a:buFont typeface="Arial" panose="020B0604020202020204" pitchFamily="34" charset="0"/>
                <a:buChar char="•"/>
              </a:pPr>
              <a:r>
                <a:rPr lang="en-US" sz="1250" dirty="0">
                  <a:solidFill>
                    <a:schemeClr val="bg2">
                      <a:lumMod val="25000"/>
                    </a:schemeClr>
                  </a:solidFill>
                  <a:latin typeface="Segoe UI" panose="020B0502040204020203" pitchFamily="34" charset="0"/>
                  <a:cs typeface="Segoe UI" panose="020B0502040204020203" pitchFamily="34" charset="0"/>
                </a:rPr>
                <a:t>The phase-out of coal and the expansion of renewable energy sources (RES) will increase the demand for system flexibility.</a:t>
              </a:r>
            </a:p>
            <a:p>
              <a:pPr marL="285750" indent="-285750">
                <a:buFont typeface="Arial" panose="020B0604020202020204" pitchFamily="34" charset="0"/>
                <a:buChar char="•"/>
              </a:pPr>
              <a:r>
                <a:rPr lang="en-US" sz="1250" dirty="0">
                  <a:solidFill>
                    <a:schemeClr val="bg2">
                      <a:lumMod val="25000"/>
                    </a:schemeClr>
                  </a:solidFill>
                  <a:latin typeface="Segoe UI" panose="020B0502040204020203" pitchFamily="34" charset="0"/>
                  <a:cs typeface="Segoe UI" panose="020B0502040204020203" pitchFamily="34" charset="0"/>
                </a:rPr>
                <a:t>ID volumes will continue to be driven by increasing RES forecast errors</a:t>
              </a:r>
            </a:p>
            <a:p>
              <a:pPr marL="285750" indent="-285750">
                <a:buFont typeface="Arial" panose="020B0604020202020204" pitchFamily="34" charset="0"/>
                <a:buChar char="•"/>
              </a:pPr>
              <a:r>
                <a:rPr lang="en-US" sz="1250" dirty="0">
                  <a:solidFill>
                    <a:schemeClr val="bg2">
                      <a:lumMod val="25000"/>
                    </a:schemeClr>
                  </a:solidFill>
                  <a:latin typeface="Segoe UI" panose="020B0502040204020203" pitchFamily="34" charset="0"/>
                  <a:cs typeface="Segoe UI" panose="020B0502040204020203" pitchFamily="34" charset="0"/>
                </a:rPr>
                <a:t>The demand for ancillary services is projected to stay stable</a:t>
              </a:r>
            </a:p>
            <a:p>
              <a:pPr marL="285750" indent="-285750">
                <a:buFont typeface="Arial" panose="020B0604020202020204" pitchFamily="34" charset="0"/>
                <a:buChar char="•"/>
              </a:pPr>
              <a:r>
                <a:rPr lang="en-US" sz="1250" dirty="0">
                  <a:solidFill>
                    <a:schemeClr val="bg2">
                      <a:lumMod val="25000"/>
                    </a:schemeClr>
                  </a:solidFill>
                  <a:latin typeface="Segoe UI" panose="020B0502040204020203" pitchFamily="34" charset="0"/>
                  <a:cs typeface="Segoe UI" panose="020B0502040204020203" pitchFamily="34" charset="0"/>
                </a:rPr>
                <a:t>Capture increase volatility in wholesale market – buy low and sell high strategy</a:t>
              </a:r>
            </a:p>
            <a:p>
              <a:pPr marL="285750" indent="-285750">
                <a:buFont typeface="Arial" panose="020B0604020202020204" pitchFamily="34" charset="0"/>
                <a:buChar char="•"/>
              </a:pPr>
              <a:r>
                <a:rPr lang="en-US" sz="1250" dirty="0">
                  <a:solidFill>
                    <a:schemeClr val="bg2">
                      <a:lumMod val="25000"/>
                    </a:schemeClr>
                  </a:solidFill>
                  <a:latin typeface="Segoe UI" panose="020B0502040204020203" pitchFamily="34" charset="0"/>
                  <a:cs typeface="Segoe UI" panose="020B0502040204020203" pitchFamily="34" charset="0"/>
                </a:rPr>
                <a:t>Provide capacity to ancillary markets to support system stability</a:t>
              </a:r>
            </a:p>
            <a:p>
              <a:pPr marL="285750" indent="-285750">
                <a:buFont typeface="Arial" panose="020B0604020202020204" pitchFamily="34" charset="0"/>
                <a:buChar char="•"/>
              </a:pPr>
              <a:r>
                <a:rPr lang="en-US" sz="1250" dirty="0">
                  <a:solidFill>
                    <a:schemeClr val="bg2">
                      <a:lumMod val="25000"/>
                    </a:schemeClr>
                  </a:solidFill>
                  <a:latin typeface="Segoe UI" panose="020B0502040204020203" pitchFamily="34" charset="0"/>
                  <a:cs typeface="Segoe UI" panose="020B0502040204020203" pitchFamily="34" charset="0"/>
                </a:rPr>
                <a:t>Continuously re-optimize BESS positions in real time using algos</a:t>
              </a:r>
            </a:p>
            <a:p>
              <a:pPr marL="285750" indent="-285750">
                <a:buFont typeface="Arial" panose="020B0604020202020204" pitchFamily="34" charset="0"/>
                <a:buChar char="•"/>
              </a:pPr>
              <a:r>
                <a:rPr lang="en-US" sz="1250" dirty="0">
                  <a:solidFill>
                    <a:schemeClr val="bg2">
                      <a:lumMod val="25000"/>
                    </a:schemeClr>
                  </a:solidFill>
                  <a:latin typeface="Segoe UI" panose="020B0502040204020203" pitchFamily="34" charset="0"/>
                  <a:cs typeface="Segoe UI" panose="020B0502040204020203" pitchFamily="34" charset="0"/>
                </a:rPr>
                <a:t>Enable cross-market optimization to maximize revenue across these markets.</a:t>
              </a:r>
            </a:p>
          </p:txBody>
        </p:sp>
        <p:sp>
          <p:nvSpPr>
            <p:cNvPr id="19" name="TextBox 18">
              <a:extLst>
                <a:ext uri="{FF2B5EF4-FFF2-40B4-BE49-F238E27FC236}">
                  <a16:creationId xmlns:a16="http://schemas.microsoft.com/office/drawing/2014/main" id="{1E86763F-3644-1945-DA76-371BDF91FE98}"/>
                </a:ext>
              </a:extLst>
            </p:cNvPr>
            <p:cNvSpPr txBox="1"/>
            <p:nvPr/>
          </p:nvSpPr>
          <p:spPr>
            <a:xfrm>
              <a:off x="7942724" y="2055938"/>
              <a:ext cx="3169776" cy="292388"/>
            </a:xfrm>
            <a:prstGeom prst="rect">
              <a:avLst/>
            </a:prstGeom>
            <a:noFill/>
          </p:spPr>
          <p:txBody>
            <a:bodyPr wrap="square">
              <a:spAutoFit/>
            </a:bodyPr>
            <a:lstStyle/>
            <a:p>
              <a:pPr algn="ctr"/>
              <a:r>
                <a:rPr lang="en-US" sz="1300" dirty="0">
                  <a:solidFill>
                    <a:schemeClr val="accent2"/>
                  </a:solidFill>
                  <a:latin typeface="Segoe UI Semibold" panose="020B0702040204020203" pitchFamily="34" charset="0"/>
                  <a:cs typeface="Segoe UI Semibold" panose="020B0702040204020203" pitchFamily="34" charset="0"/>
                </a:rPr>
                <a:t>How a BESS makes money</a:t>
              </a:r>
            </a:p>
          </p:txBody>
        </p:sp>
      </p:grpSp>
      <p:grpSp>
        <p:nvGrpSpPr>
          <p:cNvPr id="15" name="Group 14">
            <a:extLst>
              <a:ext uri="{FF2B5EF4-FFF2-40B4-BE49-F238E27FC236}">
                <a16:creationId xmlns:a16="http://schemas.microsoft.com/office/drawing/2014/main" id="{4F48679C-E046-3466-DA01-D9DAE74809C7}"/>
              </a:ext>
            </a:extLst>
          </p:cNvPr>
          <p:cNvGrpSpPr/>
          <p:nvPr/>
        </p:nvGrpSpPr>
        <p:grpSpPr>
          <a:xfrm>
            <a:off x="504619" y="1865075"/>
            <a:ext cx="7160537" cy="3873562"/>
            <a:chOff x="504619" y="2010218"/>
            <a:chExt cx="7160537" cy="3873562"/>
          </a:xfrm>
        </p:grpSpPr>
        <p:sp>
          <p:nvSpPr>
            <p:cNvPr id="9" name="TextBox 8">
              <a:extLst>
                <a:ext uri="{FF2B5EF4-FFF2-40B4-BE49-F238E27FC236}">
                  <a16:creationId xmlns:a16="http://schemas.microsoft.com/office/drawing/2014/main" id="{A6C3D63A-B9DB-92CA-AD88-9369C60E0DB1}"/>
                </a:ext>
              </a:extLst>
            </p:cNvPr>
            <p:cNvSpPr txBox="1"/>
            <p:nvPr/>
          </p:nvSpPr>
          <p:spPr>
            <a:xfrm>
              <a:off x="1285010" y="5606781"/>
              <a:ext cx="5243945" cy="276999"/>
            </a:xfrm>
            <a:prstGeom prst="rect">
              <a:avLst/>
            </a:prstGeom>
            <a:noFill/>
          </p:spPr>
          <p:txBody>
            <a:bodyPr wrap="square" rtlCol="0">
              <a:spAutoFit/>
            </a:bodyPr>
            <a:lstStyle/>
            <a:p>
              <a:r>
                <a:rPr lang="en-US" sz="1200" dirty="0">
                  <a:solidFill>
                    <a:schemeClr val="tx1">
                      <a:lumMod val="75000"/>
                      <a:lumOff val="25000"/>
                    </a:schemeClr>
                  </a:solidFill>
                  <a:latin typeface="Segoe UI Semibold" panose="020B0702040204020203" pitchFamily="34" charset="0"/>
                  <a:cs typeface="Segoe UI Semibold" panose="020B0702040204020203" pitchFamily="34" charset="0"/>
                </a:rPr>
                <a:t>*Potential CM revenue upside depending on market design</a:t>
              </a:r>
              <a:endParaRPr lang="en-US" sz="1200" dirty="0">
                <a:solidFill>
                  <a:schemeClr val="tx1">
                    <a:lumMod val="65000"/>
                    <a:lumOff val="35000"/>
                  </a:schemeClr>
                </a:solidFill>
                <a:latin typeface="Segoe UI" panose="020B0502040204020203" pitchFamily="34" charset="0"/>
                <a:cs typeface="Segoe UI" panose="020B0502040204020203" pitchFamily="34" charset="0"/>
              </a:endParaRPr>
            </a:p>
          </p:txBody>
        </p:sp>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0422629F-D00B-5148-007C-805F8FD41A24}"/>
                    </a:ext>
                  </a:extLst>
                </p:cNvPr>
                <p:cNvGraphicFramePr/>
                <p:nvPr>
                  <p:extLst>
                    <p:ext uri="{D42A27DB-BD31-4B8C-83A1-F6EECF244321}">
                      <p14:modId xmlns:p14="http://schemas.microsoft.com/office/powerpoint/2010/main" val="4227169164"/>
                    </p:ext>
                  </p:extLst>
                </p:nvPr>
              </p:nvGraphicFramePr>
              <p:xfrm>
                <a:off x="504619" y="2010218"/>
                <a:ext cx="7160537" cy="364124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0422629F-D00B-5148-007C-805F8FD41A24}"/>
                    </a:ext>
                  </a:extLst>
                </p:cNvPr>
                <p:cNvPicPr>
                  <a:picLocks noGrp="1" noRot="1" noChangeAspect="1" noMove="1" noResize="1" noEditPoints="1" noAdjustHandles="1" noChangeArrowheads="1" noChangeShapeType="1"/>
                </p:cNvPicPr>
                <p:nvPr/>
              </p:nvPicPr>
              <p:blipFill>
                <a:blip r:embed="rId4"/>
                <a:stretch>
                  <a:fillRect/>
                </a:stretch>
              </p:blipFill>
              <p:spPr>
                <a:xfrm>
                  <a:off x="504619" y="1865075"/>
                  <a:ext cx="7160537" cy="3641243"/>
                </a:xfrm>
                <a:prstGeom prst="rect">
                  <a:avLst/>
                </a:prstGeom>
              </p:spPr>
            </p:pic>
          </mc:Fallback>
        </mc:AlternateContent>
        <p:sp>
          <p:nvSpPr>
            <p:cNvPr id="7" name="TextBox 6">
              <a:extLst>
                <a:ext uri="{FF2B5EF4-FFF2-40B4-BE49-F238E27FC236}">
                  <a16:creationId xmlns:a16="http://schemas.microsoft.com/office/drawing/2014/main" id="{7F4C0B61-0F32-8AF5-AAF8-2DB2DBDF917C}"/>
                </a:ext>
              </a:extLst>
            </p:cNvPr>
            <p:cNvSpPr txBox="1"/>
            <p:nvPr/>
          </p:nvSpPr>
          <p:spPr>
            <a:xfrm>
              <a:off x="2555384" y="2054500"/>
              <a:ext cx="3169776" cy="292388"/>
            </a:xfrm>
            <a:prstGeom prst="rect">
              <a:avLst/>
            </a:prstGeom>
            <a:noFill/>
          </p:spPr>
          <p:txBody>
            <a:bodyPr wrap="square">
              <a:spAutoFit/>
            </a:bodyPr>
            <a:lstStyle/>
            <a:p>
              <a:pPr algn="ctr"/>
              <a:r>
                <a:rPr lang="en-US" sz="1300" dirty="0">
                  <a:solidFill>
                    <a:schemeClr val="accent2"/>
                  </a:solidFill>
                  <a:latin typeface="Segoe UI Semibold" panose="020B0702040204020203" pitchFamily="34" charset="0"/>
                  <a:cs typeface="Segoe UI Semibold" panose="020B0702040204020203" pitchFamily="34" charset="0"/>
                </a:rPr>
                <a:t>Indicative revenue breakdown</a:t>
              </a:r>
            </a:p>
          </p:txBody>
        </p:sp>
      </p:grpSp>
      <p:grpSp>
        <p:nvGrpSpPr>
          <p:cNvPr id="16" name="Group 15">
            <a:extLst>
              <a:ext uri="{FF2B5EF4-FFF2-40B4-BE49-F238E27FC236}">
                <a16:creationId xmlns:a16="http://schemas.microsoft.com/office/drawing/2014/main" id="{53262554-1A12-42A9-0F30-8378C852E706}"/>
              </a:ext>
            </a:extLst>
          </p:cNvPr>
          <p:cNvGrpSpPr/>
          <p:nvPr/>
        </p:nvGrpSpPr>
        <p:grpSpPr>
          <a:xfrm>
            <a:off x="1" y="296346"/>
            <a:ext cx="12191997" cy="6251395"/>
            <a:chOff x="1" y="296346"/>
            <a:chExt cx="12191997" cy="6251395"/>
          </a:xfrm>
        </p:grpSpPr>
        <p:sp>
          <p:nvSpPr>
            <p:cNvPr id="18" name="Rectangle 17">
              <a:extLst>
                <a:ext uri="{FF2B5EF4-FFF2-40B4-BE49-F238E27FC236}">
                  <a16:creationId xmlns:a16="http://schemas.microsoft.com/office/drawing/2014/main" id="{4029E372-77C2-BE12-C3F3-6DFF6B0EF973}"/>
                </a:ext>
              </a:extLst>
            </p:cNvPr>
            <p:cNvSpPr/>
            <p:nvPr/>
          </p:nvSpPr>
          <p:spPr>
            <a:xfrm>
              <a:off x="4394200" y="6151029"/>
              <a:ext cx="7797798"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E1C36-F4C8-AE80-73A4-0DF9EEEDDACE}"/>
                </a:ext>
              </a:extLst>
            </p:cNvPr>
            <p:cNvSpPr/>
            <p:nvPr/>
          </p:nvSpPr>
          <p:spPr>
            <a:xfrm>
              <a:off x="1" y="6151029"/>
              <a:ext cx="2324099"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ue text on a black background&#10;&#10;Description automatically generated">
              <a:extLst>
                <a:ext uri="{FF2B5EF4-FFF2-40B4-BE49-F238E27FC236}">
                  <a16:creationId xmlns:a16="http://schemas.microsoft.com/office/drawing/2014/main" id="{592A435D-2901-9DED-889A-AF7F5C531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22" name="TextBox 21">
              <a:extLst>
                <a:ext uri="{FF2B5EF4-FFF2-40B4-BE49-F238E27FC236}">
                  <a16:creationId xmlns:a16="http://schemas.microsoft.com/office/drawing/2014/main" id="{EFBC8407-ABC1-EF04-FD7F-E34D989685C2}"/>
                </a:ext>
              </a:extLst>
            </p:cNvPr>
            <p:cNvSpPr txBox="1"/>
            <p:nvPr/>
          </p:nvSpPr>
          <p:spPr>
            <a:xfrm>
              <a:off x="621889" y="6183687"/>
              <a:ext cx="11312014" cy="307777"/>
            </a:xfrm>
            <a:prstGeom prst="rect">
              <a:avLst/>
            </a:prstGeom>
            <a:noFill/>
          </p:spPr>
          <p:txBody>
            <a:bodyPr wrap="square" rtlCol="0">
              <a:spAutoFit/>
            </a:bodyPr>
            <a:lstStyle/>
            <a:p>
              <a:r>
                <a:rPr lang="en-US" sz="1400" b="1" dirty="0">
                  <a:solidFill>
                    <a:schemeClr val="bg1"/>
                  </a:solidFill>
                  <a:latin typeface="Segoe UI Semibold" panose="020B0702040204020203" pitchFamily="34" charset="0"/>
                  <a:cs typeface="Segoe UI Semibold" panose="020B0702040204020203" pitchFamily="34" charset="0"/>
                </a:rPr>
                <a:t>BESS </a:t>
              </a:r>
              <a:r>
                <a:rPr lang="en-US" sz="1400" b="1" dirty="0" err="1">
                  <a:solidFill>
                    <a:schemeClr val="bg1"/>
                  </a:solidFill>
                  <a:latin typeface="Segoe UI Semibold" panose="020B0702040204020203" pitchFamily="34" charset="0"/>
                  <a:cs typeface="Segoe UI Semibold" panose="020B0702040204020203" pitchFamily="34" charset="0"/>
                </a:rPr>
                <a:t>landcape</a:t>
              </a:r>
              <a:r>
                <a:rPr lang="en-US" sz="1400" b="1" dirty="0">
                  <a:solidFill>
                    <a:schemeClr val="bg1"/>
                  </a:solidFill>
                  <a:latin typeface="Segoe UI Semibold" panose="020B0702040204020203" pitchFamily="34" charset="0"/>
                  <a:cs typeface="Segoe UI Semibold" panose="020B0702040204020203" pitchFamily="34" charset="0"/>
                </a:rPr>
                <a:t>                   </a:t>
              </a:r>
              <a:r>
                <a:rPr lang="en-US" sz="1400" b="1" dirty="0">
                  <a:solidFill>
                    <a:schemeClr val="bg2">
                      <a:lumMod val="25000"/>
                    </a:schemeClr>
                  </a:solidFill>
                  <a:latin typeface="Segoe UI Semibold" panose="020B0702040204020203" pitchFamily="34" charset="0"/>
                  <a:cs typeface="Segoe UI Semibold" panose="020B0702040204020203" pitchFamily="34" charset="0"/>
                </a:rPr>
                <a:t>Asset r</a:t>
              </a:r>
              <a:r>
                <a:rPr lang="en-US" sz="1400" dirty="0">
                  <a:solidFill>
                    <a:schemeClr val="bg2">
                      <a:lumMod val="25000"/>
                    </a:schemeClr>
                  </a:solidFill>
                  <a:latin typeface="Segoe UI Semibold" panose="020B0702040204020203" pitchFamily="34" charset="0"/>
                  <a:cs typeface="Segoe UI Semibold" panose="020B0702040204020203" pitchFamily="34" charset="0"/>
                </a:rPr>
                <a:t>evenues                </a:t>
              </a:r>
              <a:r>
                <a:rPr lang="en-US" sz="1400" dirty="0">
                  <a:solidFill>
                    <a:schemeClr val="bg1"/>
                  </a:solidFill>
                  <a:latin typeface="Segoe UI Semibold" panose="020B0702040204020203" pitchFamily="34" charset="0"/>
                  <a:cs typeface="Segoe UI Semibold" panose="020B0702040204020203" pitchFamily="34" charset="0"/>
                </a:rPr>
                <a:t>Cross-market optimization 		Our operations		Why us</a:t>
              </a:r>
            </a:p>
          </p:txBody>
        </p:sp>
      </p:grpSp>
    </p:spTree>
    <p:extLst>
      <p:ext uri="{BB962C8B-B14F-4D97-AF65-F5344CB8AC3E}">
        <p14:creationId xmlns:p14="http://schemas.microsoft.com/office/powerpoint/2010/main" val="353330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E547C4C-9EAB-417E-8CA7-2188F30ED486}"/>
              </a:ext>
            </a:extLst>
          </p:cNvPr>
          <p:cNvSpPr txBox="1"/>
          <p:nvPr/>
        </p:nvSpPr>
        <p:spPr>
          <a:xfrm>
            <a:off x="1146070" y="2316835"/>
            <a:ext cx="1255947" cy="497711"/>
          </a:xfrm>
          <a:prstGeom prst="roundRect">
            <a:avLst>
              <a:gd name="adj" fmla="val 50000"/>
            </a:avLst>
          </a:prstGeom>
          <a:solidFill>
            <a:schemeClr val="accent2"/>
          </a:solidFill>
        </p:spPr>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1. FCR</a:t>
            </a:r>
            <a:endParaRPr lang="el-GR" sz="1600" dirty="0">
              <a:solidFill>
                <a:schemeClr val="bg1"/>
              </a:solidFill>
              <a:latin typeface="Segoe UI Semibold" panose="020B0702040204020203"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id="{523485B2-133A-3043-74DF-3DB0E6A03311}"/>
              </a:ext>
            </a:extLst>
          </p:cNvPr>
          <p:cNvSpPr txBox="1"/>
          <p:nvPr/>
        </p:nvSpPr>
        <p:spPr>
          <a:xfrm>
            <a:off x="1011486" y="3628873"/>
            <a:ext cx="1511680" cy="497711"/>
          </a:xfrm>
          <a:prstGeom prst="roundRect">
            <a:avLst>
              <a:gd name="adj" fmla="val 50000"/>
            </a:avLst>
          </a:prstGeom>
          <a:solidFill>
            <a:schemeClr val="accent2"/>
          </a:solidFill>
        </p:spPr>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2. Wholesale</a:t>
            </a:r>
            <a:endParaRPr lang="el-GR" sz="1600" dirty="0">
              <a:solidFill>
                <a:schemeClr val="bg1"/>
              </a:solidFill>
              <a:latin typeface="Segoe UI Semibold" panose="020B0702040204020203" pitchFamily="34" charset="0"/>
              <a:cs typeface="Segoe UI Semibold" panose="020B0702040204020203" pitchFamily="34" charset="0"/>
            </a:endParaRPr>
          </a:p>
        </p:txBody>
      </p:sp>
      <p:sp>
        <p:nvSpPr>
          <p:cNvPr id="15" name="TextBox 14">
            <a:extLst>
              <a:ext uri="{FF2B5EF4-FFF2-40B4-BE49-F238E27FC236}">
                <a16:creationId xmlns:a16="http://schemas.microsoft.com/office/drawing/2014/main" id="{7480C6E9-E951-71A9-5C24-87EE71DB7723}"/>
              </a:ext>
            </a:extLst>
          </p:cNvPr>
          <p:cNvSpPr txBox="1"/>
          <p:nvPr/>
        </p:nvSpPr>
        <p:spPr>
          <a:xfrm>
            <a:off x="4493112" y="2316835"/>
            <a:ext cx="1255947" cy="497711"/>
          </a:xfrm>
          <a:prstGeom prst="roundRect">
            <a:avLst>
              <a:gd name="adj" fmla="val 50000"/>
            </a:avLst>
          </a:prstGeom>
          <a:solidFill>
            <a:schemeClr val="accent2"/>
          </a:solidFill>
        </p:spPr>
        <p:txBody>
          <a:bodyPr wrap="square" rtlCol="0">
            <a:sp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3. </a:t>
            </a:r>
            <a:r>
              <a:rPr lang="en-US" sz="1600" dirty="0" err="1">
                <a:solidFill>
                  <a:schemeClr val="bg1"/>
                </a:solidFill>
                <a:latin typeface="Segoe UI Semibold" panose="020B0702040204020203" pitchFamily="34" charset="0"/>
                <a:cs typeface="Segoe UI Semibold" panose="020B0702040204020203" pitchFamily="34" charset="0"/>
              </a:rPr>
              <a:t>aFRR</a:t>
            </a:r>
            <a:endParaRPr lang="el-GR" sz="1600" dirty="0">
              <a:solidFill>
                <a:schemeClr val="bg1"/>
              </a:solidFill>
              <a:latin typeface="Segoe UI Semibold" panose="020B0702040204020203" pitchFamily="34" charset="0"/>
              <a:cs typeface="Segoe UI Semibold" panose="020B0702040204020203" pitchFamily="34" charset="0"/>
            </a:endParaRPr>
          </a:p>
        </p:txBody>
      </p:sp>
      <p:sp>
        <p:nvSpPr>
          <p:cNvPr id="16" name="TextBox 15">
            <a:extLst>
              <a:ext uri="{FF2B5EF4-FFF2-40B4-BE49-F238E27FC236}">
                <a16:creationId xmlns:a16="http://schemas.microsoft.com/office/drawing/2014/main" id="{7B783424-7AC1-9880-E11F-5C7C5A6F3E82}"/>
              </a:ext>
            </a:extLst>
          </p:cNvPr>
          <p:cNvSpPr txBox="1"/>
          <p:nvPr/>
        </p:nvSpPr>
        <p:spPr>
          <a:xfrm>
            <a:off x="471664" y="2937143"/>
            <a:ext cx="2711248" cy="451406"/>
          </a:xfrm>
          <a:prstGeom prst="rect">
            <a:avLst/>
          </a:prstGeom>
          <a:solidFill>
            <a:srgbClr val="F5F5F5"/>
          </a:solidFill>
          <a:effectLst>
            <a:outerShdw blurRad="50800" dist="38100" dir="2700000" algn="tl" rotWithShape="0">
              <a:prstClr val="black">
                <a:alpha val="12000"/>
              </a:prstClr>
            </a:outerShdw>
          </a:effectLst>
        </p:spPr>
        <p:txBody>
          <a:bodyPr wrap="square">
            <a:spAutoFit/>
          </a:bodyPr>
          <a:lstStyle/>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Permanent activation within medial SoC range</a:t>
            </a:r>
          </a:p>
        </p:txBody>
      </p:sp>
      <p:sp>
        <p:nvSpPr>
          <p:cNvPr id="17" name="TextBox 16">
            <a:extLst>
              <a:ext uri="{FF2B5EF4-FFF2-40B4-BE49-F238E27FC236}">
                <a16:creationId xmlns:a16="http://schemas.microsoft.com/office/drawing/2014/main" id="{9E13F664-4B5E-33AC-5D84-527CDF3016C0}"/>
              </a:ext>
            </a:extLst>
          </p:cNvPr>
          <p:cNvSpPr txBox="1"/>
          <p:nvPr/>
        </p:nvSpPr>
        <p:spPr>
          <a:xfrm>
            <a:off x="457200" y="4225421"/>
            <a:ext cx="2711248" cy="990015"/>
          </a:xfrm>
          <a:prstGeom prst="rect">
            <a:avLst/>
          </a:prstGeom>
          <a:solidFill>
            <a:srgbClr val="F5F5F5"/>
          </a:solidFill>
          <a:effectLst>
            <a:outerShdw blurRad="50800" dist="38100" dir="2700000" algn="tl" rotWithShape="0">
              <a:prstClr val="black">
                <a:alpha val="12000"/>
              </a:prstClr>
            </a:outerShdw>
          </a:effectLst>
        </p:spPr>
        <p:txBody>
          <a:bodyPr wrap="square">
            <a:spAutoFit/>
          </a:bodyPr>
          <a:lstStyle/>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Arbitrage trading</a:t>
            </a:r>
          </a:p>
          <a:p>
            <a:pPr>
              <a:lnSpc>
                <a:spcPts val="1400"/>
              </a:lnSpc>
            </a:pPr>
            <a:endParaRPr lang="en-US" sz="1400" dirty="0">
              <a:solidFill>
                <a:schemeClr val="bg2">
                  <a:lumMod val="25000"/>
                </a:schemeClr>
              </a:solidFill>
              <a:latin typeface="Segoe UI Semibold" panose="020B0702040204020203" pitchFamily="34" charset="0"/>
              <a:cs typeface="Segoe UI Semibold" panose="020B0702040204020203" pitchFamily="34" charset="0"/>
            </a:endParaRPr>
          </a:p>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Low restrictions</a:t>
            </a:r>
          </a:p>
          <a:p>
            <a:pPr>
              <a:lnSpc>
                <a:spcPts val="1400"/>
              </a:lnSpc>
            </a:pPr>
            <a:endParaRPr lang="en-US" sz="1400" dirty="0">
              <a:solidFill>
                <a:schemeClr val="bg2">
                  <a:lumMod val="25000"/>
                </a:schemeClr>
              </a:solidFill>
              <a:latin typeface="Segoe UI Semibold" panose="020B0702040204020203" pitchFamily="34" charset="0"/>
              <a:cs typeface="Segoe UI Semibold" panose="020B0702040204020203" pitchFamily="34" charset="0"/>
            </a:endParaRPr>
          </a:p>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Rising market volumes</a:t>
            </a:r>
          </a:p>
        </p:txBody>
      </p:sp>
      <p:sp>
        <p:nvSpPr>
          <p:cNvPr id="18" name="TextBox 17">
            <a:extLst>
              <a:ext uri="{FF2B5EF4-FFF2-40B4-BE49-F238E27FC236}">
                <a16:creationId xmlns:a16="http://schemas.microsoft.com/office/drawing/2014/main" id="{35D6C767-2B61-925B-BED9-7A68E09EDC46}"/>
              </a:ext>
            </a:extLst>
          </p:cNvPr>
          <p:cNvSpPr txBox="1"/>
          <p:nvPr/>
        </p:nvSpPr>
        <p:spPr>
          <a:xfrm>
            <a:off x="3725520" y="2941054"/>
            <a:ext cx="2918734" cy="2246769"/>
          </a:xfrm>
          <a:prstGeom prst="rect">
            <a:avLst/>
          </a:prstGeom>
          <a:solidFill>
            <a:srgbClr val="F5F5F5"/>
          </a:solidFill>
          <a:effectLst>
            <a:outerShdw blurRad="50800" dist="38100" dir="2700000" algn="tl" rotWithShape="0">
              <a:prstClr val="black">
                <a:alpha val="12000"/>
              </a:prstClr>
            </a:outerShdw>
          </a:effectLst>
        </p:spPr>
        <p:txBody>
          <a:bodyPr wrap="square">
            <a:spAutoFit/>
          </a:bodyPr>
          <a:lstStyle/>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Relatively big market compared to FCR</a:t>
            </a:r>
          </a:p>
          <a:p>
            <a:pPr>
              <a:lnSpc>
                <a:spcPts val="1400"/>
              </a:lnSpc>
            </a:pPr>
            <a:endParaRPr lang="en-US" sz="1400" dirty="0">
              <a:solidFill>
                <a:schemeClr val="bg2">
                  <a:lumMod val="25000"/>
                </a:schemeClr>
              </a:solidFill>
              <a:latin typeface="Segoe UI Semibold" panose="020B0702040204020203" pitchFamily="34" charset="0"/>
              <a:cs typeface="Segoe UI Semibold" panose="020B0702040204020203" pitchFamily="34" charset="0"/>
            </a:endParaRPr>
          </a:p>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Separated capacity and energy market</a:t>
            </a:r>
          </a:p>
          <a:p>
            <a:pPr>
              <a:lnSpc>
                <a:spcPts val="1400"/>
              </a:lnSpc>
            </a:pPr>
            <a:endParaRPr lang="en-US" sz="1400" dirty="0">
              <a:solidFill>
                <a:schemeClr val="bg2">
                  <a:lumMod val="25000"/>
                </a:schemeClr>
              </a:solidFill>
              <a:latin typeface="Segoe UI Semibold" panose="020B0702040204020203" pitchFamily="34" charset="0"/>
              <a:cs typeface="Segoe UI Semibold" panose="020B0702040204020203" pitchFamily="34" charset="0"/>
            </a:endParaRPr>
          </a:p>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Cycle-saving strategies</a:t>
            </a:r>
          </a:p>
          <a:p>
            <a:pPr>
              <a:lnSpc>
                <a:spcPts val="1400"/>
              </a:lnSpc>
            </a:pPr>
            <a:endParaRPr lang="en-US" sz="1400" dirty="0">
              <a:solidFill>
                <a:schemeClr val="bg2">
                  <a:lumMod val="25000"/>
                </a:schemeClr>
              </a:solidFill>
              <a:latin typeface="Segoe UI Semibold" panose="020B0702040204020203" pitchFamily="34" charset="0"/>
              <a:cs typeface="Segoe UI Semibold" panose="020B0702040204020203" pitchFamily="34" charset="0"/>
            </a:endParaRPr>
          </a:p>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SoC-management optimization</a:t>
            </a:r>
          </a:p>
          <a:p>
            <a:pPr>
              <a:lnSpc>
                <a:spcPts val="1400"/>
              </a:lnSpc>
            </a:pPr>
            <a:endParaRPr lang="en-US" sz="1400" dirty="0">
              <a:solidFill>
                <a:schemeClr val="bg2">
                  <a:lumMod val="25000"/>
                </a:schemeClr>
              </a:solidFill>
              <a:latin typeface="Segoe UI Semibold" panose="020B0702040204020203" pitchFamily="34" charset="0"/>
              <a:cs typeface="Segoe UI Semibold" panose="020B0702040204020203" pitchFamily="34" charset="0"/>
            </a:endParaRPr>
          </a:p>
          <a:p>
            <a:pPr>
              <a:lnSpc>
                <a:spcPts val="1400"/>
              </a:lnSpc>
            </a:pPr>
            <a:r>
              <a:rPr lang="en-US" sz="1400" dirty="0">
                <a:solidFill>
                  <a:schemeClr val="bg2">
                    <a:lumMod val="25000"/>
                  </a:schemeClr>
                </a:solidFill>
                <a:latin typeface="Segoe UI Semibold" panose="020B0702040204020203" pitchFamily="34" charset="0"/>
                <a:cs typeface="Segoe UI Semibold" panose="020B0702040204020203" pitchFamily="34" charset="0"/>
              </a:rPr>
              <a:t>Highly lucrative activations</a:t>
            </a:r>
          </a:p>
          <a:p>
            <a:pPr>
              <a:lnSpc>
                <a:spcPts val="1400"/>
              </a:lnSpc>
            </a:pPr>
            <a:endParaRPr lang="en-US" sz="1400"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25" name="Title 1">
            <a:extLst>
              <a:ext uri="{FF2B5EF4-FFF2-40B4-BE49-F238E27FC236}">
                <a16:creationId xmlns:a16="http://schemas.microsoft.com/office/drawing/2014/main" id="{5873D695-D45E-99A0-60AD-2F9F2DFF34E1}"/>
              </a:ext>
            </a:extLst>
          </p:cNvPr>
          <p:cNvSpPr txBox="1">
            <a:spLocks/>
          </p:cNvSpPr>
          <p:nvPr/>
        </p:nvSpPr>
        <p:spPr>
          <a:xfrm>
            <a:off x="457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Segoe UI Semibold" panose="020B0702040204020203" pitchFamily="34" charset="0"/>
                <a:cs typeface="Segoe UI Semibold" panose="020B0702040204020203" pitchFamily="34" charset="0"/>
              </a:rPr>
              <a:t>Value stacking</a:t>
            </a:r>
            <a:endParaRPr lang="el-GR"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27" name="TextBox 26">
            <a:extLst>
              <a:ext uri="{FF2B5EF4-FFF2-40B4-BE49-F238E27FC236}">
                <a16:creationId xmlns:a16="http://schemas.microsoft.com/office/drawing/2014/main" id="{9D8B2326-9A45-390D-D904-4BC50247025B}"/>
              </a:ext>
            </a:extLst>
          </p:cNvPr>
          <p:cNvSpPr txBox="1"/>
          <p:nvPr/>
        </p:nvSpPr>
        <p:spPr>
          <a:xfrm>
            <a:off x="489857" y="1311783"/>
            <a:ext cx="10974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latin typeface="Segoe UI" panose="020B0502040204020203" pitchFamily="34" charset="0"/>
                <a:cs typeface="Segoe UI" panose="020B0502040204020203" pitchFamily="34" charset="0"/>
              </a:rPr>
              <a:t>Let’s dive into the diverse benefits that BESS can gain from participating in various markets. Each market offers unique advantages and specific requirements.</a:t>
            </a:r>
            <a:endParaRPr lang="el-GR" sz="1400" dirty="0">
              <a:solidFill>
                <a:schemeClr val="bg2">
                  <a:lumMod val="25000"/>
                </a:schemeClr>
              </a:solidFill>
              <a:latin typeface="Segoe UI" panose="020B0502040204020203" pitchFamily="34" charset="0"/>
              <a:cs typeface="Segoe UI" panose="020B0502040204020203" pitchFamily="34" charset="0"/>
            </a:endParaRPr>
          </a:p>
        </p:txBody>
      </p:sp>
      <p:pic>
        <p:nvPicPr>
          <p:cNvPr id="2" name="Picture 1" descr="A row of white metal structures">
            <a:extLst>
              <a:ext uri="{FF2B5EF4-FFF2-40B4-BE49-F238E27FC236}">
                <a16:creationId xmlns:a16="http://schemas.microsoft.com/office/drawing/2014/main" id="{A36E8B5B-7D75-DF1E-929B-63B323DB8B74}"/>
              </a:ext>
            </a:extLst>
          </p:cNvPr>
          <p:cNvPicPr>
            <a:picLocks noChangeAspect="1"/>
          </p:cNvPicPr>
          <p:nvPr/>
        </p:nvPicPr>
        <p:blipFill rotWithShape="1">
          <a:blip r:embed="rId3">
            <a:extLst>
              <a:ext uri="{28A0092B-C50C-407E-A947-70E740481C1C}">
                <a14:useLocalDpi xmlns:a14="http://schemas.microsoft.com/office/drawing/2010/main" val="0"/>
              </a:ext>
            </a:extLst>
          </a:blip>
          <a:srcRect r="10790"/>
          <a:stretch/>
        </p:blipFill>
        <p:spPr>
          <a:xfrm>
            <a:off x="7099300" y="2112346"/>
            <a:ext cx="5092697" cy="3199364"/>
          </a:xfrm>
          <a:prstGeom prst="rect">
            <a:avLst/>
          </a:prstGeom>
        </p:spPr>
      </p:pic>
      <p:grpSp>
        <p:nvGrpSpPr>
          <p:cNvPr id="3" name="Group 2">
            <a:extLst>
              <a:ext uri="{FF2B5EF4-FFF2-40B4-BE49-F238E27FC236}">
                <a16:creationId xmlns:a16="http://schemas.microsoft.com/office/drawing/2014/main" id="{B74C4010-1FC7-660E-0D37-7239F1CD8995}"/>
              </a:ext>
            </a:extLst>
          </p:cNvPr>
          <p:cNvGrpSpPr/>
          <p:nvPr/>
        </p:nvGrpSpPr>
        <p:grpSpPr>
          <a:xfrm>
            <a:off x="1" y="296346"/>
            <a:ext cx="12191997" cy="6251395"/>
            <a:chOff x="1" y="296346"/>
            <a:chExt cx="12191997" cy="6251395"/>
          </a:xfrm>
        </p:grpSpPr>
        <p:sp>
          <p:nvSpPr>
            <p:cNvPr id="5" name="Rectangle 4">
              <a:extLst>
                <a:ext uri="{FF2B5EF4-FFF2-40B4-BE49-F238E27FC236}">
                  <a16:creationId xmlns:a16="http://schemas.microsoft.com/office/drawing/2014/main" id="{1D185FF3-3217-6831-2FC7-D0ED832CCF43}"/>
                </a:ext>
              </a:extLst>
            </p:cNvPr>
            <p:cNvSpPr/>
            <p:nvPr/>
          </p:nvSpPr>
          <p:spPr>
            <a:xfrm>
              <a:off x="4394200" y="6151029"/>
              <a:ext cx="7797798"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4EEB2F-DD1A-749D-9589-376B0F7914B9}"/>
                </a:ext>
              </a:extLst>
            </p:cNvPr>
            <p:cNvSpPr/>
            <p:nvPr/>
          </p:nvSpPr>
          <p:spPr>
            <a:xfrm>
              <a:off x="1" y="6151029"/>
              <a:ext cx="2324099"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text on a black background&#10;&#10;Description automatically generated">
              <a:extLst>
                <a:ext uri="{FF2B5EF4-FFF2-40B4-BE49-F238E27FC236}">
                  <a16:creationId xmlns:a16="http://schemas.microsoft.com/office/drawing/2014/main" id="{512132E3-BC47-2B94-EB20-17AC5492F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12" name="TextBox 11">
              <a:extLst>
                <a:ext uri="{FF2B5EF4-FFF2-40B4-BE49-F238E27FC236}">
                  <a16:creationId xmlns:a16="http://schemas.microsoft.com/office/drawing/2014/main" id="{6D75A107-1798-E189-1869-B9409B9918D7}"/>
                </a:ext>
              </a:extLst>
            </p:cNvPr>
            <p:cNvSpPr txBox="1"/>
            <p:nvPr/>
          </p:nvSpPr>
          <p:spPr>
            <a:xfrm>
              <a:off x="621889" y="6183687"/>
              <a:ext cx="11312014" cy="307777"/>
            </a:xfrm>
            <a:prstGeom prst="rect">
              <a:avLst/>
            </a:prstGeom>
            <a:noFill/>
          </p:spPr>
          <p:txBody>
            <a:bodyPr wrap="square" rtlCol="0">
              <a:spAutoFit/>
            </a:bodyPr>
            <a:lstStyle/>
            <a:p>
              <a:r>
                <a:rPr lang="en-US" sz="1400" b="1" dirty="0">
                  <a:solidFill>
                    <a:schemeClr val="bg1"/>
                  </a:solidFill>
                  <a:latin typeface="Segoe UI Semibold" panose="020B0702040204020203" pitchFamily="34" charset="0"/>
                  <a:cs typeface="Segoe UI Semibold" panose="020B0702040204020203" pitchFamily="34" charset="0"/>
                </a:rPr>
                <a:t>BESS </a:t>
              </a:r>
              <a:r>
                <a:rPr lang="en-US" sz="1400" b="1" dirty="0" err="1">
                  <a:solidFill>
                    <a:schemeClr val="bg1"/>
                  </a:solidFill>
                  <a:latin typeface="Segoe UI Semibold" panose="020B0702040204020203" pitchFamily="34" charset="0"/>
                  <a:cs typeface="Segoe UI Semibold" panose="020B0702040204020203" pitchFamily="34" charset="0"/>
                </a:rPr>
                <a:t>landcape</a:t>
              </a:r>
              <a:r>
                <a:rPr lang="en-US" sz="1400" b="1" dirty="0">
                  <a:solidFill>
                    <a:schemeClr val="bg1"/>
                  </a:solidFill>
                  <a:latin typeface="Segoe UI Semibold" panose="020B0702040204020203" pitchFamily="34" charset="0"/>
                  <a:cs typeface="Segoe UI Semibold" panose="020B0702040204020203" pitchFamily="34" charset="0"/>
                </a:rPr>
                <a:t>                   </a:t>
              </a:r>
              <a:r>
                <a:rPr lang="en-US" sz="1400" b="1" dirty="0">
                  <a:solidFill>
                    <a:schemeClr val="bg2">
                      <a:lumMod val="25000"/>
                    </a:schemeClr>
                  </a:solidFill>
                  <a:latin typeface="Segoe UI Semibold" panose="020B0702040204020203" pitchFamily="34" charset="0"/>
                  <a:cs typeface="Segoe UI Semibold" panose="020B0702040204020203" pitchFamily="34" charset="0"/>
                </a:rPr>
                <a:t>Asset r</a:t>
              </a:r>
              <a:r>
                <a:rPr lang="en-US" sz="1400" dirty="0">
                  <a:solidFill>
                    <a:schemeClr val="bg2">
                      <a:lumMod val="25000"/>
                    </a:schemeClr>
                  </a:solidFill>
                  <a:latin typeface="Segoe UI Semibold" panose="020B0702040204020203" pitchFamily="34" charset="0"/>
                  <a:cs typeface="Segoe UI Semibold" panose="020B0702040204020203" pitchFamily="34" charset="0"/>
                </a:rPr>
                <a:t>evenues                </a:t>
              </a:r>
              <a:r>
                <a:rPr lang="en-US" sz="1400" dirty="0">
                  <a:solidFill>
                    <a:schemeClr val="bg1"/>
                  </a:solidFill>
                  <a:latin typeface="Segoe UI Semibold" panose="020B0702040204020203" pitchFamily="34" charset="0"/>
                  <a:cs typeface="Segoe UI Semibold" panose="020B0702040204020203" pitchFamily="34" charset="0"/>
                </a:rPr>
                <a:t>Cross-market optimization 		Our operations		Why us</a:t>
              </a:r>
            </a:p>
          </p:txBody>
        </p:sp>
      </p:grpSp>
    </p:spTree>
    <p:extLst>
      <p:ext uri="{BB962C8B-B14F-4D97-AF65-F5344CB8AC3E}">
        <p14:creationId xmlns:p14="http://schemas.microsoft.com/office/powerpoint/2010/main" val="83858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0AB97D6-6237-D6F3-6DA2-A917645BA103}"/>
              </a:ext>
            </a:extLst>
          </p:cNvPr>
          <p:cNvSpPr txBox="1"/>
          <p:nvPr/>
        </p:nvSpPr>
        <p:spPr>
          <a:xfrm>
            <a:off x="5526493" y="3786899"/>
            <a:ext cx="5254999" cy="2031325"/>
          </a:xfrm>
          <a:prstGeom prst="rect">
            <a:avLst/>
          </a:prstGeom>
          <a:noFill/>
        </p:spPr>
        <p:txBody>
          <a:bodyPr wrap="square" rtlCol="0">
            <a:spAutoFit/>
          </a:bodyPr>
          <a:lstStyle/>
          <a:p>
            <a:r>
              <a:rPr lang="en-US" sz="1400" dirty="0">
                <a:solidFill>
                  <a:schemeClr val="bg2">
                    <a:lumMod val="25000"/>
                  </a:schemeClr>
                </a:solidFill>
                <a:latin typeface="Segoe UI Semibold" panose="020B0702040204020203" pitchFamily="34" charset="0"/>
                <a:cs typeface="Segoe UI Semibold" panose="020B0702040204020203" pitchFamily="34" charset="0"/>
              </a:rPr>
              <a:t>Benefits:</a:t>
            </a:r>
          </a:p>
          <a:p>
            <a:r>
              <a:rPr lang="en-US" sz="1400" dirty="0">
                <a:solidFill>
                  <a:schemeClr val="bg2">
                    <a:lumMod val="25000"/>
                  </a:schemeClr>
                </a:solidFill>
                <a:latin typeface="Segoe UI" panose="020B0502040204020203" pitchFamily="34" charset="0"/>
                <a:cs typeface="Segoe UI" panose="020B0502040204020203" pitchFamily="34" charset="0"/>
              </a:rPr>
              <a:t>- Stronger optimization, leveraging P&amp;L</a:t>
            </a:r>
          </a:p>
          <a:p>
            <a:r>
              <a:rPr lang="en-US" sz="1400" dirty="0">
                <a:solidFill>
                  <a:schemeClr val="bg2">
                    <a:lumMod val="25000"/>
                  </a:schemeClr>
                </a:solidFill>
                <a:latin typeface="Segoe UI" panose="020B0502040204020203" pitchFamily="34" charset="0"/>
                <a:cs typeface="Segoe UI" panose="020B0502040204020203" pitchFamily="34" charset="0"/>
              </a:rPr>
              <a:t>- Risk mitigation against cannibalization</a:t>
            </a:r>
          </a:p>
          <a:p>
            <a:r>
              <a:rPr lang="en-US" sz="1400" dirty="0">
                <a:solidFill>
                  <a:schemeClr val="bg2">
                    <a:lumMod val="25000"/>
                  </a:schemeClr>
                </a:solidFill>
                <a:latin typeface="Segoe UI" panose="020B0502040204020203" pitchFamily="34" charset="0"/>
                <a:cs typeface="Segoe UI" panose="020B0502040204020203" pitchFamily="34" charset="0"/>
              </a:rPr>
              <a:t>- More efficient SoC management</a:t>
            </a:r>
          </a:p>
          <a:p>
            <a:endParaRPr lang="en-US" sz="1400" dirty="0">
              <a:solidFill>
                <a:schemeClr val="bg2">
                  <a:lumMod val="25000"/>
                </a:schemeClr>
              </a:solidFill>
              <a:latin typeface="Segoe UI" panose="020B0502040204020203" pitchFamily="34" charset="0"/>
              <a:cs typeface="Segoe UI" panose="020B0502040204020203" pitchFamily="34" charset="0"/>
            </a:endParaRPr>
          </a:p>
          <a:p>
            <a:r>
              <a:rPr lang="en-US" sz="1400" dirty="0">
                <a:solidFill>
                  <a:schemeClr val="bg2">
                    <a:lumMod val="25000"/>
                  </a:schemeClr>
                </a:solidFill>
                <a:latin typeface="Segoe UI Semibold" panose="020B0702040204020203" pitchFamily="34" charset="0"/>
                <a:cs typeface="Segoe UI Semibold" panose="020B0702040204020203" pitchFamily="34" charset="0"/>
              </a:rPr>
              <a:t>Challenges:</a:t>
            </a:r>
          </a:p>
          <a:p>
            <a:r>
              <a:rPr lang="en-US" sz="1400" dirty="0">
                <a:solidFill>
                  <a:schemeClr val="bg2">
                    <a:lumMod val="25000"/>
                  </a:schemeClr>
                </a:solidFill>
                <a:latin typeface="Segoe UI" panose="020B0502040204020203" pitchFamily="34" charset="0"/>
                <a:cs typeface="Segoe UI" panose="020B0502040204020203" pitchFamily="34" charset="0"/>
              </a:rPr>
              <a:t>- Complex optimization and dispatch tools</a:t>
            </a:r>
          </a:p>
          <a:p>
            <a:r>
              <a:rPr lang="en-US" sz="1400" dirty="0">
                <a:solidFill>
                  <a:schemeClr val="bg2">
                    <a:lumMod val="25000"/>
                  </a:schemeClr>
                </a:solidFill>
                <a:latin typeface="Segoe UI" panose="020B0502040204020203" pitchFamily="34" charset="0"/>
                <a:cs typeface="Segoe UI" panose="020B0502040204020203" pitchFamily="34" charset="0"/>
              </a:rPr>
              <a:t>- Real-time (sec by sec) connectivity</a:t>
            </a:r>
          </a:p>
          <a:p>
            <a:r>
              <a:rPr lang="en-US" sz="1400" dirty="0">
                <a:solidFill>
                  <a:schemeClr val="bg2">
                    <a:lumMod val="25000"/>
                  </a:schemeClr>
                </a:solidFill>
                <a:latin typeface="Segoe UI" panose="020B0502040204020203" pitchFamily="34" charset="0"/>
                <a:cs typeface="Segoe UI" panose="020B0502040204020203" pitchFamily="34" charset="0"/>
              </a:rPr>
              <a:t>- Complex SoC management strategy</a:t>
            </a:r>
            <a:endParaRPr lang="el-GR" sz="1400" dirty="0">
              <a:solidFill>
                <a:schemeClr val="bg2">
                  <a:lumMod val="25000"/>
                </a:schemeClr>
              </a:solidFill>
              <a:latin typeface="Segoe UI" panose="020B0502040204020203" pitchFamily="34" charset="0"/>
              <a:cs typeface="Segoe UI" panose="020B0502040204020203" pitchFamily="34" charset="0"/>
            </a:endParaRPr>
          </a:p>
        </p:txBody>
      </p:sp>
      <p:grpSp>
        <p:nvGrpSpPr>
          <p:cNvPr id="74" name="Group 73">
            <a:extLst>
              <a:ext uri="{FF2B5EF4-FFF2-40B4-BE49-F238E27FC236}">
                <a16:creationId xmlns:a16="http://schemas.microsoft.com/office/drawing/2014/main" id="{E5207F0A-DEF9-A282-BC9C-CB4896019A97}"/>
              </a:ext>
            </a:extLst>
          </p:cNvPr>
          <p:cNvGrpSpPr/>
          <p:nvPr/>
        </p:nvGrpSpPr>
        <p:grpSpPr>
          <a:xfrm>
            <a:off x="5118100" y="3320206"/>
            <a:ext cx="5916548" cy="480846"/>
            <a:chOff x="671661" y="3225482"/>
            <a:chExt cx="4385154" cy="480846"/>
          </a:xfrm>
        </p:grpSpPr>
        <p:grpSp>
          <p:nvGrpSpPr>
            <p:cNvPr id="75" name="Group 74">
              <a:extLst>
                <a:ext uri="{FF2B5EF4-FFF2-40B4-BE49-F238E27FC236}">
                  <a16:creationId xmlns:a16="http://schemas.microsoft.com/office/drawing/2014/main" id="{D3800C84-27DE-647C-4F24-7C3C817CBBFD}"/>
                </a:ext>
              </a:extLst>
            </p:cNvPr>
            <p:cNvGrpSpPr/>
            <p:nvPr/>
          </p:nvGrpSpPr>
          <p:grpSpPr>
            <a:xfrm>
              <a:off x="961452" y="3225482"/>
              <a:ext cx="3802527" cy="175582"/>
              <a:chOff x="961452" y="3225482"/>
              <a:chExt cx="3802527" cy="175582"/>
            </a:xfrm>
          </p:grpSpPr>
          <p:cxnSp>
            <p:nvCxnSpPr>
              <p:cNvPr id="84" name="Straight Connector 83">
                <a:extLst>
                  <a:ext uri="{FF2B5EF4-FFF2-40B4-BE49-F238E27FC236}">
                    <a16:creationId xmlns:a16="http://schemas.microsoft.com/office/drawing/2014/main" id="{FAA58794-1BC4-8A40-781F-8780FC72AE74}"/>
                  </a:ext>
                </a:extLst>
              </p:cNvPr>
              <p:cNvCxnSpPr>
                <a:cxnSpLocks/>
              </p:cNvCxnSpPr>
              <p:nvPr/>
            </p:nvCxnSpPr>
            <p:spPr>
              <a:xfrm>
                <a:off x="962932" y="3310574"/>
                <a:ext cx="37995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35ACB7-4D30-D324-D320-9F974D3D1E42}"/>
                  </a:ext>
                </a:extLst>
              </p:cNvPr>
              <p:cNvCxnSpPr>
                <a:cxnSpLocks/>
              </p:cNvCxnSpPr>
              <p:nvPr/>
            </p:nvCxnSpPr>
            <p:spPr>
              <a:xfrm flipV="1">
                <a:off x="4763979" y="3230247"/>
                <a:ext cx="0" cy="1701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DA51E19-DCDC-1E39-7642-951EC4562ECC}"/>
                  </a:ext>
                </a:extLst>
              </p:cNvPr>
              <p:cNvCxnSpPr>
                <a:cxnSpLocks/>
              </p:cNvCxnSpPr>
              <p:nvPr/>
            </p:nvCxnSpPr>
            <p:spPr>
              <a:xfrm flipV="1">
                <a:off x="4140242" y="3230883"/>
                <a:ext cx="0" cy="1701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B59AA38-7AE6-565B-466C-2F7820277E33}"/>
                  </a:ext>
                </a:extLst>
              </p:cNvPr>
              <p:cNvCxnSpPr>
                <a:cxnSpLocks/>
              </p:cNvCxnSpPr>
              <p:nvPr/>
            </p:nvCxnSpPr>
            <p:spPr>
              <a:xfrm flipV="1">
                <a:off x="3495977" y="3230882"/>
                <a:ext cx="0" cy="1701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8EECEE-58BC-5ED3-1560-CA42499B7684}"/>
                  </a:ext>
                </a:extLst>
              </p:cNvPr>
              <p:cNvCxnSpPr>
                <a:cxnSpLocks/>
              </p:cNvCxnSpPr>
              <p:nvPr/>
            </p:nvCxnSpPr>
            <p:spPr>
              <a:xfrm flipV="1">
                <a:off x="2872240" y="3226755"/>
                <a:ext cx="0" cy="1701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5659301-21DA-09E9-C1F1-A5EEA7381957}"/>
                  </a:ext>
                </a:extLst>
              </p:cNvPr>
              <p:cNvCxnSpPr>
                <a:cxnSpLocks/>
              </p:cNvCxnSpPr>
              <p:nvPr/>
            </p:nvCxnSpPr>
            <p:spPr>
              <a:xfrm flipV="1">
                <a:off x="2229454" y="3225483"/>
                <a:ext cx="0" cy="1701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8EDD1D-E6B9-D924-4D05-F7ACF617D2D9}"/>
                  </a:ext>
                </a:extLst>
              </p:cNvPr>
              <p:cNvCxnSpPr>
                <a:cxnSpLocks/>
              </p:cNvCxnSpPr>
              <p:nvPr/>
            </p:nvCxnSpPr>
            <p:spPr>
              <a:xfrm flipV="1">
                <a:off x="1585189" y="3225482"/>
                <a:ext cx="0" cy="1701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3AE413A-8904-BDDF-0F0C-DF8117A0C348}"/>
                  </a:ext>
                </a:extLst>
              </p:cNvPr>
              <p:cNvCxnSpPr>
                <a:cxnSpLocks/>
              </p:cNvCxnSpPr>
              <p:nvPr/>
            </p:nvCxnSpPr>
            <p:spPr>
              <a:xfrm flipV="1">
                <a:off x="961452" y="3230881"/>
                <a:ext cx="0" cy="1701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A9CC0A48-4013-443B-D6BB-19B96F8DDB46}"/>
                </a:ext>
              </a:extLst>
            </p:cNvPr>
            <p:cNvGrpSpPr/>
            <p:nvPr/>
          </p:nvGrpSpPr>
          <p:grpSpPr>
            <a:xfrm>
              <a:off x="671661" y="3430801"/>
              <a:ext cx="4385154" cy="275527"/>
              <a:chOff x="671661" y="3430801"/>
              <a:chExt cx="4385154" cy="275527"/>
            </a:xfrm>
          </p:grpSpPr>
          <p:sp>
            <p:nvSpPr>
              <p:cNvPr id="77" name="TextBox 76">
                <a:extLst>
                  <a:ext uri="{FF2B5EF4-FFF2-40B4-BE49-F238E27FC236}">
                    <a16:creationId xmlns:a16="http://schemas.microsoft.com/office/drawing/2014/main" id="{E44E5D1D-4B76-8A4A-27AE-C332F50C92F7}"/>
                  </a:ext>
                </a:extLst>
              </p:cNvPr>
              <p:cNvSpPr txBox="1"/>
              <p:nvPr/>
            </p:nvSpPr>
            <p:spPr>
              <a:xfrm>
                <a:off x="671661" y="3442640"/>
                <a:ext cx="585676" cy="261610"/>
              </a:xfrm>
              <a:prstGeom prst="rect">
                <a:avLst/>
              </a:prstGeom>
              <a:noFill/>
            </p:spPr>
            <p:txBody>
              <a:bodyPr wrap="square">
                <a:spAutoFit/>
              </a:bodyPr>
              <a:lstStyle/>
              <a:p>
                <a:pPr algn="ctr"/>
                <a:r>
                  <a:rPr lang="en-US" sz="1100" dirty="0">
                    <a:solidFill>
                      <a:schemeClr val="bg1">
                        <a:lumMod val="65000"/>
                      </a:schemeClr>
                    </a:solidFill>
                    <a:latin typeface="Segoe UI" panose="020B0502040204020203" pitchFamily="34" charset="0"/>
                    <a:cs typeface="Segoe UI" panose="020B0502040204020203" pitchFamily="34" charset="0"/>
                  </a:rPr>
                  <a:t>00h</a:t>
                </a:r>
                <a:endParaRPr lang="en-US" sz="1100" dirty="0">
                  <a:solidFill>
                    <a:schemeClr val="bg1">
                      <a:lumMod val="65000"/>
                    </a:schemeClr>
                  </a:solidFill>
                </a:endParaRPr>
              </a:p>
            </p:txBody>
          </p:sp>
          <p:sp>
            <p:nvSpPr>
              <p:cNvPr id="78" name="TextBox 77">
                <a:extLst>
                  <a:ext uri="{FF2B5EF4-FFF2-40B4-BE49-F238E27FC236}">
                    <a16:creationId xmlns:a16="http://schemas.microsoft.com/office/drawing/2014/main" id="{5B4ED507-45F5-6759-CF38-8125EEC1D436}"/>
                  </a:ext>
                </a:extLst>
              </p:cNvPr>
              <p:cNvSpPr txBox="1"/>
              <p:nvPr/>
            </p:nvSpPr>
            <p:spPr>
              <a:xfrm>
                <a:off x="1292351" y="3444718"/>
                <a:ext cx="585676" cy="261610"/>
              </a:xfrm>
              <a:prstGeom prst="rect">
                <a:avLst/>
              </a:prstGeom>
              <a:noFill/>
            </p:spPr>
            <p:txBody>
              <a:bodyPr wrap="square">
                <a:spAutoFit/>
              </a:bodyPr>
              <a:lstStyle/>
              <a:p>
                <a:pPr algn="ctr"/>
                <a:r>
                  <a:rPr lang="en-US" sz="1100" dirty="0">
                    <a:solidFill>
                      <a:schemeClr val="bg1">
                        <a:lumMod val="65000"/>
                      </a:schemeClr>
                    </a:solidFill>
                    <a:latin typeface="Segoe UI" panose="020B0502040204020203" pitchFamily="34" charset="0"/>
                    <a:cs typeface="Segoe UI" panose="020B0502040204020203" pitchFamily="34" charset="0"/>
                  </a:rPr>
                  <a:t>4am</a:t>
                </a:r>
                <a:endParaRPr lang="en-US" sz="1100" dirty="0">
                  <a:solidFill>
                    <a:schemeClr val="bg1">
                      <a:lumMod val="65000"/>
                    </a:schemeClr>
                  </a:solidFill>
                </a:endParaRPr>
              </a:p>
            </p:txBody>
          </p:sp>
          <p:sp>
            <p:nvSpPr>
              <p:cNvPr id="79" name="TextBox 78">
                <a:extLst>
                  <a:ext uri="{FF2B5EF4-FFF2-40B4-BE49-F238E27FC236}">
                    <a16:creationId xmlns:a16="http://schemas.microsoft.com/office/drawing/2014/main" id="{A4DE9006-E5FD-0C5E-48B0-490537D518D4}"/>
                  </a:ext>
                </a:extLst>
              </p:cNvPr>
              <p:cNvSpPr txBox="1"/>
              <p:nvPr/>
            </p:nvSpPr>
            <p:spPr>
              <a:xfrm>
                <a:off x="1936616" y="3442640"/>
                <a:ext cx="585676" cy="261610"/>
              </a:xfrm>
              <a:prstGeom prst="rect">
                <a:avLst/>
              </a:prstGeom>
              <a:noFill/>
            </p:spPr>
            <p:txBody>
              <a:bodyPr wrap="square">
                <a:spAutoFit/>
              </a:bodyPr>
              <a:lstStyle/>
              <a:p>
                <a:pPr algn="ctr"/>
                <a:r>
                  <a:rPr lang="en-US" sz="1100" dirty="0">
                    <a:solidFill>
                      <a:schemeClr val="bg1">
                        <a:lumMod val="65000"/>
                      </a:schemeClr>
                    </a:solidFill>
                    <a:latin typeface="Segoe UI" panose="020B0502040204020203" pitchFamily="34" charset="0"/>
                    <a:cs typeface="Segoe UI" panose="020B0502040204020203" pitchFamily="34" charset="0"/>
                  </a:rPr>
                  <a:t>8am</a:t>
                </a:r>
                <a:endParaRPr lang="en-US" sz="1100" dirty="0">
                  <a:solidFill>
                    <a:schemeClr val="bg1">
                      <a:lumMod val="65000"/>
                    </a:schemeClr>
                  </a:solidFill>
                </a:endParaRPr>
              </a:p>
            </p:txBody>
          </p:sp>
          <p:sp>
            <p:nvSpPr>
              <p:cNvPr id="80" name="TextBox 79">
                <a:extLst>
                  <a:ext uri="{FF2B5EF4-FFF2-40B4-BE49-F238E27FC236}">
                    <a16:creationId xmlns:a16="http://schemas.microsoft.com/office/drawing/2014/main" id="{0B3ACC37-7E43-9A79-229C-A33A1CEB1FA4}"/>
                  </a:ext>
                </a:extLst>
              </p:cNvPr>
              <p:cNvSpPr txBox="1"/>
              <p:nvPr/>
            </p:nvSpPr>
            <p:spPr>
              <a:xfrm>
                <a:off x="2580881" y="3440583"/>
                <a:ext cx="585676" cy="261610"/>
              </a:xfrm>
              <a:prstGeom prst="rect">
                <a:avLst/>
              </a:prstGeom>
              <a:noFill/>
            </p:spPr>
            <p:txBody>
              <a:bodyPr wrap="square">
                <a:spAutoFit/>
              </a:bodyPr>
              <a:lstStyle/>
              <a:p>
                <a:pPr algn="ctr"/>
                <a:r>
                  <a:rPr lang="en-US" sz="1100" dirty="0">
                    <a:solidFill>
                      <a:schemeClr val="bg1">
                        <a:lumMod val="65000"/>
                      </a:schemeClr>
                    </a:solidFill>
                    <a:latin typeface="Segoe UI" panose="020B0502040204020203" pitchFamily="34" charset="0"/>
                    <a:cs typeface="Segoe UI" panose="020B0502040204020203" pitchFamily="34" charset="0"/>
                  </a:rPr>
                  <a:t>12am</a:t>
                </a:r>
                <a:endParaRPr lang="en-US" sz="1100" dirty="0">
                  <a:solidFill>
                    <a:schemeClr val="bg1">
                      <a:lumMod val="65000"/>
                    </a:schemeClr>
                  </a:solidFill>
                </a:endParaRPr>
              </a:p>
            </p:txBody>
          </p:sp>
          <p:sp>
            <p:nvSpPr>
              <p:cNvPr id="81" name="TextBox 80">
                <a:extLst>
                  <a:ext uri="{FF2B5EF4-FFF2-40B4-BE49-F238E27FC236}">
                    <a16:creationId xmlns:a16="http://schemas.microsoft.com/office/drawing/2014/main" id="{8A56E9A9-E78C-A9EB-7D92-45B24D011FBB}"/>
                  </a:ext>
                </a:extLst>
              </p:cNvPr>
              <p:cNvSpPr txBox="1"/>
              <p:nvPr/>
            </p:nvSpPr>
            <p:spPr>
              <a:xfrm>
                <a:off x="3206424" y="3434936"/>
                <a:ext cx="585676" cy="261610"/>
              </a:xfrm>
              <a:prstGeom prst="rect">
                <a:avLst/>
              </a:prstGeom>
              <a:noFill/>
            </p:spPr>
            <p:txBody>
              <a:bodyPr wrap="square">
                <a:spAutoFit/>
              </a:bodyPr>
              <a:lstStyle/>
              <a:p>
                <a:pPr algn="ctr"/>
                <a:r>
                  <a:rPr lang="en-US" sz="1100" dirty="0">
                    <a:solidFill>
                      <a:schemeClr val="bg1">
                        <a:lumMod val="65000"/>
                      </a:schemeClr>
                    </a:solidFill>
                    <a:latin typeface="Segoe UI" panose="020B0502040204020203" pitchFamily="34" charset="0"/>
                    <a:cs typeface="Segoe UI" panose="020B0502040204020203" pitchFamily="34" charset="0"/>
                  </a:rPr>
                  <a:t>4pm</a:t>
                </a:r>
                <a:endParaRPr lang="en-US" sz="1100" dirty="0">
                  <a:solidFill>
                    <a:schemeClr val="bg1">
                      <a:lumMod val="65000"/>
                    </a:schemeClr>
                  </a:solidFill>
                </a:endParaRPr>
              </a:p>
            </p:txBody>
          </p:sp>
          <p:sp>
            <p:nvSpPr>
              <p:cNvPr id="82" name="TextBox 81">
                <a:extLst>
                  <a:ext uri="{FF2B5EF4-FFF2-40B4-BE49-F238E27FC236}">
                    <a16:creationId xmlns:a16="http://schemas.microsoft.com/office/drawing/2014/main" id="{E038EB02-5998-9355-BBE8-544ED13A66FB}"/>
                  </a:ext>
                </a:extLst>
              </p:cNvPr>
              <p:cNvSpPr txBox="1"/>
              <p:nvPr/>
            </p:nvSpPr>
            <p:spPr>
              <a:xfrm>
                <a:off x="3850689" y="3432858"/>
                <a:ext cx="585676" cy="261610"/>
              </a:xfrm>
              <a:prstGeom prst="rect">
                <a:avLst/>
              </a:prstGeom>
              <a:noFill/>
            </p:spPr>
            <p:txBody>
              <a:bodyPr wrap="square">
                <a:spAutoFit/>
              </a:bodyPr>
              <a:lstStyle/>
              <a:p>
                <a:pPr algn="ctr"/>
                <a:r>
                  <a:rPr lang="en-US" sz="1100" dirty="0">
                    <a:solidFill>
                      <a:schemeClr val="bg1">
                        <a:lumMod val="65000"/>
                      </a:schemeClr>
                    </a:solidFill>
                    <a:latin typeface="Segoe UI" panose="020B0502040204020203" pitchFamily="34" charset="0"/>
                    <a:cs typeface="Segoe UI" panose="020B0502040204020203" pitchFamily="34" charset="0"/>
                  </a:rPr>
                  <a:t>8pm</a:t>
                </a:r>
                <a:endParaRPr lang="en-US" sz="1100" dirty="0">
                  <a:solidFill>
                    <a:schemeClr val="bg1">
                      <a:lumMod val="65000"/>
                    </a:schemeClr>
                  </a:solidFill>
                </a:endParaRPr>
              </a:p>
            </p:txBody>
          </p:sp>
          <p:sp>
            <p:nvSpPr>
              <p:cNvPr id="83" name="TextBox 82">
                <a:extLst>
                  <a:ext uri="{FF2B5EF4-FFF2-40B4-BE49-F238E27FC236}">
                    <a16:creationId xmlns:a16="http://schemas.microsoft.com/office/drawing/2014/main" id="{962A6FCC-FDE9-A2E6-2001-BCF823833813}"/>
                  </a:ext>
                </a:extLst>
              </p:cNvPr>
              <p:cNvSpPr txBox="1"/>
              <p:nvPr/>
            </p:nvSpPr>
            <p:spPr>
              <a:xfrm>
                <a:off x="4471139" y="3430801"/>
                <a:ext cx="585676" cy="261610"/>
              </a:xfrm>
              <a:prstGeom prst="rect">
                <a:avLst/>
              </a:prstGeom>
              <a:noFill/>
            </p:spPr>
            <p:txBody>
              <a:bodyPr wrap="square">
                <a:spAutoFit/>
              </a:bodyPr>
              <a:lstStyle/>
              <a:p>
                <a:pPr algn="ctr"/>
                <a:r>
                  <a:rPr lang="en-US" sz="1100" dirty="0">
                    <a:solidFill>
                      <a:schemeClr val="bg1">
                        <a:lumMod val="65000"/>
                      </a:schemeClr>
                    </a:solidFill>
                    <a:latin typeface="Segoe UI" panose="020B0502040204020203" pitchFamily="34" charset="0"/>
                    <a:cs typeface="Segoe UI" panose="020B0502040204020203" pitchFamily="34" charset="0"/>
                  </a:rPr>
                  <a:t>24</a:t>
                </a:r>
                <a:endParaRPr lang="en-US" sz="1100" dirty="0">
                  <a:solidFill>
                    <a:schemeClr val="bg1">
                      <a:lumMod val="65000"/>
                    </a:schemeClr>
                  </a:solidFill>
                </a:endParaRPr>
              </a:p>
            </p:txBody>
          </p:sp>
        </p:grpSp>
      </p:grpSp>
      <p:sp>
        <p:nvSpPr>
          <p:cNvPr id="93" name="TextBox 92">
            <a:extLst>
              <a:ext uri="{FF2B5EF4-FFF2-40B4-BE49-F238E27FC236}">
                <a16:creationId xmlns:a16="http://schemas.microsoft.com/office/drawing/2014/main" id="{1A8F71C5-6F79-BE5A-DAD0-F7026BF4F553}"/>
              </a:ext>
            </a:extLst>
          </p:cNvPr>
          <p:cNvSpPr txBox="1"/>
          <p:nvPr/>
        </p:nvSpPr>
        <p:spPr>
          <a:xfrm>
            <a:off x="5833595" y="1894765"/>
            <a:ext cx="5072529" cy="307777"/>
          </a:xfrm>
          <a:prstGeom prst="rect">
            <a:avLst/>
          </a:prstGeom>
          <a:noFill/>
        </p:spPr>
        <p:txBody>
          <a:bodyPr wrap="square" rtlCol="0">
            <a:spAutoFit/>
          </a:bodyPr>
          <a:lstStyle/>
          <a:p>
            <a:r>
              <a:rPr lang="en-US" sz="1400" dirty="0">
                <a:solidFill>
                  <a:schemeClr val="accent2"/>
                </a:solidFill>
                <a:latin typeface="Segoe UI Semibold" panose="020B0702040204020203" pitchFamily="34" charset="0"/>
                <a:cs typeface="Segoe UI Semibold" panose="020B0702040204020203" pitchFamily="34" charset="0"/>
              </a:rPr>
              <a:t>Arbitrating and stacking revenues throughout the day </a:t>
            </a:r>
            <a:endParaRPr lang="el-GR" sz="1400" dirty="0">
              <a:solidFill>
                <a:schemeClr val="accent2"/>
              </a:solidFill>
              <a:latin typeface="Segoe UI Semibold" panose="020B0702040204020203" pitchFamily="34" charset="0"/>
              <a:cs typeface="Segoe UI Semibold" panose="020B0702040204020203" pitchFamily="34" charset="0"/>
            </a:endParaRPr>
          </a:p>
        </p:txBody>
      </p:sp>
      <p:grpSp>
        <p:nvGrpSpPr>
          <p:cNvPr id="99" name="Group 98">
            <a:extLst>
              <a:ext uri="{FF2B5EF4-FFF2-40B4-BE49-F238E27FC236}">
                <a16:creationId xmlns:a16="http://schemas.microsoft.com/office/drawing/2014/main" id="{D6D65FA5-EB44-5A09-2FE2-1B35BE9C8223}"/>
              </a:ext>
            </a:extLst>
          </p:cNvPr>
          <p:cNvGrpSpPr/>
          <p:nvPr/>
        </p:nvGrpSpPr>
        <p:grpSpPr>
          <a:xfrm>
            <a:off x="5526493" y="2345675"/>
            <a:ext cx="5126462" cy="932304"/>
            <a:chOff x="6891487" y="2250951"/>
            <a:chExt cx="3799568" cy="932304"/>
          </a:xfrm>
        </p:grpSpPr>
        <p:sp>
          <p:nvSpPr>
            <p:cNvPr id="18" name="Rectangle 17">
              <a:extLst>
                <a:ext uri="{FF2B5EF4-FFF2-40B4-BE49-F238E27FC236}">
                  <a16:creationId xmlns:a16="http://schemas.microsoft.com/office/drawing/2014/main" id="{979AC01C-E4AE-AADC-62A1-1FB43AC05C7B}"/>
                </a:ext>
              </a:extLst>
            </p:cNvPr>
            <p:cNvSpPr/>
            <p:nvPr/>
          </p:nvSpPr>
          <p:spPr>
            <a:xfrm>
              <a:off x="6891488" y="2869943"/>
              <a:ext cx="633261" cy="307778"/>
            </a:xfrm>
            <a:prstGeom prst="rect">
              <a:avLst/>
            </a:prstGeom>
            <a:solidFill>
              <a:srgbClr val="1B93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latin typeface="Segoe UI Semibold" panose="020B0702040204020203" pitchFamily="34" charset="0"/>
                  <a:cs typeface="Segoe UI Semibold" panose="020B0702040204020203" pitchFamily="34" charset="0"/>
                </a:rPr>
                <a:t>aFRR</a:t>
              </a:r>
              <a:endParaRPr lang="en-US" sz="1200" dirty="0">
                <a:latin typeface="Segoe UI Semibold" panose="020B0702040204020203" pitchFamily="34" charset="0"/>
                <a:cs typeface="Segoe UI Semibold" panose="020B0702040204020203" pitchFamily="34" charset="0"/>
              </a:endParaRPr>
            </a:p>
          </p:txBody>
        </p:sp>
        <p:sp>
          <p:nvSpPr>
            <p:cNvPr id="19" name="Rectangle 18">
              <a:extLst>
                <a:ext uri="{FF2B5EF4-FFF2-40B4-BE49-F238E27FC236}">
                  <a16:creationId xmlns:a16="http://schemas.microsoft.com/office/drawing/2014/main" id="{6D9445E1-706A-F92B-C475-501FE481233C}"/>
                </a:ext>
              </a:extLst>
            </p:cNvPr>
            <p:cNvSpPr/>
            <p:nvPr/>
          </p:nvSpPr>
          <p:spPr>
            <a:xfrm>
              <a:off x="7524749" y="2712197"/>
              <a:ext cx="633261" cy="465524"/>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Semibold" panose="020B0702040204020203" pitchFamily="34" charset="0"/>
                  <a:cs typeface="Segoe UI Semibold" panose="020B0702040204020203" pitchFamily="34" charset="0"/>
                </a:rPr>
                <a:t>FCR</a:t>
              </a:r>
            </a:p>
          </p:txBody>
        </p:sp>
        <p:sp>
          <p:nvSpPr>
            <p:cNvPr id="20" name="Rectangle 19">
              <a:extLst>
                <a:ext uri="{FF2B5EF4-FFF2-40B4-BE49-F238E27FC236}">
                  <a16:creationId xmlns:a16="http://schemas.microsoft.com/office/drawing/2014/main" id="{E2B55022-55A8-4808-B382-0F09EA8D8237}"/>
                </a:ext>
              </a:extLst>
            </p:cNvPr>
            <p:cNvSpPr/>
            <p:nvPr/>
          </p:nvSpPr>
          <p:spPr>
            <a:xfrm>
              <a:off x="8158010" y="2552555"/>
              <a:ext cx="633261" cy="625166"/>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Semibold" panose="020B0702040204020203" pitchFamily="34" charset="0"/>
                  <a:cs typeface="Segoe UI Semibold" panose="020B0702040204020203" pitchFamily="34" charset="0"/>
                </a:rPr>
                <a:t>FCR</a:t>
              </a:r>
            </a:p>
          </p:txBody>
        </p:sp>
        <p:sp>
          <p:nvSpPr>
            <p:cNvPr id="22" name="Rectangle 21">
              <a:extLst>
                <a:ext uri="{FF2B5EF4-FFF2-40B4-BE49-F238E27FC236}">
                  <a16:creationId xmlns:a16="http://schemas.microsoft.com/office/drawing/2014/main" id="{20AD1CF6-F341-1FA4-DDFB-12DA10D72A4A}"/>
                </a:ext>
              </a:extLst>
            </p:cNvPr>
            <p:cNvSpPr/>
            <p:nvPr/>
          </p:nvSpPr>
          <p:spPr>
            <a:xfrm>
              <a:off x="8791272" y="2558089"/>
              <a:ext cx="633261" cy="6251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Semibold" panose="020B0702040204020203" pitchFamily="34" charset="0"/>
                  <a:cs typeface="Segoe UI Semibold" panose="020B0702040204020203" pitchFamily="34" charset="0"/>
                </a:rPr>
                <a:t>WS</a:t>
              </a:r>
            </a:p>
          </p:txBody>
        </p:sp>
        <p:sp>
          <p:nvSpPr>
            <p:cNvPr id="23" name="Rectangle 22">
              <a:extLst>
                <a:ext uri="{FF2B5EF4-FFF2-40B4-BE49-F238E27FC236}">
                  <a16:creationId xmlns:a16="http://schemas.microsoft.com/office/drawing/2014/main" id="{692FD573-A058-52B9-E3C5-9A9DF7743ECF}"/>
                </a:ext>
              </a:extLst>
            </p:cNvPr>
            <p:cNvSpPr/>
            <p:nvPr/>
          </p:nvSpPr>
          <p:spPr>
            <a:xfrm>
              <a:off x="9424532" y="2774762"/>
              <a:ext cx="641152" cy="402256"/>
            </a:xfrm>
            <a:prstGeom prst="rect">
              <a:avLst/>
            </a:prstGeom>
            <a:solidFill>
              <a:srgbClr val="1B93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latin typeface="Segoe UI Semibold" panose="020B0702040204020203" pitchFamily="34" charset="0"/>
                  <a:cs typeface="Segoe UI Semibold" panose="020B0702040204020203" pitchFamily="34" charset="0"/>
                </a:rPr>
                <a:t>aFRR</a:t>
              </a:r>
              <a:endParaRPr lang="en-US" sz="1200" dirty="0">
                <a:latin typeface="Segoe UI Semibold" panose="020B0702040204020203" pitchFamily="34" charset="0"/>
                <a:cs typeface="Segoe UI Semibold" panose="020B0702040204020203" pitchFamily="34" charset="0"/>
              </a:endParaRPr>
            </a:p>
          </p:txBody>
        </p:sp>
        <p:sp>
          <p:nvSpPr>
            <p:cNvPr id="25" name="Rectangle 24">
              <a:extLst>
                <a:ext uri="{FF2B5EF4-FFF2-40B4-BE49-F238E27FC236}">
                  <a16:creationId xmlns:a16="http://schemas.microsoft.com/office/drawing/2014/main" id="{A9AE9C48-7664-DCB3-16BE-5D35BC6AD021}"/>
                </a:ext>
              </a:extLst>
            </p:cNvPr>
            <p:cNvSpPr/>
            <p:nvPr/>
          </p:nvSpPr>
          <p:spPr>
            <a:xfrm>
              <a:off x="10057794" y="2548563"/>
              <a:ext cx="633261" cy="6291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Semibold" panose="020B0702040204020203" pitchFamily="34" charset="0"/>
                  <a:cs typeface="Segoe UI Semibold" panose="020B0702040204020203" pitchFamily="34" charset="0"/>
                </a:rPr>
                <a:t>WS</a:t>
              </a:r>
            </a:p>
          </p:txBody>
        </p:sp>
        <p:sp>
          <p:nvSpPr>
            <p:cNvPr id="94" name="Rectangle 93">
              <a:extLst>
                <a:ext uri="{FF2B5EF4-FFF2-40B4-BE49-F238E27FC236}">
                  <a16:creationId xmlns:a16="http://schemas.microsoft.com/office/drawing/2014/main" id="{B59B8BC4-2955-D087-1D09-E7915B338E81}"/>
                </a:ext>
              </a:extLst>
            </p:cNvPr>
            <p:cNvSpPr/>
            <p:nvPr/>
          </p:nvSpPr>
          <p:spPr>
            <a:xfrm>
              <a:off x="6891487" y="2558088"/>
              <a:ext cx="633261" cy="3117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Semibold" panose="020B0702040204020203" pitchFamily="34" charset="0"/>
                  <a:cs typeface="Segoe UI Semibold" panose="020B0702040204020203" pitchFamily="34" charset="0"/>
                </a:rPr>
                <a:t>WS</a:t>
              </a:r>
            </a:p>
          </p:txBody>
        </p:sp>
        <p:sp>
          <p:nvSpPr>
            <p:cNvPr id="95" name="Rectangle 94">
              <a:extLst>
                <a:ext uri="{FF2B5EF4-FFF2-40B4-BE49-F238E27FC236}">
                  <a16:creationId xmlns:a16="http://schemas.microsoft.com/office/drawing/2014/main" id="{38CF0DF3-2192-60FC-5103-04CAE34116FF}"/>
                </a:ext>
              </a:extLst>
            </p:cNvPr>
            <p:cNvSpPr/>
            <p:nvPr/>
          </p:nvSpPr>
          <p:spPr>
            <a:xfrm>
              <a:off x="7524748" y="2250951"/>
              <a:ext cx="633261" cy="4633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Semibold" panose="020B0702040204020203" pitchFamily="34" charset="0"/>
                  <a:cs typeface="Segoe UI Semibold" panose="020B0702040204020203" pitchFamily="34" charset="0"/>
                </a:rPr>
                <a:t>WS</a:t>
              </a:r>
            </a:p>
          </p:txBody>
        </p:sp>
        <p:sp>
          <p:nvSpPr>
            <p:cNvPr id="96" name="Rectangle 95">
              <a:extLst>
                <a:ext uri="{FF2B5EF4-FFF2-40B4-BE49-F238E27FC236}">
                  <a16:creationId xmlns:a16="http://schemas.microsoft.com/office/drawing/2014/main" id="{28D5EE18-59E8-7412-E15A-181FD02EFEA3}"/>
                </a:ext>
              </a:extLst>
            </p:cNvPr>
            <p:cNvSpPr/>
            <p:nvPr/>
          </p:nvSpPr>
          <p:spPr>
            <a:xfrm>
              <a:off x="9424533" y="2336827"/>
              <a:ext cx="633261" cy="438638"/>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egoe UI Semibold" panose="020B0702040204020203" pitchFamily="34" charset="0"/>
                  <a:cs typeface="Segoe UI Semibold" panose="020B0702040204020203" pitchFamily="34" charset="0"/>
                </a:rPr>
                <a:t>FCR</a:t>
              </a:r>
            </a:p>
          </p:txBody>
        </p:sp>
      </p:grpSp>
      <p:grpSp>
        <p:nvGrpSpPr>
          <p:cNvPr id="41" name="Group 40">
            <a:extLst>
              <a:ext uri="{FF2B5EF4-FFF2-40B4-BE49-F238E27FC236}">
                <a16:creationId xmlns:a16="http://schemas.microsoft.com/office/drawing/2014/main" id="{935CBA60-767C-75F8-4153-5F37E86DC6E4}"/>
              </a:ext>
            </a:extLst>
          </p:cNvPr>
          <p:cNvGrpSpPr/>
          <p:nvPr/>
        </p:nvGrpSpPr>
        <p:grpSpPr>
          <a:xfrm>
            <a:off x="987744" y="2157442"/>
            <a:ext cx="4460556" cy="3582607"/>
            <a:chOff x="978219" y="1953347"/>
            <a:chExt cx="4460556" cy="3582607"/>
          </a:xfrm>
        </p:grpSpPr>
        <p:cxnSp>
          <p:nvCxnSpPr>
            <p:cNvPr id="37" name="Straight Arrow Connector 36">
              <a:extLst>
                <a:ext uri="{FF2B5EF4-FFF2-40B4-BE49-F238E27FC236}">
                  <a16:creationId xmlns:a16="http://schemas.microsoft.com/office/drawing/2014/main" id="{6F8EF5D4-D705-9438-3EAC-A48D19492D56}"/>
                </a:ext>
              </a:extLst>
            </p:cNvPr>
            <p:cNvCxnSpPr>
              <a:cxnSpLocks/>
            </p:cNvCxnSpPr>
            <p:nvPr/>
          </p:nvCxnSpPr>
          <p:spPr>
            <a:xfrm flipV="1">
              <a:off x="1276920" y="2946255"/>
              <a:ext cx="2175812" cy="2289908"/>
            </a:xfrm>
            <a:prstGeom prst="straightConnector1">
              <a:avLst/>
            </a:prstGeom>
            <a:ln w="38100">
              <a:solidFill>
                <a:schemeClr val="accent2"/>
              </a:solidFill>
              <a:prstDash val="lgDash"/>
              <a:tailEnd type="triangle"/>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41EF3D04-1EA0-52EE-F83F-82A9AC850F0B}"/>
                </a:ext>
              </a:extLst>
            </p:cNvPr>
            <p:cNvGrpSpPr/>
            <p:nvPr/>
          </p:nvGrpSpPr>
          <p:grpSpPr>
            <a:xfrm>
              <a:off x="978219" y="1953347"/>
              <a:ext cx="4460556" cy="3582607"/>
              <a:chOff x="911544" y="1962872"/>
              <a:chExt cx="4460556" cy="3582607"/>
            </a:xfrm>
          </p:grpSpPr>
          <p:cxnSp>
            <p:nvCxnSpPr>
              <p:cNvPr id="24" name="Straight Arrow Connector 23">
                <a:extLst>
                  <a:ext uri="{FF2B5EF4-FFF2-40B4-BE49-F238E27FC236}">
                    <a16:creationId xmlns:a16="http://schemas.microsoft.com/office/drawing/2014/main" id="{DE6868FC-036F-1D02-3A41-46A1E61C87FD}"/>
                  </a:ext>
                </a:extLst>
              </p:cNvPr>
              <p:cNvCxnSpPr>
                <a:cxnSpLocks/>
              </p:cNvCxnSpPr>
              <p:nvPr/>
            </p:nvCxnSpPr>
            <p:spPr>
              <a:xfrm flipV="1">
                <a:off x="1209675" y="2102438"/>
                <a:ext cx="0" cy="3152775"/>
              </a:xfrm>
              <a:prstGeom prst="straightConnector1">
                <a:avLst/>
              </a:prstGeom>
              <a:ln>
                <a:solidFill>
                  <a:schemeClr val="bg2">
                    <a:lumMod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CFBCB74-93D8-1971-9CDC-6CA8FA9F72C0}"/>
                  </a:ext>
                </a:extLst>
              </p:cNvPr>
              <p:cNvSpPr txBox="1"/>
              <p:nvPr/>
            </p:nvSpPr>
            <p:spPr>
              <a:xfrm rot="16200000">
                <a:off x="-599189" y="3473605"/>
                <a:ext cx="3313853" cy="292388"/>
              </a:xfrm>
              <a:prstGeom prst="rect">
                <a:avLst/>
              </a:prstGeom>
              <a:noFill/>
            </p:spPr>
            <p:txBody>
              <a:bodyPr wrap="square" rtlCol="0">
                <a:spAutoFit/>
              </a:bodyPr>
              <a:lstStyle/>
              <a:p>
                <a:r>
                  <a:rPr lang="en-US" sz="1300" dirty="0">
                    <a:solidFill>
                      <a:schemeClr val="bg2">
                        <a:lumMod val="25000"/>
                      </a:schemeClr>
                    </a:solidFill>
                    <a:latin typeface="Segoe UI" panose="020B0502040204020203" pitchFamily="34" charset="0"/>
                    <a:cs typeface="Segoe UI" panose="020B0502040204020203" pitchFamily="34" charset="0"/>
                  </a:rPr>
                  <a:t> Single market                Multiple markets</a:t>
                </a:r>
                <a:endParaRPr lang="el-GR" sz="1300" dirty="0">
                  <a:solidFill>
                    <a:schemeClr val="bg2">
                      <a:lumMod val="25000"/>
                    </a:schemeClr>
                  </a:solidFill>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0B5D8D27-8583-6594-6F84-461C1008F8D9}"/>
                  </a:ext>
                </a:extLst>
              </p:cNvPr>
              <p:cNvSpPr txBox="1"/>
              <p:nvPr/>
            </p:nvSpPr>
            <p:spPr>
              <a:xfrm>
                <a:off x="1200150" y="5253091"/>
                <a:ext cx="4171950" cy="292388"/>
              </a:xfrm>
              <a:prstGeom prst="rect">
                <a:avLst/>
              </a:prstGeom>
              <a:noFill/>
            </p:spPr>
            <p:txBody>
              <a:bodyPr wrap="square" rtlCol="0">
                <a:spAutoFit/>
              </a:bodyPr>
              <a:lstStyle/>
              <a:p>
                <a:r>
                  <a:rPr lang="en-US" sz="1300" dirty="0">
                    <a:solidFill>
                      <a:schemeClr val="bg2">
                        <a:lumMod val="25000"/>
                      </a:schemeClr>
                    </a:solidFill>
                    <a:latin typeface="Segoe UI" panose="020B0502040204020203" pitchFamily="34" charset="0"/>
                    <a:cs typeface="Segoe UI" panose="020B0502040204020203" pitchFamily="34" charset="0"/>
                  </a:rPr>
                  <a:t>Historic prices                 Forecasted prices</a:t>
                </a:r>
                <a:endParaRPr lang="el-GR" sz="1300" dirty="0">
                  <a:solidFill>
                    <a:schemeClr val="bg2">
                      <a:lumMod val="25000"/>
                    </a:schemeClr>
                  </a:solidFill>
                  <a:latin typeface="Segoe UI" panose="020B0502040204020203" pitchFamily="34" charset="0"/>
                  <a:cs typeface="Segoe UI" panose="020B0502040204020203" pitchFamily="34" charset="0"/>
                </a:endParaRPr>
              </a:p>
            </p:txBody>
          </p:sp>
          <p:cxnSp>
            <p:nvCxnSpPr>
              <p:cNvPr id="35" name="Straight Arrow Connector 34">
                <a:extLst>
                  <a:ext uri="{FF2B5EF4-FFF2-40B4-BE49-F238E27FC236}">
                    <a16:creationId xmlns:a16="http://schemas.microsoft.com/office/drawing/2014/main" id="{3DA85723-AA6D-1395-6D30-863891A7E90D}"/>
                  </a:ext>
                </a:extLst>
              </p:cNvPr>
              <p:cNvCxnSpPr>
                <a:cxnSpLocks/>
              </p:cNvCxnSpPr>
              <p:nvPr/>
            </p:nvCxnSpPr>
            <p:spPr>
              <a:xfrm rot="5400000" flipV="1">
                <a:off x="2790825" y="3674063"/>
                <a:ext cx="0" cy="3152775"/>
              </a:xfrm>
              <a:prstGeom prst="straightConnector1">
                <a:avLst/>
              </a:prstGeom>
              <a:ln>
                <a:solidFill>
                  <a:schemeClr val="bg2">
                    <a:lumMod val="2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a16="http://schemas.microsoft.com/office/drawing/2014/main" id="{763EE872-7DEF-AD8F-76CB-1763096122E6}"/>
                </a:ext>
              </a:extLst>
            </p:cNvPr>
            <p:cNvSpPr txBox="1"/>
            <p:nvPr/>
          </p:nvSpPr>
          <p:spPr>
            <a:xfrm rot="18842836">
              <a:off x="1795275" y="3346294"/>
              <a:ext cx="1579282" cy="400110"/>
            </a:xfrm>
            <a:prstGeom prst="rect">
              <a:avLst/>
            </a:prstGeom>
            <a:noFill/>
          </p:spPr>
          <p:txBody>
            <a:bodyPr wrap="square" rtlCol="0">
              <a:spAutoFit/>
            </a:bodyPr>
            <a:lstStyle/>
            <a:p>
              <a:r>
                <a:rPr lang="en-US" sz="2000" dirty="0">
                  <a:solidFill>
                    <a:schemeClr val="accent2"/>
                  </a:solidFill>
                  <a:latin typeface="Segoe UI Semibold" panose="020B0702040204020203" pitchFamily="34" charset="0"/>
                  <a:cs typeface="Segoe UI Semibold" panose="020B0702040204020203" pitchFamily="34" charset="0"/>
                </a:rPr>
                <a:t>complexity</a:t>
              </a:r>
              <a:endParaRPr lang="el-GR" sz="2000" dirty="0">
                <a:solidFill>
                  <a:schemeClr val="accent2"/>
                </a:solidFill>
                <a:latin typeface="Segoe UI Semibold" panose="020B0702040204020203" pitchFamily="34" charset="0"/>
                <a:cs typeface="Segoe UI Semibold" panose="020B0702040204020203" pitchFamily="34" charset="0"/>
              </a:endParaRPr>
            </a:p>
          </p:txBody>
        </p:sp>
      </p:grpSp>
      <p:sp>
        <p:nvSpPr>
          <p:cNvPr id="44" name="Oval 43">
            <a:extLst>
              <a:ext uri="{FF2B5EF4-FFF2-40B4-BE49-F238E27FC236}">
                <a16:creationId xmlns:a16="http://schemas.microsoft.com/office/drawing/2014/main" id="{B7EAA461-2E2C-03AF-EFB1-09BB4F38E7C2}"/>
              </a:ext>
            </a:extLst>
          </p:cNvPr>
          <p:cNvSpPr/>
          <p:nvPr/>
        </p:nvSpPr>
        <p:spPr>
          <a:xfrm>
            <a:off x="3241820" y="2315622"/>
            <a:ext cx="1188960" cy="1188960"/>
          </a:xfrm>
          <a:prstGeom prst="ellipse">
            <a:avLst/>
          </a:prstGeom>
          <a:solidFill>
            <a:schemeClr val="accent2">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65E5D2B-B7A6-3193-FCC7-0A3C2B69565E}"/>
              </a:ext>
            </a:extLst>
          </p:cNvPr>
          <p:cNvSpPr txBox="1"/>
          <p:nvPr/>
        </p:nvSpPr>
        <p:spPr>
          <a:xfrm>
            <a:off x="3212188" y="2562875"/>
            <a:ext cx="1281236" cy="523220"/>
          </a:xfrm>
          <a:prstGeom prst="rect">
            <a:avLst/>
          </a:prstGeom>
          <a:noFill/>
        </p:spPr>
        <p:txBody>
          <a:bodyPr wrap="square" rtlCol="0">
            <a:spAutoFit/>
          </a:bodyPr>
          <a:lstStyle/>
          <a:p>
            <a:pPr algn="ctr"/>
            <a:r>
              <a:rPr lang="en-US" sz="1400" dirty="0">
                <a:solidFill>
                  <a:schemeClr val="accent2"/>
                </a:solidFill>
                <a:latin typeface="Segoe UI Semibold" panose="020B0702040204020203" pitchFamily="34" charset="0"/>
                <a:cs typeface="Segoe UI Semibold" panose="020B0702040204020203" pitchFamily="34" charset="0"/>
              </a:rPr>
              <a:t>BESS Optimization</a:t>
            </a:r>
            <a:endParaRPr lang="el-GR" sz="1400" dirty="0">
              <a:solidFill>
                <a:schemeClr val="accent2"/>
              </a:solidFill>
              <a:latin typeface="Segoe UI Semibold" panose="020B0702040204020203" pitchFamily="34" charset="0"/>
              <a:cs typeface="Segoe UI Semibold" panose="020B0702040204020203" pitchFamily="34" charset="0"/>
            </a:endParaRPr>
          </a:p>
        </p:txBody>
      </p:sp>
      <p:sp>
        <p:nvSpPr>
          <p:cNvPr id="49" name="Title 1">
            <a:extLst>
              <a:ext uri="{FF2B5EF4-FFF2-40B4-BE49-F238E27FC236}">
                <a16:creationId xmlns:a16="http://schemas.microsoft.com/office/drawing/2014/main" id="{6EA22A31-7835-D2FF-CF7F-68F830E1BC71}"/>
              </a:ext>
            </a:extLst>
          </p:cNvPr>
          <p:cNvSpPr txBox="1">
            <a:spLocks/>
          </p:cNvSpPr>
          <p:nvPr/>
        </p:nvSpPr>
        <p:spPr>
          <a:xfrm>
            <a:off x="457199" y="378773"/>
            <a:ext cx="108584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Segoe UI Semibold" panose="020B0702040204020203" pitchFamily="34" charset="0"/>
                <a:cs typeface="Segoe UI Semibold" panose="020B0702040204020203" pitchFamily="34" charset="0"/>
              </a:rPr>
              <a:t>Complexity of cross-market optimization</a:t>
            </a:r>
            <a:endParaRPr lang="el-GR"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51" name="TextBox 50">
            <a:extLst>
              <a:ext uri="{FF2B5EF4-FFF2-40B4-BE49-F238E27FC236}">
                <a16:creationId xmlns:a16="http://schemas.microsoft.com/office/drawing/2014/main" id="{0D65C191-BA21-AC55-9F47-C7877ED4DB9E}"/>
              </a:ext>
            </a:extLst>
          </p:cNvPr>
          <p:cNvSpPr txBox="1"/>
          <p:nvPr/>
        </p:nvSpPr>
        <p:spPr>
          <a:xfrm>
            <a:off x="489857" y="1311783"/>
            <a:ext cx="10974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latin typeface="Segoe UI" panose="020B0502040204020203" pitchFamily="34" charset="0"/>
                <a:cs typeface="Segoe UI" panose="020B0502040204020203" pitchFamily="34" charset="0"/>
              </a:rPr>
              <a:t>Cross-market optimization for BESS is highly complex, requiring sophisticated algorithms, real-time data analysis, and a deep understanding of diverse market dynamics to maximize returns and efficiency.</a:t>
            </a:r>
            <a:endParaRPr lang="el-GR" sz="1400" dirty="0">
              <a:solidFill>
                <a:schemeClr val="bg2">
                  <a:lumMod val="25000"/>
                </a:schemeClr>
              </a:solidFill>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9FA27F0B-41FE-468B-B1C7-A9B3D179FDDC}"/>
              </a:ext>
            </a:extLst>
          </p:cNvPr>
          <p:cNvGrpSpPr/>
          <p:nvPr/>
        </p:nvGrpSpPr>
        <p:grpSpPr>
          <a:xfrm>
            <a:off x="1" y="296346"/>
            <a:ext cx="12191997" cy="6251395"/>
            <a:chOff x="1" y="296346"/>
            <a:chExt cx="12191997" cy="6251395"/>
          </a:xfrm>
        </p:grpSpPr>
        <p:sp>
          <p:nvSpPr>
            <p:cNvPr id="15" name="Rectangle 14">
              <a:extLst>
                <a:ext uri="{FF2B5EF4-FFF2-40B4-BE49-F238E27FC236}">
                  <a16:creationId xmlns:a16="http://schemas.microsoft.com/office/drawing/2014/main" id="{F7B199E4-000E-CB5A-B00E-4C2B55D217A7}"/>
                </a:ext>
              </a:extLst>
            </p:cNvPr>
            <p:cNvSpPr/>
            <p:nvPr/>
          </p:nvSpPr>
          <p:spPr>
            <a:xfrm>
              <a:off x="7467600" y="6151029"/>
              <a:ext cx="4724398"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4C1F36-B4F2-37FD-3F9D-8C34D02D90BA}"/>
                </a:ext>
              </a:extLst>
            </p:cNvPr>
            <p:cNvSpPr/>
            <p:nvPr/>
          </p:nvSpPr>
          <p:spPr>
            <a:xfrm>
              <a:off x="1" y="6151029"/>
              <a:ext cx="4394199"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ue text on a black background&#10;&#10;Description automatically generated">
              <a:extLst>
                <a:ext uri="{FF2B5EF4-FFF2-40B4-BE49-F238E27FC236}">
                  <a16:creationId xmlns:a16="http://schemas.microsoft.com/office/drawing/2014/main" id="{87EBC08A-219B-A1D5-AAEE-644385D58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27" name="TextBox 26">
              <a:extLst>
                <a:ext uri="{FF2B5EF4-FFF2-40B4-BE49-F238E27FC236}">
                  <a16:creationId xmlns:a16="http://schemas.microsoft.com/office/drawing/2014/main" id="{2B08A1CF-6240-0989-176D-078453398FD0}"/>
                </a:ext>
              </a:extLst>
            </p:cNvPr>
            <p:cNvSpPr txBox="1"/>
            <p:nvPr/>
          </p:nvSpPr>
          <p:spPr>
            <a:xfrm>
              <a:off x="621889" y="6183687"/>
              <a:ext cx="11312014" cy="307777"/>
            </a:xfrm>
            <a:prstGeom prst="rect">
              <a:avLst/>
            </a:prstGeom>
            <a:noFill/>
          </p:spPr>
          <p:txBody>
            <a:bodyPr wrap="square" rtlCol="0">
              <a:spAutoFit/>
            </a:bodyPr>
            <a:lstStyle/>
            <a:p>
              <a:r>
                <a:rPr lang="en-US" sz="1400" b="1" dirty="0">
                  <a:solidFill>
                    <a:schemeClr val="bg1"/>
                  </a:solidFill>
                  <a:latin typeface="Segoe UI Semibold" panose="020B0702040204020203" pitchFamily="34" charset="0"/>
                  <a:cs typeface="Segoe UI Semibold" panose="020B0702040204020203" pitchFamily="34" charset="0"/>
                </a:rPr>
                <a:t>BESS </a:t>
              </a:r>
              <a:r>
                <a:rPr lang="en-US" sz="1400" b="1" dirty="0" err="1">
                  <a:solidFill>
                    <a:schemeClr val="bg1"/>
                  </a:solidFill>
                  <a:latin typeface="Segoe UI Semibold" panose="020B0702040204020203" pitchFamily="34" charset="0"/>
                  <a:cs typeface="Segoe UI Semibold" panose="020B0702040204020203" pitchFamily="34" charset="0"/>
                </a:rPr>
                <a:t>landcape</a:t>
              </a:r>
              <a:r>
                <a:rPr lang="en-US" sz="1400" b="1" dirty="0">
                  <a:solidFill>
                    <a:schemeClr val="bg1"/>
                  </a:solidFill>
                  <a:latin typeface="Segoe UI Semibold" panose="020B0702040204020203" pitchFamily="34" charset="0"/>
                  <a:cs typeface="Segoe UI Semibold" panose="020B0702040204020203" pitchFamily="34" charset="0"/>
                </a:rPr>
                <a:t>                   Asset r</a:t>
              </a:r>
              <a:r>
                <a:rPr lang="en-US" sz="1400" dirty="0">
                  <a:solidFill>
                    <a:schemeClr val="bg1"/>
                  </a:solidFill>
                  <a:latin typeface="Segoe UI Semibold" panose="020B0702040204020203" pitchFamily="34" charset="0"/>
                  <a:cs typeface="Segoe UI Semibold" panose="020B0702040204020203" pitchFamily="34" charset="0"/>
                </a:rPr>
                <a:t>evenues                </a:t>
              </a:r>
              <a:r>
                <a:rPr lang="en-US" sz="1400" dirty="0">
                  <a:solidFill>
                    <a:schemeClr val="bg2">
                      <a:lumMod val="25000"/>
                    </a:schemeClr>
                  </a:solidFill>
                  <a:latin typeface="Segoe UI Semibold" panose="020B0702040204020203" pitchFamily="34" charset="0"/>
                  <a:cs typeface="Segoe UI Semibold" panose="020B0702040204020203" pitchFamily="34" charset="0"/>
                </a:rPr>
                <a:t>Cross-market optimization </a:t>
              </a:r>
              <a:r>
                <a:rPr lang="en-US" sz="1400" dirty="0">
                  <a:solidFill>
                    <a:schemeClr val="bg1"/>
                  </a:solidFill>
                  <a:latin typeface="Segoe UI Semibold" panose="020B0702040204020203" pitchFamily="34" charset="0"/>
                  <a:cs typeface="Segoe UI Semibold" panose="020B0702040204020203" pitchFamily="34" charset="0"/>
                </a:rPr>
                <a:t>		Our operations		Why us</a:t>
              </a:r>
            </a:p>
          </p:txBody>
        </p:sp>
      </p:grpSp>
    </p:spTree>
    <p:extLst>
      <p:ext uri="{BB962C8B-B14F-4D97-AF65-F5344CB8AC3E}">
        <p14:creationId xmlns:p14="http://schemas.microsoft.com/office/powerpoint/2010/main" val="67780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986568B-3ED0-59C9-8708-57C832AF8BDC}"/>
              </a:ext>
            </a:extLst>
          </p:cNvPr>
          <p:cNvSpPr/>
          <p:nvPr/>
        </p:nvSpPr>
        <p:spPr>
          <a:xfrm>
            <a:off x="1455579" y="2183819"/>
            <a:ext cx="231393" cy="2871784"/>
          </a:xfrm>
          <a:prstGeom prst="rect">
            <a:avLst/>
          </a:prstGeom>
          <a:solidFill>
            <a:schemeClr val="accent3">
              <a:lumMod val="20000"/>
              <a:lumOff val="80000"/>
              <a:alpha val="7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bg2">
                    <a:lumMod val="25000"/>
                  </a:schemeClr>
                </a:solidFill>
                <a:latin typeface="Segoe UI Semibold" panose="020B0702040204020203" pitchFamily="34" charset="0"/>
                <a:cs typeface="Segoe UI Semibold" panose="020B0702040204020203" pitchFamily="34" charset="0"/>
              </a:rPr>
              <a:t>             symmetric   FCR  commitment</a:t>
            </a:r>
          </a:p>
        </p:txBody>
      </p:sp>
      <p:graphicFrame>
        <p:nvGraphicFramePr>
          <p:cNvPr id="17" name="Chart 16">
            <a:extLst>
              <a:ext uri="{FF2B5EF4-FFF2-40B4-BE49-F238E27FC236}">
                <a16:creationId xmlns:a16="http://schemas.microsoft.com/office/drawing/2014/main" id="{AC8C0F97-DDDA-92F3-8526-C5A67D6C9DAE}"/>
              </a:ext>
            </a:extLst>
          </p:cNvPr>
          <p:cNvGraphicFramePr>
            <a:graphicFrameLocks/>
          </p:cNvGraphicFramePr>
          <p:nvPr>
            <p:extLst>
              <p:ext uri="{D42A27DB-BD31-4B8C-83A1-F6EECF244321}">
                <p14:modId xmlns:p14="http://schemas.microsoft.com/office/powerpoint/2010/main" val="1947541177"/>
              </p:ext>
            </p:extLst>
          </p:nvPr>
        </p:nvGraphicFramePr>
        <p:xfrm>
          <a:off x="288555" y="1809410"/>
          <a:ext cx="6738940" cy="3500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AE0A798F-F776-96D1-F963-FC5BB13D9366}"/>
              </a:ext>
            </a:extLst>
          </p:cNvPr>
          <p:cNvGraphicFramePr>
            <a:graphicFrameLocks/>
          </p:cNvGraphicFramePr>
          <p:nvPr>
            <p:extLst>
              <p:ext uri="{D42A27DB-BD31-4B8C-83A1-F6EECF244321}">
                <p14:modId xmlns:p14="http://schemas.microsoft.com/office/powerpoint/2010/main" val="2653886518"/>
              </p:ext>
            </p:extLst>
          </p:nvPr>
        </p:nvGraphicFramePr>
        <p:xfrm>
          <a:off x="6966697" y="1846116"/>
          <a:ext cx="4936748" cy="3459957"/>
        </p:xfrm>
        <a:graphic>
          <a:graphicData uri="http://schemas.openxmlformats.org/drawingml/2006/chart">
            <c:chart xmlns:c="http://schemas.openxmlformats.org/drawingml/2006/chart" xmlns:r="http://schemas.openxmlformats.org/officeDocument/2006/relationships" r:id="rId4"/>
          </a:graphicData>
        </a:graphic>
      </p:graphicFrame>
      <p:grpSp>
        <p:nvGrpSpPr>
          <p:cNvPr id="48" name="Group 47">
            <a:extLst>
              <a:ext uri="{FF2B5EF4-FFF2-40B4-BE49-F238E27FC236}">
                <a16:creationId xmlns:a16="http://schemas.microsoft.com/office/drawing/2014/main" id="{60F7F3EA-74B2-6F42-E5EE-68D91CF2AED2}"/>
              </a:ext>
            </a:extLst>
          </p:cNvPr>
          <p:cNvGrpSpPr/>
          <p:nvPr/>
        </p:nvGrpSpPr>
        <p:grpSpPr>
          <a:xfrm>
            <a:off x="305545" y="1660598"/>
            <a:ext cx="11784719" cy="3535290"/>
            <a:chOff x="305545" y="1660598"/>
            <a:chExt cx="11784719" cy="3535290"/>
          </a:xfrm>
        </p:grpSpPr>
        <p:graphicFrame>
          <p:nvGraphicFramePr>
            <p:cNvPr id="49" name="Chart 48">
              <a:extLst>
                <a:ext uri="{FF2B5EF4-FFF2-40B4-BE49-F238E27FC236}">
                  <a16:creationId xmlns:a16="http://schemas.microsoft.com/office/drawing/2014/main" id="{735636B9-A338-79D5-4AFE-BB599FCE2DEB}"/>
                </a:ext>
              </a:extLst>
            </p:cNvPr>
            <p:cNvGraphicFramePr>
              <a:graphicFrameLocks/>
            </p:cNvGraphicFramePr>
            <p:nvPr>
              <p:extLst>
                <p:ext uri="{D42A27DB-BD31-4B8C-83A1-F6EECF244321}">
                  <p14:modId xmlns:p14="http://schemas.microsoft.com/office/powerpoint/2010/main" val="2907395135"/>
                </p:ext>
              </p:extLst>
            </p:nvPr>
          </p:nvGraphicFramePr>
          <p:xfrm>
            <a:off x="305545" y="1660598"/>
            <a:ext cx="6790579" cy="35352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0" name="Chart 49">
              <a:extLst>
                <a:ext uri="{FF2B5EF4-FFF2-40B4-BE49-F238E27FC236}">
                  <a16:creationId xmlns:a16="http://schemas.microsoft.com/office/drawing/2014/main" id="{39DD6C56-D006-6765-B673-F1D236162B48}"/>
                </a:ext>
              </a:extLst>
            </p:cNvPr>
            <p:cNvGraphicFramePr>
              <a:graphicFrameLocks/>
            </p:cNvGraphicFramePr>
            <p:nvPr>
              <p:extLst>
                <p:ext uri="{D42A27DB-BD31-4B8C-83A1-F6EECF244321}">
                  <p14:modId xmlns:p14="http://schemas.microsoft.com/office/powerpoint/2010/main" val="1437410235"/>
                </p:ext>
              </p:extLst>
            </p:nvPr>
          </p:nvGraphicFramePr>
          <p:xfrm>
            <a:off x="7139857" y="1677915"/>
            <a:ext cx="4950407" cy="3459957"/>
          </p:xfrm>
          <a:graphic>
            <a:graphicData uri="http://schemas.openxmlformats.org/drawingml/2006/chart">
              <c:chart xmlns:c="http://schemas.openxmlformats.org/drawingml/2006/chart" xmlns:r="http://schemas.openxmlformats.org/officeDocument/2006/relationships" r:id="rId6"/>
            </a:graphicData>
          </a:graphic>
        </p:graphicFrame>
        <p:sp>
          <p:nvSpPr>
            <p:cNvPr id="51" name="Isosceles Triangle 50">
              <a:extLst>
                <a:ext uri="{FF2B5EF4-FFF2-40B4-BE49-F238E27FC236}">
                  <a16:creationId xmlns:a16="http://schemas.microsoft.com/office/drawing/2014/main" id="{0226B6FB-CC4D-956A-A157-BFC09DCA1E8C}"/>
                </a:ext>
              </a:extLst>
            </p:cNvPr>
            <p:cNvSpPr/>
            <p:nvPr/>
          </p:nvSpPr>
          <p:spPr>
            <a:xfrm flipH="1" flipV="1">
              <a:off x="2492374" y="2167167"/>
              <a:ext cx="225583" cy="114957"/>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4CA51847-11CF-DC6F-C095-2CDF8DC45582}"/>
                </a:ext>
              </a:extLst>
            </p:cNvPr>
            <p:cNvSpPr/>
            <p:nvPr/>
          </p:nvSpPr>
          <p:spPr>
            <a:xfrm flipH="1">
              <a:off x="3543934" y="4565562"/>
              <a:ext cx="225583" cy="114957"/>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0A2D35B-0911-8E2C-B19C-92B2E313FB77}"/>
              </a:ext>
            </a:extLst>
          </p:cNvPr>
          <p:cNvGrpSpPr/>
          <p:nvPr/>
        </p:nvGrpSpPr>
        <p:grpSpPr>
          <a:xfrm>
            <a:off x="290853" y="1679971"/>
            <a:ext cx="11708537" cy="3633722"/>
            <a:chOff x="290853" y="1679971"/>
            <a:chExt cx="11708537" cy="3633722"/>
          </a:xfrm>
        </p:grpSpPr>
        <p:graphicFrame>
          <p:nvGraphicFramePr>
            <p:cNvPr id="56" name="Chart 55">
              <a:extLst>
                <a:ext uri="{FF2B5EF4-FFF2-40B4-BE49-F238E27FC236}">
                  <a16:creationId xmlns:a16="http://schemas.microsoft.com/office/drawing/2014/main" id="{CD30BB92-1C51-90AB-8CA9-EFF3C745E2A0}"/>
                </a:ext>
              </a:extLst>
            </p:cNvPr>
            <p:cNvGraphicFramePr>
              <a:graphicFrameLocks/>
            </p:cNvGraphicFramePr>
            <p:nvPr>
              <p:extLst>
                <p:ext uri="{D42A27DB-BD31-4B8C-83A1-F6EECF244321}">
                  <p14:modId xmlns:p14="http://schemas.microsoft.com/office/powerpoint/2010/main" val="1398217362"/>
                </p:ext>
              </p:extLst>
            </p:nvPr>
          </p:nvGraphicFramePr>
          <p:xfrm>
            <a:off x="290853" y="1733361"/>
            <a:ext cx="6753632" cy="3580332"/>
          </p:xfrm>
          <a:graphic>
            <a:graphicData uri="http://schemas.openxmlformats.org/drawingml/2006/chart">
              <c:chart xmlns:c="http://schemas.openxmlformats.org/drawingml/2006/chart" xmlns:r="http://schemas.openxmlformats.org/officeDocument/2006/relationships" r:id="rId7"/>
            </a:graphicData>
          </a:graphic>
        </p:graphicFrame>
        <p:grpSp>
          <p:nvGrpSpPr>
            <p:cNvPr id="57" name="Group 56">
              <a:extLst>
                <a:ext uri="{FF2B5EF4-FFF2-40B4-BE49-F238E27FC236}">
                  <a16:creationId xmlns:a16="http://schemas.microsoft.com/office/drawing/2014/main" id="{3241C573-72D2-4F46-1407-7142316D7C0F}"/>
                </a:ext>
              </a:extLst>
            </p:cNvPr>
            <p:cNvGrpSpPr/>
            <p:nvPr/>
          </p:nvGrpSpPr>
          <p:grpSpPr>
            <a:xfrm>
              <a:off x="1461465" y="4520593"/>
              <a:ext cx="469423" cy="404517"/>
              <a:chOff x="1461465" y="4520593"/>
              <a:chExt cx="469423" cy="404517"/>
            </a:xfrm>
          </p:grpSpPr>
          <p:sp>
            <p:nvSpPr>
              <p:cNvPr id="59" name="Isosceles Triangle 58">
                <a:extLst>
                  <a:ext uri="{FF2B5EF4-FFF2-40B4-BE49-F238E27FC236}">
                    <a16:creationId xmlns:a16="http://schemas.microsoft.com/office/drawing/2014/main" id="{043DDBE5-8671-8CA2-E398-358BC9ADAE96}"/>
                  </a:ext>
                </a:extLst>
              </p:cNvPr>
              <p:cNvSpPr/>
              <p:nvPr/>
            </p:nvSpPr>
            <p:spPr>
              <a:xfrm flipV="1">
                <a:off x="1461465" y="4520593"/>
                <a:ext cx="225583" cy="114957"/>
              </a:xfrm>
              <a:prstGeom prst="triangl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D1973459-7991-C41C-3B56-7E2AA0045A00}"/>
                  </a:ext>
                </a:extLst>
              </p:cNvPr>
              <p:cNvSpPr/>
              <p:nvPr/>
            </p:nvSpPr>
            <p:spPr>
              <a:xfrm flipH="1">
                <a:off x="1705305" y="4810153"/>
                <a:ext cx="225583" cy="114957"/>
              </a:xfrm>
              <a:prstGeom prst="triangl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8" name="Chart 57">
              <a:extLst>
                <a:ext uri="{FF2B5EF4-FFF2-40B4-BE49-F238E27FC236}">
                  <a16:creationId xmlns:a16="http://schemas.microsoft.com/office/drawing/2014/main" id="{4C2A9F8D-75B0-A41C-0E1B-2D7BD0674802}"/>
                </a:ext>
              </a:extLst>
            </p:cNvPr>
            <p:cNvGraphicFramePr>
              <a:graphicFrameLocks/>
            </p:cNvGraphicFramePr>
            <p:nvPr>
              <p:extLst>
                <p:ext uri="{D42A27DB-BD31-4B8C-83A1-F6EECF244321}">
                  <p14:modId xmlns:p14="http://schemas.microsoft.com/office/powerpoint/2010/main" val="2356819583"/>
                </p:ext>
              </p:extLst>
            </p:nvPr>
          </p:nvGraphicFramePr>
          <p:xfrm>
            <a:off x="7005559" y="1679971"/>
            <a:ext cx="4993831" cy="3459957"/>
          </p:xfrm>
          <a:graphic>
            <a:graphicData uri="http://schemas.openxmlformats.org/drawingml/2006/chart">
              <c:chart xmlns:c="http://schemas.openxmlformats.org/drawingml/2006/chart" xmlns:r="http://schemas.openxmlformats.org/officeDocument/2006/relationships" r:id="rId8"/>
            </a:graphicData>
          </a:graphic>
        </p:graphicFrame>
      </p:grpSp>
      <p:sp>
        <p:nvSpPr>
          <p:cNvPr id="9" name="TextBox 8">
            <a:extLst>
              <a:ext uri="{FF2B5EF4-FFF2-40B4-BE49-F238E27FC236}">
                <a16:creationId xmlns:a16="http://schemas.microsoft.com/office/drawing/2014/main" id="{7E78F797-FAAE-8D61-917D-BEAB0E90DA94}"/>
              </a:ext>
            </a:extLst>
          </p:cNvPr>
          <p:cNvSpPr txBox="1"/>
          <p:nvPr/>
        </p:nvSpPr>
        <p:spPr>
          <a:xfrm>
            <a:off x="4986824" y="5483898"/>
            <a:ext cx="6583287" cy="432792"/>
          </a:xfrm>
          <a:prstGeom prst="roundRect">
            <a:avLst>
              <a:gd name="adj" fmla="val 50000"/>
            </a:avLst>
          </a:prstGeom>
          <a:noFill/>
          <a:ln>
            <a:noFill/>
          </a:ln>
        </p:spPr>
        <p:txBody>
          <a:bodyPr wrap="square">
            <a:spAutoFit/>
          </a:bodyPr>
          <a:lstStyle/>
          <a:p>
            <a:pPr algn="r"/>
            <a:r>
              <a:rPr lang="en-US" sz="1400" dirty="0">
                <a:solidFill>
                  <a:schemeClr val="bg2">
                    <a:lumMod val="25000"/>
                  </a:schemeClr>
                </a:solidFill>
                <a:latin typeface="Segoe UI Semibold" panose="020B0702040204020203" pitchFamily="34" charset="0"/>
                <a:cs typeface="Segoe UI Semibold" panose="020B0702040204020203" pitchFamily="34" charset="0"/>
              </a:rPr>
              <a:t>Wholesales and FCR continuously re-optimized within the current day</a:t>
            </a:r>
          </a:p>
        </p:txBody>
      </p:sp>
      <p:sp>
        <p:nvSpPr>
          <p:cNvPr id="10" name="TextBox 9">
            <a:extLst>
              <a:ext uri="{FF2B5EF4-FFF2-40B4-BE49-F238E27FC236}">
                <a16:creationId xmlns:a16="http://schemas.microsoft.com/office/drawing/2014/main" id="{CE458E11-9511-9408-4561-00FBDA5B74CB}"/>
              </a:ext>
            </a:extLst>
          </p:cNvPr>
          <p:cNvSpPr txBox="1"/>
          <p:nvPr/>
        </p:nvSpPr>
        <p:spPr>
          <a:xfrm>
            <a:off x="12501219" y="1311783"/>
            <a:ext cx="3725185" cy="523220"/>
          </a:xfrm>
          <a:prstGeom prst="rect">
            <a:avLst/>
          </a:prstGeom>
          <a:noFill/>
          <a:ln>
            <a:noFill/>
          </a:ln>
        </p:spPr>
        <p:txBody>
          <a:bodyPr wrap="square" rtlCol="0">
            <a:spAutoFit/>
          </a:bodyPr>
          <a:lstStyle/>
          <a:p>
            <a:endParaRPr lang="en-US" sz="1400" dirty="0">
              <a:solidFill>
                <a:schemeClr val="tx1">
                  <a:lumMod val="75000"/>
                  <a:lumOff val="25000"/>
                </a:schemeClr>
              </a:solidFill>
              <a:latin typeface="Segoe UI" panose="020B0502040204020203" pitchFamily="34" charset="0"/>
              <a:cs typeface="Segoe UI" panose="020B0502040204020203" pitchFamily="34" charset="0"/>
            </a:endParaRPr>
          </a:p>
          <a:p>
            <a:endParaRPr lang="en-US" sz="14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Title 1">
            <a:extLst>
              <a:ext uri="{FF2B5EF4-FFF2-40B4-BE49-F238E27FC236}">
                <a16:creationId xmlns:a16="http://schemas.microsoft.com/office/drawing/2014/main" id="{22B18C2A-B210-DCB8-F907-1F1022F1D372}"/>
              </a:ext>
            </a:extLst>
          </p:cNvPr>
          <p:cNvSpPr txBox="1">
            <a:spLocks/>
          </p:cNvSpPr>
          <p:nvPr/>
        </p:nvSpPr>
        <p:spPr>
          <a:xfrm>
            <a:off x="457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Segoe UI Semibold" panose="020B0702040204020203" pitchFamily="34" charset="0"/>
                <a:cs typeface="Segoe UI Semibold" panose="020B0702040204020203" pitchFamily="34" charset="0"/>
              </a:rPr>
              <a:t>Asset in action</a:t>
            </a:r>
            <a:endParaRPr lang="el-GR"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16" name="TextBox 15">
            <a:extLst>
              <a:ext uri="{FF2B5EF4-FFF2-40B4-BE49-F238E27FC236}">
                <a16:creationId xmlns:a16="http://schemas.microsoft.com/office/drawing/2014/main" id="{B1B89794-007A-EE86-11BE-9E9E6540011F}"/>
              </a:ext>
            </a:extLst>
          </p:cNvPr>
          <p:cNvSpPr txBox="1"/>
          <p:nvPr/>
        </p:nvSpPr>
        <p:spPr>
          <a:xfrm>
            <a:off x="489857" y="1311783"/>
            <a:ext cx="11080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latin typeface="Segoe UI" panose="020B0502040204020203" pitchFamily="34" charset="0"/>
                <a:cs typeface="Segoe UI" panose="020B0502040204020203" pitchFamily="34" charset="0"/>
              </a:rPr>
              <a:t>A BESS asset can participate in multiple markets in a single day, dynamically switching between services to maximize revenue and enhance grid stability. Effective state of charge (SoC) management is crucial to optimize performance and meet market demands.</a:t>
            </a:r>
            <a:endParaRPr lang="el-GR" sz="1400" dirty="0">
              <a:solidFill>
                <a:schemeClr val="bg2">
                  <a:lumMod val="25000"/>
                </a:schemeClr>
              </a:solidFill>
              <a:latin typeface="Segoe UI" panose="020B0502040204020203" pitchFamily="34" charset="0"/>
              <a:cs typeface="Segoe UI" panose="020B0502040204020203" pitchFamily="34" charset="0"/>
            </a:endParaRPr>
          </a:p>
        </p:txBody>
      </p:sp>
      <p:grpSp>
        <p:nvGrpSpPr>
          <p:cNvPr id="23" name="Group 22">
            <a:extLst>
              <a:ext uri="{FF2B5EF4-FFF2-40B4-BE49-F238E27FC236}">
                <a16:creationId xmlns:a16="http://schemas.microsoft.com/office/drawing/2014/main" id="{5FA01982-05E8-67DC-453B-C6E5D87D8FD4}"/>
              </a:ext>
            </a:extLst>
          </p:cNvPr>
          <p:cNvGrpSpPr/>
          <p:nvPr/>
        </p:nvGrpSpPr>
        <p:grpSpPr>
          <a:xfrm>
            <a:off x="1185228" y="5138675"/>
            <a:ext cx="495934" cy="114957"/>
            <a:chOff x="1185228" y="4741346"/>
            <a:chExt cx="495934" cy="114957"/>
          </a:xfrm>
          <a:solidFill>
            <a:srgbClr val="0180BE"/>
          </a:solidFill>
        </p:grpSpPr>
        <p:sp>
          <p:nvSpPr>
            <p:cNvPr id="13" name="Isosceles Triangle 12">
              <a:extLst>
                <a:ext uri="{FF2B5EF4-FFF2-40B4-BE49-F238E27FC236}">
                  <a16:creationId xmlns:a16="http://schemas.microsoft.com/office/drawing/2014/main" id="{0C214F2D-80F5-1650-2DDE-27D46B5BF038}"/>
                </a:ext>
              </a:extLst>
            </p:cNvPr>
            <p:cNvSpPr/>
            <p:nvPr/>
          </p:nvSpPr>
          <p:spPr>
            <a:xfrm>
              <a:off x="1185228" y="4741346"/>
              <a:ext cx="225583" cy="114957"/>
            </a:xfrm>
            <a:prstGeom prst="triangle">
              <a:avLst/>
            </a:prstGeom>
            <a:gr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5A6A3588-A7A3-BA32-BF11-13F8ACA805DF}"/>
                </a:ext>
              </a:extLst>
            </p:cNvPr>
            <p:cNvSpPr/>
            <p:nvPr/>
          </p:nvSpPr>
          <p:spPr>
            <a:xfrm>
              <a:off x="1455579" y="4741346"/>
              <a:ext cx="225583" cy="114957"/>
            </a:xfrm>
            <a:prstGeom prst="triangle">
              <a:avLst/>
            </a:prstGeom>
            <a:gr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4ED0334-BFCE-2810-2461-91015C1DB017}"/>
              </a:ext>
            </a:extLst>
          </p:cNvPr>
          <p:cNvGrpSpPr/>
          <p:nvPr/>
        </p:nvGrpSpPr>
        <p:grpSpPr>
          <a:xfrm flipV="1">
            <a:off x="5097964" y="2273864"/>
            <a:ext cx="495934" cy="286713"/>
            <a:chOff x="1027668" y="3165703"/>
            <a:chExt cx="495934" cy="286713"/>
          </a:xfrm>
          <a:solidFill>
            <a:srgbClr val="0180BE"/>
          </a:solidFill>
        </p:grpSpPr>
        <p:sp>
          <p:nvSpPr>
            <p:cNvPr id="20" name="Isosceles Triangle 19">
              <a:extLst>
                <a:ext uri="{FF2B5EF4-FFF2-40B4-BE49-F238E27FC236}">
                  <a16:creationId xmlns:a16="http://schemas.microsoft.com/office/drawing/2014/main" id="{87507E50-9C25-B83A-63A3-97C99A7A7343}"/>
                </a:ext>
              </a:extLst>
            </p:cNvPr>
            <p:cNvSpPr/>
            <p:nvPr/>
          </p:nvSpPr>
          <p:spPr>
            <a:xfrm>
              <a:off x="1027668" y="3165703"/>
              <a:ext cx="225583" cy="114957"/>
            </a:xfrm>
            <a:prstGeom prst="triangle">
              <a:avLst/>
            </a:prstGeom>
            <a:gr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92539C0-42C7-BADC-7FE4-375FB7CAC7B7}"/>
                </a:ext>
              </a:extLst>
            </p:cNvPr>
            <p:cNvSpPr/>
            <p:nvPr/>
          </p:nvSpPr>
          <p:spPr>
            <a:xfrm>
              <a:off x="1298019" y="3337459"/>
              <a:ext cx="225583" cy="114957"/>
            </a:xfrm>
            <a:prstGeom prst="triangle">
              <a:avLst/>
            </a:prstGeom>
            <a:gr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C1D37C52-27EC-43F8-8E5A-FC6F388885B8}"/>
              </a:ext>
            </a:extLst>
          </p:cNvPr>
          <p:cNvSpPr/>
          <p:nvPr/>
        </p:nvSpPr>
        <p:spPr>
          <a:xfrm>
            <a:off x="7923031" y="2201135"/>
            <a:ext cx="170044" cy="2831240"/>
          </a:xfrm>
          <a:prstGeom prst="rect">
            <a:avLst/>
          </a:prstGeom>
          <a:solidFill>
            <a:srgbClr val="FF0000">
              <a:alpha val="68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100" dirty="0">
                <a:solidFill>
                  <a:schemeClr val="bg1"/>
                </a:solidFill>
                <a:latin typeface="Segoe UI Semibold" panose="020B0702040204020203" pitchFamily="34" charset="0"/>
                <a:cs typeface="Segoe UI Semibold" panose="020B0702040204020203" pitchFamily="34" charset="0"/>
              </a:rPr>
              <a:t>Fully charged</a:t>
            </a:r>
          </a:p>
        </p:txBody>
      </p:sp>
      <p:grpSp>
        <p:nvGrpSpPr>
          <p:cNvPr id="68" name="Group 67">
            <a:extLst>
              <a:ext uri="{FF2B5EF4-FFF2-40B4-BE49-F238E27FC236}">
                <a16:creationId xmlns:a16="http://schemas.microsoft.com/office/drawing/2014/main" id="{53ADC1D4-FA94-3F83-F2D6-64A1B1CBFA0A}"/>
              </a:ext>
            </a:extLst>
          </p:cNvPr>
          <p:cNvGrpSpPr/>
          <p:nvPr/>
        </p:nvGrpSpPr>
        <p:grpSpPr>
          <a:xfrm>
            <a:off x="671561" y="5567685"/>
            <a:ext cx="3156801" cy="261610"/>
            <a:chOff x="671561" y="5567685"/>
            <a:chExt cx="3156801" cy="261610"/>
          </a:xfrm>
        </p:grpSpPr>
        <p:sp>
          <p:nvSpPr>
            <p:cNvPr id="64" name="TextBox 63">
              <a:extLst>
                <a:ext uri="{FF2B5EF4-FFF2-40B4-BE49-F238E27FC236}">
                  <a16:creationId xmlns:a16="http://schemas.microsoft.com/office/drawing/2014/main" id="{9DAC9821-8FE1-A853-9988-4B31BAB6C039}"/>
                </a:ext>
              </a:extLst>
            </p:cNvPr>
            <p:cNvSpPr txBox="1"/>
            <p:nvPr/>
          </p:nvSpPr>
          <p:spPr>
            <a:xfrm>
              <a:off x="747016" y="5567685"/>
              <a:ext cx="30813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2">
                      <a:lumMod val="25000"/>
                    </a:schemeClr>
                  </a:solidFill>
                  <a:latin typeface="Segoe UI" panose="020B0502040204020203" pitchFamily="34" charset="0"/>
                  <a:cs typeface="Segoe UI" panose="020B0502040204020203" pitchFamily="34" charset="0"/>
                </a:rPr>
                <a:t>DAM          IDA          XBID          Sell          Buy</a:t>
              </a:r>
              <a:endParaRPr lang="el-GR" sz="1100" dirty="0">
                <a:solidFill>
                  <a:schemeClr val="bg2">
                    <a:lumMod val="25000"/>
                  </a:schemeClr>
                </a:solidFill>
                <a:latin typeface="Segoe UI" panose="020B0502040204020203" pitchFamily="34" charset="0"/>
                <a:cs typeface="Segoe UI" panose="020B0502040204020203" pitchFamily="34" charset="0"/>
              </a:endParaRPr>
            </a:p>
          </p:txBody>
        </p:sp>
        <p:sp>
          <p:nvSpPr>
            <p:cNvPr id="61" name="Oval 60">
              <a:extLst>
                <a:ext uri="{FF2B5EF4-FFF2-40B4-BE49-F238E27FC236}">
                  <a16:creationId xmlns:a16="http://schemas.microsoft.com/office/drawing/2014/main" id="{4D3A37EF-3C9B-0BC4-D48F-F2AB8B59ADBC}"/>
                </a:ext>
              </a:extLst>
            </p:cNvPr>
            <p:cNvSpPr/>
            <p:nvPr/>
          </p:nvSpPr>
          <p:spPr>
            <a:xfrm flipH="1">
              <a:off x="671561" y="5662180"/>
              <a:ext cx="81651" cy="81651"/>
            </a:xfrm>
            <a:prstGeom prst="ellipse">
              <a:avLst/>
            </a:prstGeom>
            <a:solidFill>
              <a:srgbClr val="156082"/>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B9E09DF-16F4-1F0C-D737-0B600B197C39}"/>
                </a:ext>
              </a:extLst>
            </p:cNvPr>
            <p:cNvSpPr/>
            <p:nvPr/>
          </p:nvSpPr>
          <p:spPr>
            <a:xfrm flipH="1">
              <a:off x="1380479" y="5659493"/>
              <a:ext cx="81651" cy="81651"/>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73EBF11-CCD4-3AB2-F98C-D61421F2503D}"/>
                </a:ext>
              </a:extLst>
            </p:cNvPr>
            <p:cNvSpPr/>
            <p:nvPr/>
          </p:nvSpPr>
          <p:spPr>
            <a:xfrm flipH="1">
              <a:off x="1991394" y="5659493"/>
              <a:ext cx="81651" cy="81651"/>
            </a:xfrm>
            <a:prstGeom prst="ellipse">
              <a:avLst/>
            </a:prstGeom>
            <a:solidFill>
              <a:srgbClr val="A62C97"/>
            </a:solidFill>
            <a:ln>
              <a:solidFill>
                <a:srgbClr val="A62C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a:extLst>
                <a:ext uri="{FF2B5EF4-FFF2-40B4-BE49-F238E27FC236}">
                  <a16:creationId xmlns:a16="http://schemas.microsoft.com/office/drawing/2014/main" id="{88D6781E-FAC2-E8EC-E610-988A4EA77336}"/>
                </a:ext>
              </a:extLst>
            </p:cNvPr>
            <p:cNvSpPr/>
            <p:nvPr/>
          </p:nvSpPr>
          <p:spPr>
            <a:xfrm flipH="1">
              <a:off x="3249372" y="5674041"/>
              <a:ext cx="119222" cy="66213"/>
            </a:xfrm>
            <a:prstGeom prst="triangl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0A7C0639-80DB-8BEF-A1B5-0FBB4FC1B40C}"/>
                </a:ext>
              </a:extLst>
            </p:cNvPr>
            <p:cNvSpPr/>
            <p:nvPr/>
          </p:nvSpPr>
          <p:spPr>
            <a:xfrm flipH="1" flipV="1">
              <a:off x="2643398" y="5669277"/>
              <a:ext cx="119222" cy="66213"/>
            </a:xfrm>
            <a:prstGeom prst="triangl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5B9E2A8B-D8E0-B53D-B873-531BF2311D2F}"/>
              </a:ext>
            </a:extLst>
          </p:cNvPr>
          <p:cNvGrpSpPr/>
          <p:nvPr/>
        </p:nvGrpSpPr>
        <p:grpSpPr>
          <a:xfrm>
            <a:off x="1" y="296346"/>
            <a:ext cx="12191997" cy="6251395"/>
            <a:chOff x="1" y="296346"/>
            <a:chExt cx="12191997" cy="6251395"/>
          </a:xfrm>
        </p:grpSpPr>
        <p:sp>
          <p:nvSpPr>
            <p:cNvPr id="70" name="Rectangle 69">
              <a:extLst>
                <a:ext uri="{FF2B5EF4-FFF2-40B4-BE49-F238E27FC236}">
                  <a16:creationId xmlns:a16="http://schemas.microsoft.com/office/drawing/2014/main" id="{52F655AE-179E-6DAD-F5E4-67DA58EFCE92}"/>
                </a:ext>
              </a:extLst>
            </p:cNvPr>
            <p:cNvSpPr/>
            <p:nvPr/>
          </p:nvSpPr>
          <p:spPr>
            <a:xfrm>
              <a:off x="7467600" y="6151029"/>
              <a:ext cx="4724398"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1AD108C-FDFD-A095-498E-0C7AE5A7B686}"/>
                </a:ext>
              </a:extLst>
            </p:cNvPr>
            <p:cNvSpPr/>
            <p:nvPr/>
          </p:nvSpPr>
          <p:spPr>
            <a:xfrm>
              <a:off x="1" y="6151029"/>
              <a:ext cx="4394199"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A blue text on a black background&#10;&#10;Description automatically generated">
              <a:extLst>
                <a:ext uri="{FF2B5EF4-FFF2-40B4-BE49-F238E27FC236}">
                  <a16:creationId xmlns:a16="http://schemas.microsoft.com/office/drawing/2014/main" id="{2F184E05-6689-F9CB-B83C-D5BDE3D2F1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73" name="TextBox 72">
              <a:extLst>
                <a:ext uri="{FF2B5EF4-FFF2-40B4-BE49-F238E27FC236}">
                  <a16:creationId xmlns:a16="http://schemas.microsoft.com/office/drawing/2014/main" id="{4AF6BC35-9F75-F53B-38CD-C9F2280001FB}"/>
                </a:ext>
              </a:extLst>
            </p:cNvPr>
            <p:cNvSpPr txBox="1"/>
            <p:nvPr/>
          </p:nvSpPr>
          <p:spPr>
            <a:xfrm>
              <a:off x="621889" y="6183687"/>
              <a:ext cx="11312014" cy="307777"/>
            </a:xfrm>
            <a:prstGeom prst="rect">
              <a:avLst/>
            </a:prstGeom>
            <a:noFill/>
          </p:spPr>
          <p:txBody>
            <a:bodyPr wrap="square" rtlCol="0">
              <a:spAutoFit/>
            </a:bodyPr>
            <a:lstStyle/>
            <a:p>
              <a:r>
                <a:rPr lang="en-US" sz="1400" b="1" dirty="0">
                  <a:solidFill>
                    <a:schemeClr val="bg1"/>
                  </a:solidFill>
                  <a:latin typeface="Segoe UI Semibold" panose="020B0702040204020203" pitchFamily="34" charset="0"/>
                  <a:cs typeface="Segoe UI Semibold" panose="020B0702040204020203" pitchFamily="34" charset="0"/>
                </a:rPr>
                <a:t>BESS </a:t>
              </a:r>
              <a:r>
                <a:rPr lang="en-US" sz="1400" b="1" dirty="0" err="1">
                  <a:solidFill>
                    <a:schemeClr val="bg1"/>
                  </a:solidFill>
                  <a:latin typeface="Segoe UI Semibold" panose="020B0702040204020203" pitchFamily="34" charset="0"/>
                  <a:cs typeface="Segoe UI Semibold" panose="020B0702040204020203" pitchFamily="34" charset="0"/>
                </a:rPr>
                <a:t>landcape</a:t>
              </a:r>
              <a:r>
                <a:rPr lang="en-US" sz="1400" b="1" dirty="0">
                  <a:solidFill>
                    <a:schemeClr val="bg1"/>
                  </a:solidFill>
                  <a:latin typeface="Segoe UI Semibold" panose="020B0702040204020203" pitchFamily="34" charset="0"/>
                  <a:cs typeface="Segoe UI Semibold" panose="020B0702040204020203" pitchFamily="34" charset="0"/>
                </a:rPr>
                <a:t>                   Asset r</a:t>
              </a:r>
              <a:r>
                <a:rPr lang="en-US" sz="1400" dirty="0">
                  <a:solidFill>
                    <a:schemeClr val="bg1"/>
                  </a:solidFill>
                  <a:latin typeface="Segoe UI Semibold" panose="020B0702040204020203" pitchFamily="34" charset="0"/>
                  <a:cs typeface="Segoe UI Semibold" panose="020B0702040204020203" pitchFamily="34" charset="0"/>
                </a:rPr>
                <a:t>evenues                </a:t>
              </a:r>
              <a:r>
                <a:rPr lang="en-US" sz="1400" dirty="0">
                  <a:solidFill>
                    <a:schemeClr val="bg2">
                      <a:lumMod val="25000"/>
                    </a:schemeClr>
                  </a:solidFill>
                  <a:latin typeface="Segoe UI Semibold" panose="020B0702040204020203" pitchFamily="34" charset="0"/>
                  <a:cs typeface="Segoe UI Semibold" panose="020B0702040204020203" pitchFamily="34" charset="0"/>
                </a:rPr>
                <a:t>Cross-market optimization </a:t>
              </a:r>
              <a:r>
                <a:rPr lang="en-US" sz="1400" dirty="0">
                  <a:solidFill>
                    <a:schemeClr val="bg1"/>
                  </a:solidFill>
                  <a:latin typeface="Segoe UI Semibold" panose="020B0702040204020203" pitchFamily="34" charset="0"/>
                  <a:cs typeface="Segoe UI Semibold" panose="020B0702040204020203" pitchFamily="34" charset="0"/>
                </a:rPr>
                <a:t>		Our operations		Why us</a:t>
              </a:r>
            </a:p>
          </p:txBody>
        </p:sp>
      </p:grpSp>
    </p:spTree>
    <p:extLst>
      <p:ext uri="{BB962C8B-B14F-4D97-AF65-F5344CB8AC3E}">
        <p14:creationId xmlns:p14="http://schemas.microsoft.com/office/powerpoint/2010/main" val="179743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ECDACF03-BD59-CDB7-4FC9-B0BA43C0CE4E}"/>
              </a:ext>
            </a:extLst>
          </p:cNvPr>
          <p:cNvSpPr txBox="1">
            <a:spLocks/>
          </p:cNvSpPr>
          <p:nvPr/>
        </p:nvSpPr>
        <p:spPr>
          <a:xfrm>
            <a:off x="457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Segoe UI Semibold" panose="020B0702040204020203" pitchFamily="34" charset="0"/>
                <a:cs typeface="Segoe UI Semibold" panose="020B0702040204020203" pitchFamily="34" charset="0"/>
              </a:rPr>
              <a:t>Optimus Energy operations</a:t>
            </a:r>
            <a:endParaRPr lang="el-GR"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1024" name="TextBox 1023">
            <a:extLst>
              <a:ext uri="{FF2B5EF4-FFF2-40B4-BE49-F238E27FC236}">
                <a16:creationId xmlns:a16="http://schemas.microsoft.com/office/drawing/2014/main" id="{28D93302-6055-C865-F989-B3AB182913A7}"/>
              </a:ext>
            </a:extLst>
          </p:cNvPr>
          <p:cNvSpPr txBox="1"/>
          <p:nvPr/>
        </p:nvSpPr>
        <p:spPr>
          <a:xfrm>
            <a:off x="489857" y="1311783"/>
            <a:ext cx="10974009" cy="523220"/>
          </a:xfrm>
          <a:prstGeom prst="rect">
            <a:avLst/>
          </a:prstGeom>
          <a:noFill/>
        </p:spPr>
        <p:txBody>
          <a:bodyPr wrap="square" rtlCol="0">
            <a:spAutoFit/>
          </a:bodyPr>
          <a:lstStyle/>
          <a:p>
            <a:r>
              <a:rPr lang="en-US" sz="1400" dirty="0">
                <a:solidFill>
                  <a:schemeClr val="tx1">
                    <a:lumMod val="75000"/>
                    <a:lumOff val="25000"/>
                  </a:schemeClr>
                </a:solidFill>
                <a:latin typeface="Segoe UI" panose="020B0502040204020203" pitchFamily="34" charset="0"/>
                <a:cs typeface="Segoe UI" panose="020B0502040204020203" pitchFamily="34" charset="0"/>
              </a:rPr>
              <a:t>Key in-house developments in combination with prosperous partnerships have propelled our success so far. Optimus Energy provides the maximum added value to your asset.</a:t>
            </a:r>
          </a:p>
        </p:txBody>
      </p:sp>
      <p:pic>
        <p:nvPicPr>
          <p:cNvPr id="23" name="Picture 22" descr="A logo with a black background&#10;&#10;Description automatically generated">
            <a:extLst>
              <a:ext uri="{FF2B5EF4-FFF2-40B4-BE49-F238E27FC236}">
                <a16:creationId xmlns:a16="http://schemas.microsoft.com/office/drawing/2014/main" id="{5E189952-754B-F3C0-7808-8F36142DE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982" y="5343898"/>
            <a:ext cx="777505" cy="531294"/>
          </a:xfrm>
          <a:prstGeom prst="rect">
            <a:avLst/>
          </a:prstGeom>
        </p:spPr>
      </p:pic>
      <p:grpSp>
        <p:nvGrpSpPr>
          <p:cNvPr id="7" name="Group 6">
            <a:extLst>
              <a:ext uri="{FF2B5EF4-FFF2-40B4-BE49-F238E27FC236}">
                <a16:creationId xmlns:a16="http://schemas.microsoft.com/office/drawing/2014/main" id="{AEE02BFB-0489-1B28-DE4F-01DE50FD5822}"/>
              </a:ext>
            </a:extLst>
          </p:cNvPr>
          <p:cNvGrpSpPr/>
          <p:nvPr/>
        </p:nvGrpSpPr>
        <p:grpSpPr>
          <a:xfrm>
            <a:off x="1300707" y="3388522"/>
            <a:ext cx="9663295" cy="1469763"/>
            <a:chOff x="1434057" y="3800643"/>
            <a:chExt cx="9663295" cy="1698172"/>
          </a:xfrm>
        </p:grpSpPr>
        <p:sp>
          <p:nvSpPr>
            <p:cNvPr id="24" name="Rectangle 23">
              <a:extLst>
                <a:ext uri="{FF2B5EF4-FFF2-40B4-BE49-F238E27FC236}">
                  <a16:creationId xmlns:a16="http://schemas.microsoft.com/office/drawing/2014/main" id="{EC19C5CA-8678-12AE-B7EA-6F83C94909FE}"/>
                </a:ext>
              </a:extLst>
            </p:cNvPr>
            <p:cNvSpPr/>
            <p:nvPr/>
          </p:nvSpPr>
          <p:spPr>
            <a:xfrm>
              <a:off x="1434057" y="4142873"/>
              <a:ext cx="9480686" cy="1355942"/>
            </a:xfrm>
            <a:prstGeom prst="rect">
              <a:avLst/>
            </a:prstGeom>
            <a:solidFill>
              <a:srgbClr val="FDF3ED">
                <a:alpha val="30000"/>
              </a:srgbClr>
            </a:solidFill>
            <a:ln w="28575">
              <a:solidFill>
                <a:schemeClr val="accent2"/>
              </a:solidFill>
              <a:prstDash val="dash"/>
              <a:extLst>
                <a:ext uri="{C807C97D-BFC1-408E-A445-0C87EB9F89A2}">
                  <ask:lineSketchStyleProps xmlns:ask="http://schemas.microsoft.com/office/drawing/2018/sketchyshapes" sd="1219033472">
                    <a:custGeom>
                      <a:avLst/>
                      <a:gdLst>
                        <a:gd name="connsiteX0" fmla="*/ 0 w 9437144"/>
                        <a:gd name="connsiteY0" fmla="*/ 0 h 1859964"/>
                        <a:gd name="connsiteX1" fmla="*/ 9437144 w 9437144"/>
                        <a:gd name="connsiteY1" fmla="*/ 0 h 1859964"/>
                        <a:gd name="connsiteX2" fmla="*/ 9437144 w 9437144"/>
                        <a:gd name="connsiteY2" fmla="*/ 1859964 h 1859964"/>
                        <a:gd name="connsiteX3" fmla="*/ 0 w 9437144"/>
                        <a:gd name="connsiteY3" fmla="*/ 1859964 h 1859964"/>
                        <a:gd name="connsiteX4" fmla="*/ 0 w 9437144"/>
                        <a:gd name="connsiteY4" fmla="*/ 0 h 1859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7144" h="1859964" fill="none" extrusionOk="0">
                          <a:moveTo>
                            <a:pt x="0" y="0"/>
                          </a:moveTo>
                          <a:cubicBezTo>
                            <a:pt x="1209970" y="-49533"/>
                            <a:pt x="5007668" y="-14809"/>
                            <a:pt x="9437144" y="0"/>
                          </a:cubicBezTo>
                          <a:cubicBezTo>
                            <a:pt x="9292226" y="806412"/>
                            <a:pt x="9330295" y="1562222"/>
                            <a:pt x="9437144" y="1859964"/>
                          </a:cubicBezTo>
                          <a:cubicBezTo>
                            <a:pt x="5261811" y="1811733"/>
                            <a:pt x="1174323" y="1944419"/>
                            <a:pt x="0" y="1859964"/>
                          </a:cubicBezTo>
                          <a:cubicBezTo>
                            <a:pt x="-34772" y="1204934"/>
                            <a:pt x="-164729" y="752537"/>
                            <a:pt x="0" y="0"/>
                          </a:cubicBezTo>
                          <a:close/>
                        </a:path>
                        <a:path w="9437144" h="1859964" stroke="0" extrusionOk="0">
                          <a:moveTo>
                            <a:pt x="0" y="0"/>
                          </a:moveTo>
                          <a:cubicBezTo>
                            <a:pt x="2381660" y="118645"/>
                            <a:pt x="7618046" y="116012"/>
                            <a:pt x="9437144" y="0"/>
                          </a:cubicBezTo>
                          <a:cubicBezTo>
                            <a:pt x="9604079" y="611529"/>
                            <a:pt x="9547245" y="1163172"/>
                            <a:pt x="9437144" y="1859964"/>
                          </a:cubicBezTo>
                          <a:cubicBezTo>
                            <a:pt x="5781497" y="1994564"/>
                            <a:pt x="3356032" y="1702768"/>
                            <a:pt x="0" y="1859964"/>
                          </a:cubicBezTo>
                          <a:cubicBezTo>
                            <a:pt x="143817" y="1141118"/>
                            <a:pt x="89887" y="27051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8466D3C-110A-3869-FA1D-CA0B47A0C690}"/>
                </a:ext>
              </a:extLst>
            </p:cNvPr>
            <p:cNvSpPr txBox="1"/>
            <p:nvPr/>
          </p:nvSpPr>
          <p:spPr>
            <a:xfrm>
              <a:off x="8196037" y="3800643"/>
              <a:ext cx="2901315" cy="364497"/>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a:spAutoFit/>
            </a:bodyPr>
            <a:lstStyle/>
            <a:p>
              <a:pPr algn="ctr"/>
              <a:r>
                <a:rPr lang="en-US" sz="1450" i="0" u="none" strike="noStrike" baseline="0">
                  <a:solidFill>
                    <a:schemeClr val="accent2"/>
                  </a:solidFill>
                  <a:latin typeface="Segoe UI Semibold" panose="020B0702040204020203" pitchFamily="34" charset="0"/>
                  <a:cs typeface="Segoe UI Semibold" panose="020B0702040204020203" pitchFamily="34" charset="0"/>
                </a:rPr>
                <a:t>Optimus Energy Trading Room</a:t>
              </a:r>
              <a:endParaRPr lang="en-US" sz="1450">
                <a:solidFill>
                  <a:schemeClr val="accent2"/>
                </a:solidFill>
                <a:latin typeface="Segoe UI Semibold" panose="020B0702040204020203" pitchFamily="34" charset="0"/>
                <a:cs typeface="Segoe UI Semibold" panose="020B0702040204020203" pitchFamily="34" charset="0"/>
              </a:endParaRPr>
            </a:p>
          </p:txBody>
        </p:sp>
      </p:grpSp>
      <p:sp>
        <p:nvSpPr>
          <p:cNvPr id="34" name="Rectangle: Rounded Corners 33">
            <a:extLst>
              <a:ext uri="{FF2B5EF4-FFF2-40B4-BE49-F238E27FC236}">
                <a16:creationId xmlns:a16="http://schemas.microsoft.com/office/drawing/2014/main" id="{2E12D65F-F45A-CA43-F5BC-58CDB92BF3A8}"/>
              </a:ext>
            </a:extLst>
          </p:cNvPr>
          <p:cNvSpPr/>
          <p:nvPr/>
        </p:nvSpPr>
        <p:spPr>
          <a:xfrm>
            <a:off x="5206107" y="3862309"/>
            <a:ext cx="1578958" cy="443568"/>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Segoe UI Semibold" panose="020B0702040204020203" pitchFamily="34" charset="0"/>
                <a:cs typeface="Segoe UI Semibold" panose="020B0702040204020203" pitchFamily="34" charset="0"/>
              </a:rPr>
              <a:t>Trading</a:t>
            </a:r>
          </a:p>
        </p:txBody>
      </p:sp>
      <p:sp>
        <p:nvSpPr>
          <p:cNvPr id="38" name="Rectangle: Rounded Corners 37">
            <a:extLst>
              <a:ext uri="{FF2B5EF4-FFF2-40B4-BE49-F238E27FC236}">
                <a16:creationId xmlns:a16="http://schemas.microsoft.com/office/drawing/2014/main" id="{5559B508-7EF1-7F27-0B7C-DECA71B35F74}"/>
              </a:ext>
            </a:extLst>
          </p:cNvPr>
          <p:cNvSpPr/>
          <p:nvPr/>
        </p:nvSpPr>
        <p:spPr>
          <a:xfrm>
            <a:off x="8125279" y="3892089"/>
            <a:ext cx="1730568" cy="4423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Segoe UI Semibold" panose="020B0702040204020203" pitchFamily="34" charset="0"/>
                <a:cs typeface="Segoe UI Semibold" panose="020B0702040204020203" pitchFamily="34" charset="0"/>
              </a:rPr>
              <a:t>VPP</a:t>
            </a:r>
          </a:p>
        </p:txBody>
      </p:sp>
      <p:grpSp>
        <p:nvGrpSpPr>
          <p:cNvPr id="6" name="Group 5">
            <a:extLst>
              <a:ext uri="{FF2B5EF4-FFF2-40B4-BE49-F238E27FC236}">
                <a16:creationId xmlns:a16="http://schemas.microsoft.com/office/drawing/2014/main" id="{E2A9C612-B7C0-F120-B5D5-A8FFB8CE8D85}"/>
              </a:ext>
            </a:extLst>
          </p:cNvPr>
          <p:cNvGrpSpPr/>
          <p:nvPr/>
        </p:nvGrpSpPr>
        <p:grpSpPr>
          <a:xfrm>
            <a:off x="1626507" y="3858837"/>
            <a:ext cx="2238319" cy="939141"/>
            <a:chOff x="1759857" y="4074739"/>
            <a:chExt cx="2238319" cy="939141"/>
          </a:xfrm>
        </p:grpSpPr>
        <p:sp>
          <p:nvSpPr>
            <p:cNvPr id="36" name="Rectangle: Rounded Corners 35">
              <a:extLst>
                <a:ext uri="{FF2B5EF4-FFF2-40B4-BE49-F238E27FC236}">
                  <a16:creationId xmlns:a16="http://schemas.microsoft.com/office/drawing/2014/main" id="{D26B855A-D84D-57A0-60CE-0EF96A5D5AF9}"/>
                </a:ext>
              </a:extLst>
            </p:cNvPr>
            <p:cNvSpPr/>
            <p:nvPr/>
          </p:nvSpPr>
          <p:spPr>
            <a:xfrm>
              <a:off x="2039257" y="4074739"/>
              <a:ext cx="1690914" cy="443567"/>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Segoe UI Semibold" panose="020B0702040204020203" pitchFamily="34" charset="0"/>
                  <a:cs typeface="Segoe UI Semibold" panose="020B0702040204020203" pitchFamily="34" charset="0"/>
                </a:rPr>
                <a:t>Forecasting</a:t>
              </a:r>
            </a:p>
          </p:txBody>
        </p:sp>
        <p:sp>
          <p:nvSpPr>
            <p:cNvPr id="44" name="TextBox 43">
              <a:extLst>
                <a:ext uri="{FF2B5EF4-FFF2-40B4-BE49-F238E27FC236}">
                  <a16:creationId xmlns:a16="http://schemas.microsoft.com/office/drawing/2014/main" id="{2F31D2FC-6E21-06CF-3215-C4C09299EB12}"/>
                </a:ext>
              </a:extLst>
            </p:cNvPr>
            <p:cNvSpPr txBox="1"/>
            <p:nvPr/>
          </p:nvSpPr>
          <p:spPr>
            <a:xfrm>
              <a:off x="1759857" y="4490660"/>
              <a:ext cx="2238319" cy="523220"/>
            </a:xfrm>
            <a:prstGeom prst="rect">
              <a:avLst/>
            </a:prstGeom>
            <a:noFill/>
          </p:spPr>
          <p:txBody>
            <a:bodyPr wrap="square">
              <a:spAutoFit/>
            </a:bodyPr>
            <a:lstStyle/>
            <a:p>
              <a:pPr algn="ctr"/>
              <a:r>
                <a:rPr lang="en-US" sz="1400" i="0" u="none" strike="noStrike" baseline="0">
                  <a:solidFill>
                    <a:schemeClr val="bg2">
                      <a:lumMod val="25000"/>
                    </a:schemeClr>
                  </a:solidFill>
                  <a:latin typeface="Segoe UI Semibold" panose="020B0702040204020203" pitchFamily="34" charset="0"/>
                  <a:cs typeface="Segoe UI Semibold" panose="020B0702040204020203" pitchFamily="34" charset="0"/>
                </a:rPr>
                <a:t>RES, load</a:t>
              </a:r>
            </a:p>
            <a:p>
              <a:pPr algn="ctr"/>
              <a:r>
                <a:rPr lang="en-US" sz="1400">
                  <a:solidFill>
                    <a:schemeClr val="bg2">
                      <a:lumMod val="25000"/>
                    </a:schemeClr>
                  </a:solidFill>
                  <a:latin typeface="Segoe UI Semibold" panose="020B0702040204020203" pitchFamily="34" charset="0"/>
                  <a:cs typeface="Segoe UI Semibold" panose="020B0702040204020203" pitchFamily="34" charset="0"/>
                </a:rPr>
                <a:t>Internal models &amp; tools</a:t>
              </a:r>
              <a:endParaRPr lang="en-US" sz="1400" i="0" u="none" strike="noStrike" baseline="0">
                <a:solidFill>
                  <a:schemeClr val="bg2">
                    <a:lumMod val="25000"/>
                  </a:schemeClr>
                </a:solidFill>
                <a:latin typeface="Segoe UI Semibold" panose="020B0702040204020203" pitchFamily="34" charset="0"/>
                <a:cs typeface="Segoe UI Semibold" panose="020B0702040204020203" pitchFamily="34" charset="0"/>
              </a:endParaRPr>
            </a:p>
          </p:txBody>
        </p:sp>
      </p:grpSp>
      <p:pic>
        <p:nvPicPr>
          <p:cNvPr id="1028" name="Picture 4" descr="HEnEx – Europex">
            <a:extLst>
              <a:ext uri="{FF2B5EF4-FFF2-40B4-BE49-F238E27FC236}">
                <a16:creationId xmlns:a16="http://schemas.microsoft.com/office/drawing/2014/main" id="{E3B1CC9F-7832-29EA-D568-FF9B1D926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331" y="5232736"/>
            <a:ext cx="627154" cy="625151"/>
          </a:xfrm>
          <a:prstGeom prst="rect">
            <a:avLst/>
          </a:prstGeom>
          <a:noFill/>
          <a:effectLst/>
          <a:extLst>
            <a:ext uri="{909E8E84-426E-40DD-AFC4-6F175D3DCCD1}">
              <a14:hiddenFill xmlns:a14="http://schemas.microsoft.com/office/drawing/2010/main">
                <a:solidFill>
                  <a:srgbClr val="FFFFFF"/>
                </a:solidFill>
              </a14:hiddenFill>
            </a:ext>
          </a:extLst>
        </p:spPr>
      </p:pic>
      <p:sp>
        <p:nvSpPr>
          <p:cNvPr id="47" name="Arrow: Right 46">
            <a:extLst>
              <a:ext uri="{FF2B5EF4-FFF2-40B4-BE49-F238E27FC236}">
                <a16:creationId xmlns:a16="http://schemas.microsoft.com/office/drawing/2014/main" id="{16C3F785-DDF7-ACFD-AE27-BFC94B2DB326}"/>
              </a:ext>
            </a:extLst>
          </p:cNvPr>
          <p:cNvSpPr/>
          <p:nvPr/>
        </p:nvSpPr>
        <p:spPr>
          <a:xfrm rot="5400000">
            <a:off x="5416080" y="5004782"/>
            <a:ext cx="286372" cy="13049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1BC54895-45CD-FC29-3E1B-22DE49E30503}"/>
              </a:ext>
            </a:extLst>
          </p:cNvPr>
          <p:cNvSpPr/>
          <p:nvPr/>
        </p:nvSpPr>
        <p:spPr>
          <a:xfrm rot="5400000">
            <a:off x="6233841" y="5009518"/>
            <a:ext cx="286372" cy="130497"/>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CFF6D67-5A76-9625-F386-8A470679D3E9}"/>
              </a:ext>
            </a:extLst>
          </p:cNvPr>
          <p:cNvSpPr txBox="1"/>
          <p:nvPr/>
        </p:nvSpPr>
        <p:spPr>
          <a:xfrm>
            <a:off x="4511991" y="4275791"/>
            <a:ext cx="2901315" cy="523220"/>
          </a:xfrm>
          <a:prstGeom prst="rect">
            <a:avLst/>
          </a:prstGeom>
          <a:noFill/>
        </p:spPr>
        <p:txBody>
          <a:bodyPr wrap="square">
            <a:spAutoFit/>
          </a:bodyPr>
          <a:lstStyle/>
          <a:p>
            <a:pPr algn="ctr"/>
            <a:r>
              <a:rPr lang="en-US" sz="1400" i="0" u="none" strike="noStrike" baseline="0">
                <a:solidFill>
                  <a:schemeClr val="bg2">
                    <a:lumMod val="25000"/>
                  </a:schemeClr>
                </a:solidFill>
                <a:latin typeface="Segoe UI Semibold" panose="020B0702040204020203" pitchFamily="34" charset="0"/>
                <a:cs typeface="Segoe UI Semibold" panose="020B0702040204020203" pitchFamily="34" charset="0"/>
              </a:rPr>
              <a:t>Short-term trading</a:t>
            </a:r>
          </a:p>
          <a:p>
            <a:pPr algn="ctr"/>
            <a:r>
              <a:rPr lang="en-US" sz="1400">
                <a:solidFill>
                  <a:schemeClr val="bg2">
                    <a:lumMod val="25000"/>
                  </a:schemeClr>
                </a:solidFill>
                <a:latin typeface="Segoe UI Semibold" panose="020B0702040204020203" pitchFamily="34" charset="0"/>
                <a:cs typeface="Segoe UI Semibold" panose="020B0702040204020203" pitchFamily="34" charset="0"/>
              </a:rPr>
              <a:t>Ancillary services</a:t>
            </a:r>
          </a:p>
        </p:txBody>
      </p:sp>
      <p:sp>
        <p:nvSpPr>
          <p:cNvPr id="29" name="Rectangle: Rounded Corners 28">
            <a:extLst>
              <a:ext uri="{FF2B5EF4-FFF2-40B4-BE49-F238E27FC236}">
                <a16:creationId xmlns:a16="http://schemas.microsoft.com/office/drawing/2014/main" id="{F5C128C1-F74D-9762-8808-FC1B8069F768}"/>
              </a:ext>
            </a:extLst>
          </p:cNvPr>
          <p:cNvSpPr/>
          <p:nvPr/>
        </p:nvSpPr>
        <p:spPr>
          <a:xfrm>
            <a:off x="5232601" y="2003850"/>
            <a:ext cx="1488517" cy="504048"/>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Semibold" panose="020B0702040204020203" pitchFamily="34" charset="0"/>
                <a:cs typeface="Segoe UI Semibold" panose="020B0702040204020203" pitchFamily="34" charset="0"/>
              </a:rPr>
              <a:t>Optimizer</a:t>
            </a:r>
            <a:endParaRPr lang="en-US" sz="1100" dirty="0">
              <a:latin typeface="Segoe UI Semibold" panose="020B0702040204020203" pitchFamily="34" charset="0"/>
              <a:cs typeface="Segoe UI Semibold" panose="020B0702040204020203" pitchFamily="34" charset="0"/>
            </a:endParaRPr>
          </a:p>
        </p:txBody>
      </p:sp>
      <p:sp>
        <p:nvSpPr>
          <p:cNvPr id="8" name="Arrow: Right 7">
            <a:extLst>
              <a:ext uri="{FF2B5EF4-FFF2-40B4-BE49-F238E27FC236}">
                <a16:creationId xmlns:a16="http://schemas.microsoft.com/office/drawing/2014/main" id="{4A8BB439-3DE6-0CBC-D47D-86CCD40FC2B0}"/>
              </a:ext>
            </a:extLst>
          </p:cNvPr>
          <p:cNvSpPr/>
          <p:nvPr/>
        </p:nvSpPr>
        <p:spPr>
          <a:xfrm>
            <a:off x="7256734" y="3992986"/>
            <a:ext cx="474036" cy="234803"/>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9630050-76B4-E494-78CC-29C5491D6507}"/>
              </a:ext>
            </a:extLst>
          </p:cNvPr>
          <p:cNvSpPr/>
          <p:nvPr/>
        </p:nvSpPr>
        <p:spPr>
          <a:xfrm>
            <a:off x="4308534" y="3992986"/>
            <a:ext cx="474036" cy="234803"/>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BD98ED5-405C-25E5-5904-8879FFF86864}"/>
              </a:ext>
            </a:extLst>
          </p:cNvPr>
          <p:cNvSpPr/>
          <p:nvPr/>
        </p:nvSpPr>
        <p:spPr>
          <a:xfrm rot="5400000">
            <a:off x="8141952" y="4704095"/>
            <a:ext cx="364369" cy="162098"/>
          </a:xfrm>
          <a:prstGeom prst="rightArrow">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16487D9-4CBD-7AA9-4C16-961C1FC7C3A8}"/>
              </a:ext>
            </a:extLst>
          </p:cNvPr>
          <p:cNvSpPr/>
          <p:nvPr/>
        </p:nvSpPr>
        <p:spPr>
          <a:xfrm rot="5400000">
            <a:off x="8823615" y="4704094"/>
            <a:ext cx="364369" cy="162098"/>
          </a:xfrm>
          <a:prstGeom prst="rightArrow">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98E5E7C-7BD2-6B23-2448-22EEAA547B14}"/>
              </a:ext>
            </a:extLst>
          </p:cNvPr>
          <p:cNvSpPr/>
          <p:nvPr/>
        </p:nvSpPr>
        <p:spPr>
          <a:xfrm rot="5400000">
            <a:off x="9506826" y="4704092"/>
            <a:ext cx="364367" cy="162098"/>
          </a:xfrm>
          <a:prstGeom prst="rightArrow">
            <a:avLst/>
          </a:prstGeom>
          <a:solidFill>
            <a:schemeClr val="accent2"/>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21D3DE-1081-C627-1EC1-F1D0BAC82D06}"/>
              </a:ext>
            </a:extLst>
          </p:cNvPr>
          <p:cNvSpPr txBox="1"/>
          <p:nvPr/>
        </p:nvSpPr>
        <p:spPr>
          <a:xfrm>
            <a:off x="7945222" y="5531159"/>
            <a:ext cx="695588" cy="276999"/>
          </a:xfrm>
          <a:prstGeom prst="rect">
            <a:avLst/>
          </a:prstGeom>
          <a:noFill/>
        </p:spPr>
        <p:txBody>
          <a:bodyPr wrap="square">
            <a:spAutoFit/>
          </a:bodyPr>
          <a:lstStyle/>
          <a:p>
            <a:pPr algn="ctr"/>
            <a:r>
              <a:rPr lang="en-US" sz="1200" i="0" u="none" strike="noStrike" baseline="0">
                <a:solidFill>
                  <a:schemeClr val="accent2"/>
                </a:solidFill>
                <a:latin typeface="Segoe UI Semibold" panose="020B0702040204020203" pitchFamily="34" charset="0"/>
                <a:cs typeface="Segoe UI Semibold" panose="020B0702040204020203" pitchFamily="34" charset="0"/>
              </a:rPr>
              <a:t>RES</a:t>
            </a:r>
            <a:endParaRPr lang="en-US" sz="1200">
              <a:solidFill>
                <a:schemeClr val="accent2"/>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2E5A4181-F706-44EE-62BE-F952AD891980}"/>
              </a:ext>
            </a:extLst>
          </p:cNvPr>
          <p:cNvSpPr txBox="1"/>
          <p:nvPr/>
        </p:nvSpPr>
        <p:spPr>
          <a:xfrm>
            <a:off x="8652285" y="5530701"/>
            <a:ext cx="695588" cy="276999"/>
          </a:xfrm>
          <a:prstGeom prst="rect">
            <a:avLst/>
          </a:prstGeom>
          <a:noFill/>
        </p:spPr>
        <p:txBody>
          <a:bodyPr wrap="square">
            <a:spAutoFit/>
          </a:bodyPr>
          <a:lstStyle/>
          <a:p>
            <a:pPr algn="ctr"/>
            <a:r>
              <a:rPr lang="en-US" sz="1200" i="0" u="none" strike="noStrike" baseline="0">
                <a:solidFill>
                  <a:schemeClr val="accent2"/>
                </a:solidFill>
                <a:latin typeface="Segoe UI Semibold" panose="020B0702040204020203" pitchFamily="34" charset="0"/>
                <a:cs typeface="Segoe UI Semibold" panose="020B0702040204020203" pitchFamily="34" charset="0"/>
              </a:rPr>
              <a:t>Load</a:t>
            </a:r>
            <a:endParaRPr lang="en-US" sz="1200">
              <a:solidFill>
                <a:schemeClr val="accent2"/>
              </a:solidFill>
              <a:latin typeface="Segoe UI Semibold" panose="020B0702040204020203" pitchFamily="34" charset="0"/>
              <a:cs typeface="Segoe UI Semibold" panose="020B0702040204020203" pitchFamily="34" charset="0"/>
            </a:endParaRPr>
          </a:p>
        </p:txBody>
      </p:sp>
      <p:sp>
        <p:nvSpPr>
          <p:cNvPr id="18" name="TextBox 17">
            <a:extLst>
              <a:ext uri="{FF2B5EF4-FFF2-40B4-BE49-F238E27FC236}">
                <a16:creationId xmlns:a16="http://schemas.microsoft.com/office/drawing/2014/main" id="{E73C5878-48D7-5BAE-169A-550945D10250}"/>
              </a:ext>
            </a:extLst>
          </p:cNvPr>
          <p:cNvSpPr txBox="1"/>
          <p:nvPr/>
        </p:nvSpPr>
        <p:spPr>
          <a:xfrm>
            <a:off x="9335496" y="5526426"/>
            <a:ext cx="695588" cy="276999"/>
          </a:xfrm>
          <a:prstGeom prst="rect">
            <a:avLst/>
          </a:prstGeom>
          <a:noFill/>
        </p:spPr>
        <p:txBody>
          <a:bodyPr wrap="square">
            <a:spAutoFit/>
          </a:bodyPr>
          <a:lstStyle/>
          <a:p>
            <a:pPr algn="ctr"/>
            <a:r>
              <a:rPr lang="en-US" sz="1200" i="0" u="none" strike="noStrike" baseline="0">
                <a:solidFill>
                  <a:schemeClr val="accent2"/>
                </a:solidFill>
                <a:latin typeface="Segoe UI Semibold" panose="020B0702040204020203" pitchFamily="34" charset="0"/>
                <a:cs typeface="Segoe UI Semibold" panose="020B0702040204020203" pitchFamily="34" charset="0"/>
              </a:rPr>
              <a:t>BESS</a:t>
            </a:r>
            <a:endParaRPr lang="en-US" sz="1200">
              <a:solidFill>
                <a:schemeClr val="accent2"/>
              </a:solidFill>
              <a:latin typeface="Segoe UI Semibold" panose="020B0702040204020203" pitchFamily="34" charset="0"/>
              <a:cs typeface="Segoe UI Semibold" panose="020B0702040204020203" pitchFamily="34" charset="0"/>
            </a:endParaRPr>
          </a:p>
        </p:txBody>
      </p:sp>
      <p:grpSp>
        <p:nvGrpSpPr>
          <p:cNvPr id="48" name="Group 47">
            <a:extLst>
              <a:ext uri="{FF2B5EF4-FFF2-40B4-BE49-F238E27FC236}">
                <a16:creationId xmlns:a16="http://schemas.microsoft.com/office/drawing/2014/main" id="{40170679-CD1D-B0BD-7D8E-0F982AD37FB2}"/>
              </a:ext>
            </a:extLst>
          </p:cNvPr>
          <p:cNvGrpSpPr/>
          <p:nvPr/>
        </p:nvGrpSpPr>
        <p:grpSpPr>
          <a:xfrm>
            <a:off x="8044687" y="5017642"/>
            <a:ext cx="579240" cy="539709"/>
            <a:chOff x="7887149" y="6022197"/>
            <a:chExt cx="897780" cy="836513"/>
          </a:xfrm>
        </p:grpSpPr>
        <p:grpSp>
          <p:nvGrpSpPr>
            <p:cNvPr id="20" name="Graphic 10" descr="Wind Turbines outline">
              <a:extLst>
                <a:ext uri="{FF2B5EF4-FFF2-40B4-BE49-F238E27FC236}">
                  <a16:creationId xmlns:a16="http://schemas.microsoft.com/office/drawing/2014/main" id="{30EC392F-6577-91D4-A2B9-68CA7DAE0106}"/>
                </a:ext>
              </a:extLst>
            </p:cNvPr>
            <p:cNvGrpSpPr/>
            <p:nvPr/>
          </p:nvGrpSpPr>
          <p:grpSpPr>
            <a:xfrm>
              <a:off x="7887149" y="6022197"/>
              <a:ext cx="629593" cy="735558"/>
              <a:chOff x="713615" y="3070162"/>
              <a:chExt cx="1045581" cy="1221562"/>
            </a:xfrm>
            <a:solidFill>
              <a:schemeClr val="accent2"/>
            </a:solidFill>
          </p:grpSpPr>
          <p:sp>
            <p:nvSpPr>
              <p:cNvPr id="21" name="Freeform: Shape 20">
                <a:extLst>
                  <a:ext uri="{FF2B5EF4-FFF2-40B4-BE49-F238E27FC236}">
                    <a16:creationId xmlns:a16="http://schemas.microsoft.com/office/drawing/2014/main" id="{91192A0A-F091-07E6-FADE-537331E9FF51}"/>
                  </a:ext>
                </a:extLst>
              </p:cNvPr>
              <p:cNvSpPr/>
              <p:nvPr/>
            </p:nvSpPr>
            <p:spPr>
              <a:xfrm>
                <a:off x="865670" y="3601391"/>
                <a:ext cx="323854" cy="690333"/>
              </a:xfrm>
              <a:custGeom>
                <a:avLst/>
                <a:gdLst>
                  <a:gd name="connsiteX0" fmla="*/ 208170 w 323854"/>
                  <a:gd name="connsiteY0" fmla="*/ 8460 h 690333"/>
                  <a:gd name="connsiteX1" fmla="*/ 187173 w 323854"/>
                  <a:gd name="connsiteY1" fmla="*/ 4113 h 690333"/>
                  <a:gd name="connsiteX2" fmla="*/ 182095 w 323854"/>
                  <a:gd name="connsiteY2" fmla="*/ 0 h 690333"/>
                  <a:gd name="connsiteX3" fmla="*/ 194077 w 323854"/>
                  <a:gd name="connsiteY3" fmla="*/ 664222 h 690333"/>
                  <a:gd name="connsiteX4" fmla="*/ 129803 w 323854"/>
                  <a:gd name="connsiteY4" fmla="*/ 664222 h 690333"/>
                  <a:gd name="connsiteX5" fmla="*/ 141902 w 323854"/>
                  <a:gd name="connsiteY5" fmla="*/ 30577 h 690333"/>
                  <a:gd name="connsiteX6" fmla="*/ 115620 w 323854"/>
                  <a:gd name="connsiteY6" fmla="*/ 49652 h 690333"/>
                  <a:gd name="connsiteX7" fmla="*/ 103897 w 323854"/>
                  <a:gd name="connsiteY7" fmla="*/ 664222 h 690333"/>
                  <a:gd name="connsiteX8" fmla="*/ 0 w 323854"/>
                  <a:gd name="connsiteY8" fmla="*/ 664222 h 690333"/>
                  <a:gd name="connsiteX9" fmla="*/ 0 w 323854"/>
                  <a:gd name="connsiteY9" fmla="*/ 690334 h 690333"/>
                  <a:gd name="connsiteX10" fmla="*/ 323854 w 323854"/>
                  <a:gd name="connsiteY10" fmla="*/ 690334 h 690333"/>
                  <a:gd name="connsiteX11" fmla="*/ 323854 w 323854"/>
                  <a:gd name="connsiteY11" fmla="*/ 664222 h 690333"/>
                  <a:gd name="connsiteX12" fmla="*/ 219996 w 323854"/>
                  <a:gd name="connsiteY12" fmla="*/ 664222 h 690333"/>
                  <a:gd name="connsiteX13" fmla="*/ 208170 w 323854"/>
                  <a:gd name="connsiteY13" fmla="*/ 8460 h 69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854" h="690333">
                    <a:moveTo>
                      <a:pt x="208170" y="8460"/>
                    </a:moveTo>
                    <a:lnTo>
                      <a:pt x="187173" y="4113"/>
                    </a:lnTo>
                    <a:lnTo>
                      <a:pt x="182095" y="0"/>
                    </a:lnTo>
                    <a:lnTo>
                      <a:pt x="194077" y="664222"/>
                    </a:lnTo>
                    <a:lnTo>
                      <a:pt x="129803" y="664222"/>
                    </a:lnTo>
                    <a:lnTo>
                      <a:pt x="141902" y="30577"/>
                    </a:lnTo>
                    <a:lnTo>
                      <a:pt x="115620" y="49652"/>
                    </a:lnTo>
                    <a:lnTo>
                      <a:pt x="103897" y="664222"/>
                    </a:lnTo>
                    <a:lnTo>
                      <a:pt x="0" y="664222"/>
                    </a:lnTo>
                    <a:lnTo>
                      <a:pt x="0" y="690334"/>
                    </a:lnTo>
                    <a:lnTo>
                      <a:pt x="323854" y="690334"/>
                    </a:lnTo>
                    <a:lnTo>
                      <a:pt x="323854" y="664222"/>
                    </a:lnTo>
                    <a:lnTo>
                      <a:pt x="219996" y="664222"/>
                    </a:lnTo>
                    <a:lnTo>
                      <a:pt x="208170" y="8460"/>
                    </a:lnTo>
                    <a:close/>
                  </a:path>
                </a:pathLst>
              </a:custGeom>
              <a:solidFill>
                <a:schemeClr val="accent2"/>
              </a:solidFill>
              <a:ln w="1289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35B88CD-1C3D-AAC6-7A31-F837780AC5DF}"/>
                  </a:ext>
                </a:extLst>
              </p:cNvPr>
              <p:cNvSpPr/>
              <p:nvPr/>
            </p:nvSpPr>
            <p:spPr>
              <a:xfrm>
                <a:off x="1435607" y="3474109"/>
                <a:ext cx="233156" cy="569553"/>
              </a:xfrm>
              <a:custGeom>
                <a:avLst/>
                <a:gdLst>
                  <a:gd name="connsiteX0" fmla="*/ 157057 w 233156"/>
                  <a:gd name="connsiteY0" fmla="*/ 75477 h 569553"/>
                  <a:gd name="connsiteX1" fmla="*/ 130503 w 233156"/>
                  <a:gd name="connsiteY1" fmla="*/ 48190 h 569553"/>
                  <a:gd name="connsiteX2" fmla="*/ 142199 w 233156"/>
                  <a:gd name="connsiteY2" fmla="*/ 543441 h 569553"/>
                  <a:gd name="connsiteX3" fmla="*/ 91009 w 233156"/>
                  <a:gd name="connsiteY3" fmla="*/ 543441 h 569553"/>
                  <a:gd name="connsiteX4" fmla="*/ 103806 w 233156"/>
                  <a:gd name="connsiteY4" fmla="*/ 20759 h 569553"/>
                  <a:gd name="connsiteX5" fmla="*/ 83612 w 233156"/>
                  <a:gd name="connsiteY5" fmla="*/ 0 h 569553"/>
                  <a:gd name="connsiteX6" fmla="*/ 78405 w 233156"/>
                  <a:gd name="connsiteY6" fmla="*/ 157 h 569553"/>
                  <a:gd name="connsiteX7" fmla="*/ 65102 w 233156"/>
                  <a:gd name="connsiteY7" fmla="*/ 543441 h 569553"/>
                  <a:gd name="connsiteX8" fmla="*/ 0 w 233156"/>
                  <a:gd name="connsiteY8" fmla="*/ 543441 h 569553"/>
                  <a:gd name="connsiteX9" fmla="*/ 0 w 233156"/>
                  <a:gd name="connsiteY9" fmla="*/ 569553 h 569553"/>
                  <a:gd name="connsiteX10" fmla="*/ 233156 w 233156"/>
                  <a:gd name="connsiteY10" fmla="*/ 569553 h 569553"/>
                  <a:gd name="connsiteX11" fmla="*/ 233156 w 233156"/>
                  <a:gd name="connsiteY11" fmla="*/ 543441 h 569553"/>
                  <a:gd name="connsiteX12" fmla="*/ 168106 w 233156"/>
                  <a:gd name="connsiteY12" fmla="*/ 543441 h 569553"/>
                  <a:gd name="connsiteX13" fmla="*/ 157057 w 233156"/>
                  <a:gd name="connsiteY13" fmla="*/ 75477 h 56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56" h="569553">
                    <a:moveTo>
                      <a:pt x="157057" y="75477"/>
                    </a:moveTo>
                    <a:lnTo>
                      <a:pt x="130503" y="48190"/>
                    </a:lnTo>
                    <a:lnTo>
                      <a:pt x="142199" y="543441"/>
                    </a:lnTo>
                    <a:lnTo>
                      <a:pt x="91009" y="543441"/>
                    </a:lnTo>
                    <a:lnTo>
                      <a:pt x="103806" y="20759"/>
                    </a:lnTo>
                    <a:lnTo>
                      <a:pt x="83612" y="0"/>
                    </a:lnTo>
                    <a:lnTo>
                      <a:pt x="78405" y="157"/>
                    </a:lnTo>
                    <a:lnTo>
                      <a:pt x="65102" y="543441"/>
                    </a:lnTo>
                    <a:lnTo>
                      <a:pt x="0" y="543441"/>
                    </a:lnTo>
                    <a:lnTo>
                      <a:pt x="0" y="569553"/>
                    </a:lnTo>
                    <a:lnTo>
                      <a:pt x="233156" y="569553"/>
                    </a:lnTo>
                    <a:lnTo>
                      <a:pt x="233156" y="543441"/>
                    </a:lnTo>
                    <a:lnTo>
                      <a:pt x="168106" y="543441"/>
                    </a:lnTo>
                    <a:lnTo>
                      <a:pt x="157057" y="75477"/>
                    </a:lnTo>
                    <a:close/>
                  </a:path>
                </a:pathLst>
              </a:custGeom>
              <a:solidFill>
                <a:schemeClr val="accent2"/>
              </a:solidFill>
              <a:ln w="1289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982DA20-243E-461E-0A1A-9F8F0E1D0457}"/>
                  </a:ext>
                </a:extLst>
              </p:cNvPr>
              <p:cNvSpPr/>
              <p:nvPr/>
            </p:nvSpPr>
            <p:spPr>
              <a:xfrm>
                <a:off x="1245613" y="3090667"/>
                <a:ext cx="513583" cy="548073"/>
              </a:xfrm>
              <a:custGeom>
                <a:avLst/>
                <a:gdLst>
                  <a:gd name="connsiteX0" fmla="*/ 508961 w 513583"/>
                  <a:gd name="connsiteY0" fmla="*/ 500877 h 548073"/>
                  <a:gd name="connsiteX1" fmla="*/ 384110 w 513583"/>
                  <a:gd name="connsiteY1" fmla="*/ 298076 h 548073"/>
                  <a:gd name="connsiteX2" fmla="*/ 362429 w 513583"/>
                  <a:gd name="connsiteY2" fmla="*/ 286587 h 548073"/>
                  <a:gd name="connsiteX3" fmla="*/ 379683 w 513583"/>
                  <a:gd name="connsiteY3" fmla="*/ 270267 h 548073"/>
                  <a:gd name="connsiteX4" fmla="*/ 443541 w 513583"/>
                  <a:gd name="connsiteY4" fmla="*/ 39187 h 548073"/>
                  <a:gd name="connsiteX5" fmla="*/ 422235 w 513583"/>
                  <a:gd name="connsiteY5" fmla="*/ 1136 h 548073"/>
                  <a:gd name="connsiteX6" fmla="*/ 386998 w 513583"/>
                  <a:gd name="connsiteY6" fmla="*/ 16299 h 548073"/>
                  <a:gd name="connsiteX7" fmla="*/ 274034 w 513583"/>
                  <a:gd name="connsiteY7" fmla="*/ 228818 h 548073"/>
                  <a:gd name="connsiteX8" fmla="*/ 274423 w 513583"/>
                  <a:gd name="connsiteY8" fmla="*/ 251308 h 548073"/>
                  <a:gd name="connsiteX9" fmla="*/ 251146 w 513583"/>
                  <a:gd name="connsiteY9" fmla="*/ 245062 h 548073"/>
                  <a:gd name="connsiteX10" fmla="*/ 23010 w 513583"/>
                  <a:gd name="connsiteY10" fmla="*/ 304259 h 548073"/>
                  <a:gd name="connsiteX11" fmla="*/ 976 w 513583"/>
                  <a:gd name="connsiteY11" fmla="*/ 341880 h 548073"/>
                  <a:gd name="connsiteX12" fmla="*/ 31631 w 513583"/>
                  <a:gd name="connsiteY12" fmla="*/ 365050 h 548073"/>
                  <a:gd name="connsiteX13" fmla="*/ 265673 w 513583"/>
                  <a:gd name="connsiteY13" fmla="*/ 357554 h 548073"/>
                  <a:gd name="connsiteX14" fmla="*/ 269252 w 513583"/>
                  <a:gd name="connsiteY14" fmla="*/ 357452 h 548073"/>
                  <a:gd name="connsiteX15" fmla="*/ 288366 w 513583"/>
                  <a:gd name="connsiteY15" fmla="*/ 345072 h 548073"/>
                  <a:gd name="connsiteX16" fmla="*/ 295728 w 513583"/>
                  <a:gd name="connsiteY16" fmla="*/ 368876 h 548073"/>
                  <a:gd name="connsiteX17" fmla="*/ 461039 w 513583"/>
                  <a:gd name="connsiteY17" fmla="*/ 538795 h 548073"/>
                  <a:gd name="connsiteX18" fmla="*/ 504377 w 513583"/>
                  <a:gd name="connsiteY18" fmla="*/ 539255 h 548073"/>
                  <a:gd name="connsiteX19" fmla="*/ 508965 w 513583"/>
                  <a:gd name="connsiteY19" fmla="*/ 500877 h 548073"/>
                  <a:gd name="connsiteX20" fmla="*/ 409822 w 513583"/>
                  <a:gd name="connsiteY20" fmla="*/ 28643 h 548073"/>
                  <a:gd name="connsiteX21" fmla="*/ 416239 w 513583"/>
                  <a:gd name="connsiteY21" fmla="*/ 26678 h 548073"/>
                  <a:gd name="connsiteX22" fmla="*/ 418576 w 513583"/>
                  <a:gd name="connsiteY22" fmla="*/ 32168 h 548073"/>
                  <a:gd name="connsiteX23" fmla="*/ 356669 w 513583"/>
                  <a:gd name="connsiteY23" fmla="*/ 256208 h 548073"/>
                  <a:gd name="connsiteX24" fmla="*/ 342854 w 513583"/>
                  <a:gd name="connsiteY24" fmla="*/ 269286 h 548073"/>
                  <a:gd name="connsiteX25" fmla="*/ 304026 w 513583"/>
                  <a:gd name="connsiteY25" fmla="*/ 252137 h 548073"/>
                  <a:gd name="connsiteX26" fmla="*/ 300364 w 513583"/>
                  <a:gd name="connsiteY26" fmla="*/ 253037 h 548073"/>
                  <a:gd name="connsiteX27" fmla="*/ 300055 w 513583"/>
                  <a:gd name="connsiteY27" fmla="*/ 235167 h 548073"/>
                  <a:gd name="connsiteX28" fmla="*/ 295254 w 513583"/>
                  <a:gd name="connsiteY28" fmla="*/ 294684 h 548073"/>
                  <a:gd name="connsiteX29" fmla="*/ 307679 w 513583"/>
                  <a:gd name="connsiteY29" fmla="*/ 277996 h 548073"/>
                  <a:gd name="connsiteX30" fmla="*/ 307689 w 513583"/>
                  <a:gd name="connsiteY30" fmla="*/ 277994 h 548073"/>
                  <a:gd name="connsiteX31" fmla="*/ 309795 w 513583"/>
                  <a:gd name="connsiteY31" fmla="*/ 277842 h 548073"/>
                  <a:gd name="connsiteX32" fmla="*/ 324241 w 513583"/>
                  <a:gd name="connsiteY32" fmla="*/ 290515 h 548073"/>
                  <a:gd name="connsiteX33" fmla="*/ 311815 w 513583"/>
                  <a:gd name="connsiteY33" fmla="*/ 307207 h 548073"/>
                  <a:gd name="connsiteX34" fmla="*/ 295254 w 513583"/>
                  <a:gd name="connsiteY34" fmla="*/ 294684 h 548073"/>
                  <a:gd name="connsiteX35" fmla="*/ 261265 w 513583"/>
                  <a:gd name="connsiteY35" fmla="*/ 331583 h 548073"/>
                  <a:gd name="connsiteX36" fmla="*/ 30803 w 513583"/>
                  <a:gd name="connsiteY36" fmla="*/ 338964 h 548073"/>
                  <a:gd name="connsiteX37" fmla="*/ 25973 w 513583"/>
                  <a:gd name="connsiteY37" fmla="*/ 335099 h 548073"/>
                  <a:gd name="connsiteX38" fmla="*/ 25952 w 513583"/>
                  <a:gd name="connsiteY38" fmla="*/ 334858 h 548073"/>
                  <a:gd name="connsiteX39" fmla="*/ 29012 w 513583"/>
                  <a:gd name="connsiteY39" fmla="*/ 329646 h 548073"/>
                  <a:gd name="connsiteX40" fmla="*/ 29469 w 513583"/>
                  <a:gd name="connsiteY40" fmla="*/ 329555 h 548073"/>
                  <a:gd name="connsiteX41" fmla="*/ 251032 w 513583"/>
                  <a:gd name="connsiteY41" fmla="*/ 272066 h 548073"/>
                  <a:gd name="connsiteX42" fmla="*/ 272155 w 513583"/>
                  <a:gd name="connsiteY42" fmla="*/ 277733 h 548073"/>
                  <a:gd name="connsiteX43" fmla="*/ 279591 w 513583"/>
                  <a:gd name="connsiteY43" fmla="*/ 319719 h 548073"/>
                  <a:gd name="connsiteX44" fmla="*/ 485857 w 513583"/>
                  <a:gd name="connsiteY44" fmla="*/ 520935 h 548073"/>
                  <a:gd name="connsiteX45" fmla="*/ 479852 w 513583"/>
                  <a:gd name="connsiteY45" fmla="*/ 520876 h 548073"/>
                  <a:gd name="connsiteX46" fmla="*/ 479538 w 513583"/>
                  <a:gd name="connsiteY46" fmla="*/ 520514 h 548073"/>
                  <a:gd name="connsiteX47" fmla="*/ 318598 w 513583"/>
                  <a:gd name="connsiteY47" fmla="*/ 355081 h 548073"/>
                  <a:gd name="connsiteX48" fmla="*/ 311872 w 513583"/>
                  <a:gd name="connsiteY48" fmla="*/ 333316 h 548073"/>
                  <a:gd name="connsiteX49" fmla="*/ 315480 w 513583"/>
                  <a:gd name="connsiteY49" fmla="*/ 333055 h 548073"/>
                  <a:gd name="connsiteX50" fmla="*/ 315493 w 513583"/>
                  <a:gd name="connsiteY50" fmla="*/ 333055 h 548073"/>
                  <a:gd name="connsiteX51" fmla="*/ 347129 w 513583"/>
                  <a:gd name="connsiteY51" fmla="*/ 307981 h 548073"/>
                  <a:gd name="connsiteX52" fmla="*/ 365819 w 513583"/>
                  <a:gd name="connsiteY52" fmla="*/ 317888 h 548073"/>
                  <a:gd name="connsiteX53" fmla="*/ 486951 w 513583"/>
                  <a:gd name="connsiteY53" fmla="*/ 514642 h 548073"/>
                  <a:gd name="connsiteX54" fmla="*/ 486232 w 513583"/>
                  <a:gd name="connsiteY54" fmla="*/ 520669 h 548073"/>
                  <a:gd name="connsiteX55" fmla="*/ 485857 w 513583"/>
                  <a:gd name="connsiteY55" fmla="*/ 520935 h 54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3583" h="548073">
                    <a:moveTo>
                      <a:pt x="508961" y="500877"/>
                    </a:moveTo>
                    <a:lnTo>
                      <a:pt x="384110" y="298076"/>
                    </a:lnTo>
                    <a:lnTo>
                      <a:pt x="362429" y="286587"/>
                    </a:lnTo>
                    <a:lnTo>
                      <a:pt x="379683" y="270267"/>
                    </a:lnTo>
                    <a:lnTo>
                      <a:pt x="443541" y="39187"/>
                    </a:lnTo>
                    <a:cubicBezTo>
                      <a:pt x="448083" y="22749"/>
                      <a:pt x="438543" y="5713"/>
                      <a:pt x="422235" y="1136"/>
                    </a:cubicBezTo>
                    <a:cubicBezTo>
                      <a:pt x="408416" y="-2743"/>
                      <a:pt x="393777" y="3557"/>
                      <a:pt x="386998" y="16299"/>
                    </a:cubicBezTo>
                    <a:lnTo>
                      <a:pt x="274034" y="228818"/>
                    </a:lnTo>
                    <a:lnTo>
                      <a:pt x="274423" y="251308"/>
                    </a:lnTo>
                    <a:lnTo>
                      <a:pt x="251146" y="245062"/>
                    </a:lnTo>
                    <a:lnTo>
                      <a:pt x="23010" y="304259"/>
                    </a:lnTo>
                    <a:cubicBezTo>
                      <a:pt x="6620" y="308515"/>
                      <a:pt x="-3245" y="325359"/>
                      <a:pt x="976" y="341880"/>
                    </a:cubicBezTo>
                    <a:cubicBezTo>
                      <a:pt x="4555" y="355884"/>
                      <a:pt x="17292" y="365510"/>
                      <a:pt x="31631" y="365050"/>
                    </a:cubicBezTo>
                    <a:lnTo>
                      <a:pt x="265673" y="357554"/>
                    </a:lnTo>
                    <a:lnTo>
                      <a:pt x="269252" y="357452"/>
                    </a:lnTo>
                    <a:lnTo>
                      <a:pt x="288366" y="345072"/>
                    </a:lnTo>
                    <a:lnTo>
                      <a:pt x="295728" y="368876"/>
                    </a:lnTo>
                    <a:lnTo>
                      <a:pt x="461039" y="538795"/>
                    </a:lnTo>
                    <a:cubicBezTo>
                      <a:pt x="472880" y="550984"/>
                      <a:pt x="492284" y="551190"/>
                      <a:pt x="504377" y="539255"/>
                    </a:cubicBezTo>
                    <a:cubicBezTo>
                      <a:pt x="514640" y="529126"/>
                      <a:pt x="516547" y="513173"/>
                      <a:pt x="508965" y="500877"/>
                    </a:cubicBezTo>
                    <a:close/>
                    <a:moveTo>
                      <a:pt x="409822" y="28643"/>
                    </a:moveTo>
                    <a:cubicBezTo>
                      <a:pt x="411056" y="26314"/>
                      <a:pt x="413928" y="25434"/>
                      <a:pt x="416239" y="26678"/>
                    </a:cubicBezTo>
                    <a:cubicBezTo>
                      <a:pt x="418196" y="27732"/>
                      <a:pt x="419166" y="30012"/>
                      <a:pt x="418576" y="32168"/>
                    </a:cubicBezTo>
                    <a:lnTo>
                      <a:pt x="356669" y="256208"/>
                    </a:lnTo>
                    <a:lnTo>
                      <a:pt x="342854" y="269286"/>
                    </a:lnTo>
                    <a:cubicBezTo>
                      <a:pt x="334286" y="256487"/>
                      <a:pt x="319169" y="249811"/>
                      <a:pt x="304026" y="252137"/>
                    </a:cubicBezTo>
                    <a:cubicBezTo>
                      <a:pt x="302764" y="252319"/>
                      <a:pt x="301588" y="252743"/>
                      <a:pt x="300364" y="253037"/>
                    </a:cubicBezTo>
                    <a:lnTo>
                      <a:pt x="300055" y="235167"/>
                    </a:lnTo>
                    <a:close/>
                    <a:moveTo>
                      <a:pt x="295254" y="294684"/>
                    </a:moveTo>
                    <a:cubicBezTo>
                      <a:pt x="294113" y="286618"/>
                      <a:pt x="299676" y="279146"/>
                      <a:pt x="307679" y="277996"/>
                    </a:cubicBezTo>
                    <a:cubicBezTo>
                      <a:pt x="307683" y="277996"/>
                      <a:pt x="307685" y="277994"/>
                      <a:pt x="307689" y="277994"/>
                    </a:cubicBezTo>
                    <a:cubicBezTo>
                      <a:pt x="308386" y="277893"/>
                      <a:pt x="309091" y="277842"/>
                      <a:pt x="309795" y="277842"/>
                    </a:cubicBezTo>
                    <a:cubicBezTo>
                      <a:pt x="317066" y="277860"/>
                      <a:pt x="323221" y="283259"/>
                      <a:pt x="324241" y="290515"/>
                    </a:cubicBezTo>
                    <a:cubicBezTo>
                      <a:pt x="325383" y="298584"/>
                      <a:pt x="319820" y="306057"/>
                      <a:pt x="311815" y="307207"/>
                    </a:cubicBezTo>
                    <a:cubicBezTo>
                      <a:pt x="303811" y="308359"/>
                      <a:pt x="296397" y="302752"/>
                      <a:pt x="295254" y="294684"/>
                    </a:cubicBezTo>
                    <a:close/>
                    <a:moveTo>
                      <a:pt x="261265" y="331583"/>
                    </a:moveTo>
                    <a:lnTo>
                      <a:pt x="30803" y="338964"/>
                    </a:lnTo>
                    <a:cubicBezTo>
                      <a:pt x="28411" y="339241"/>
                      <a:pt x="26247" y="337510"/>
                      <a:pt x="25973" y="335099"/>
                    </a:cubicBezTo>
                    <a:cubicBezTo>
                      <a:pt x="25964" y="335019"/>
                      <a:pt x="25957" y="334938"/>
                      <a:pt x="25952" y="334858"/>
                    </a:cubicBezTo>
                    <a:cubicBezTo>
                      <a:pt x="25369" y="332567"/>
                      <a:pt x="26740" y="330234"/>
                      <a:pt x="29012" y="329646"/>
                    </a:cubicBezTo>
                    <a:cubicBezTo>
                      <a:pt x="29163" y="329607"/>
                      <a:pt x="29315" y="329577"/>
                      <a:pt x="29469" y="329555"/>
                    </a:cubicBezTo>
                    <a:lnTo>
                      <a:pt x="251032" y="272066"/>
                    </a:lnTo>
                    <a:lnTo>
                      <a:pt x="272155" y="277733"/>
                    </a:lnTo>
                    <a:cubicBezTo>
                      <a:pt x="266384" y="292002"/>
                      <a:pt x="269278" y="308344"/>
                      <a:pt x="279591" y="319719"/>
                    </a:cubicBezTo>
                    <a:close/>
                    <a:moveTo>
                      <a:pt x="485857" y="520935"/>
                    </a:moveTo>
                    <a:cubicBezTo>
                      <a:pt x="484182" y="522590"/>
                      <a:pt x="481494" y="522563"/>
                      <a:pt x="479852" y="520876"/>
                    </a:cubicBezTo>
                    <a:cubicBezTo>
                      <a:pt x="479742" y="520761"/>
                      <a:pt x="479637" y="520641"/>
                      <a:pt x="479538" y="520514"/>
                    </a:cubicBezTo>
                    <a:lnTo>
                      <a:pt x="318598" y="355081"/>
                    </a:lnTo>
                    <a:lnTo>
                      <a:pt x="311872" y="333316"/>
                    </a:lnTo>
                    <a:cubicBezTo>
                      <a:pt x="313072" y="333255"/>
                      <a:pt x="314269" y="333237"/>
                      <a:pt x="315480" y="333055"/>
                    </a:cubicBezTo>
                    <a:lnTo>
                      <a:pt x="315493" y="333055"/>
                    </a:lnTo>
                    <a:cubicBezTo>
                      <a:pt x="329708" y="330953"/>
                      <a:pt x="341751" y="321409"/>
                      <a:pt x="347129" y="307981"/>
                    </a:cubicBezTo>
                    <a:lnTo>
                      <a:pt x="365819" y="317888"/>
                    </a:lnTo>
                    <a:lnTo>
                      <a:pt x="486951" y="514642"/>
                    </a:lnTo>
                    <a:cubicBezTo>
                      <a:pt x="488405" y="516506"/>
                      <a:pt x="488082" y="519205"/>
                      <a:pt x="486232" y="520669"/>
                    </a:cubicBezTo>
                    <a:cubicBezTo>
                      <a:pt x="486112" y="520765"/>
                      <a:pt x="485986" y="520852"/>
                      <a:pt x="485857" y="520935"/>
                    </a:cubicBezTo>
                    <a:close/>
                  </a:path>
                </a:pathLst>
              </a:custGeom>
              <a:solidFill>
                <a:schemeClr val="accent2"/>
              </a:solidFill>
              <a:ln w="1289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831AD29-99E2-0A06-0FB6-F13FBACCFC0E}"/>
                  </a:ext>
                </a:extLst>
              </p:cNvPr>
              <p:cNvSpPr/>
              <p:nvPr/>
            </p:nvSpPr>
            <p:spPr>
              <a:xfrm>
                <a:off x="713615" y="3070162"/>
                <a:ext cx="701854" cy="690228"/>
              </a:xfrm>
              <a:custGeom>
                <a:avLst/>
                <a:gdLst>
                  <a:gd name="connsiteX0" fmla="*/ 680452 w 701852"/>
                  <a:gd name="connsiteY0" fmla="*/ 484419 h 690227"/>
                  <a:gd name="connsiteX1" fmla="*/ 396533 w 701852"/>
                  <a:gd name="connsiteY1" fmla="*/ 355567 h 690227"/>
                  <a:gd name="connsiteX2" fmla="*/ 359730 w 701852"/>
                  <a:gd name="connsiteY2" fmla="*/ 359596 h 690227"/>
                  <a:gd name="connsiteX3" fmla="*/ 367736 w 701852"/>
                  <a:gd name="connsiteY3" fmla="*/ 324345 h 690227"/>
                  <a:gd name="connsiteX4" fmla="*/ 269089 w 701852"/>
                  <a:gd name="connsiteY4" fmla="*/ 25037 h 690227"/>
                  <a:gd name="connsiteX5" fmla="*/ 223161 w 701852"/>
                  <a:gd name="connsiteY5" fmla="*/ 1887 h 690227"/>
                  <a:gd name="connsiteX6" fmla="*/ 198511 w 701852"/>
                  <a:gd name="connsiteY6" fmla="*/ 40248 h 690227"/>
                  <a:gd name="connsiteX7" fmla="*/ 230084 w 701852"/>
                  <a:gd name="connsiteY7" fmla="*/ 355733 h 690227"/>
                  <a:gd name="connsiteX8" fmla="*/ 249477 w 701852"/>
                  <a:gd name="connsiteY8" fmla="*/ 383706 h 690227"/>
                  <a:gd name="connsiteX9" fmla="*/ 215265 w 701852"/>
                  <a:gd name="connsiteY9" fmla="*/ 395587 h 690227"/>
                  <a:gd name="connsiteX10" fmla="*/ 9482 w 701852"/>
                  <a:gd name="connsiteY10" fmla="*/ 629028 h 690227"/>
                  <a:gd name="connsiteX11" fmla="*/ 9673 w 701852"/>
                  <a:gd name="connsiteY11" fmla="*/ 677835 h 690227"/>
                  <a:gd name="connsiteX12" fmla="*/ 36389 w 701852"/>
                  <a:gd name="connsiteY12" fmla="*/ 690228 h 690227"/>
                  <a:gd name="connsiteX13" fmla="*/ 57842 w 701852"/>
                  <a:gd name="connsiteY13" fmla="*/ 683025 h 690227"/>
                  <a:gd name="connsiteX14" fmla="*/ 311509 w 701852"/>
                  <a:gd name="connsiteY14" fmla="*/ 498898 h 690227"/>
                  <a:gd name="connsiteX15" fmla="*/ 325089 w 701852"/>
                  <a:gd name="connsiteY15" fmla="*/ 467172 h 690227"/>
                  <a:gd name="connsiteX16" fmla="*/ 354006 w 701852"/>
                  <a:gd name="connsiteY16" fmla="*/ 490568 h 690227"/>
                  <a:gd name="connsiteX17" fmla="*/ 658227 w 701852"/>
                  <a:gd name="connsiteY17" fmla="*/ 553628 h 690227"/>
                  <a:gd name="connsiteX18" fmla="*/ 701104 w 701852"/>
                  <a:gd name="connsiteY18" fmla="*/ 525164 h 690227"/>
                  <a:gd name="connsiteX19" fmla="*/ 680452 w 701852"/>
                  <a:gd name="connsiteY19" fmla="*/ 484423 h 690227"/>
                  <a:gd name="connsiteX20" fmla="*/ 327505 w 701852"/>
                  <a:gd name="connsiteY20" fmla="*/ 418081 h 690227"/>
                  <a:gd name="connsiteX21" fmla="*/ 294394 w 701852"/>
                  <a:gd name="connsiteY21" fmla="*/ 416333 h 690227"/>
                  <a:gd name="connsiteX22" fmla="*/ 296129 w 701852"/>
                  <a:gd name="connsiteY22" fmla="*/ 382958 h 690227"/>
                  <a:gd name="connsiteX23" fmla="*/ 329212 w 701852"/>
                  <a:gd name="connsiteY23" fmla="*/ 384676 h 690227"/>
                  <a:gd name="connsiteX24" fmla="*/ 327567 w 701852"/>
                  <a:gd name="connsiteY24" fmla="*/ 418025 h 690227"/>
                  <a:gd name="connsiteX25" fmla="*/ 327505 w 701852"/>
                  <a:gd name="connsiteY25" fmla="*/ 418081 h 690227"/>
                  <a:gd name="connsiteX26" fmla="*/ 224288 w 701852"/>
                  <a:gd name="connsiteY26" fmla="*/ 37622 h 690227"/>
                  <a:gd name="connsiteX27" fmla="*/ 233591 w 701852"/>
                  <a:gd name="connsiteY27" fmla="*/ 26144 h 690227"/>
                  <a:gd name="connsiteX28" fmla="*/ 244503 w 701852"/>
                  <a:gd name="connsiteY28" fmla="*/ 33274 h 690227"/>
                  <a:gd name="connsiteX29" fmla="*/ 340866 w 701852"/>
                  <a:gd name="connsiteY29" fmla="*/ 325645 h 690227"/>
                  <a:gd name="connsiteX30" fmla="*/ 333931 w 701852"/>
                  <a:gd name="connsiteY30" fmla="*/ 356188 h 690227"/>
                  <a:gd name="connsiteX31" fmla="*/ 272172 w 701852"/>
                  <a:gd name="connsiteY31" fmla="*/ 370867 h 690227"/>
                  <a:gd name="connsiteX32" fmla="*/ 255172 w 701852"/>
                  <a:gd name="connsiteY32" fmla="*/ 346352 h 690227"/>
                  <a:gd name="connsiteX33" fmla="*/ 42701 w 701852"/>
                  <a:gd name="connsiteY33" fmla="*/ 661836 h 690227"/>
                  <a:gd name="connsiteX34" fmla="*/ 28186 w 701852"/>
                  <a:gd name="connsiteY34" fmla="*/ 659453 h 690227"/>
                  <a:gd name="connsiteX35" fmla="*/ 28849 w 701852"/>
                  <a:gd name="connsiteY35" fmla="*/ 646371 h 690227"/>
                  <a:gd name="connsiteX36" fmla="*/ 230117 w 701852"/>
                  <a:gd name="connsiteY36" fmla="*/ 418055 h 690227"/>
                  <a:gd name="connsiteX37" fmla="*/ 262888 w 701852"/>
                  <a:gd name="connsiteY37" fmla="*/ 406665 h 690227"/>
                  <a:gd name="connsiteX38" fmla="*/ 304435 w 701852"/>
                  <a:gd name="connsiteY38" fmla="*/ 449489 h 690227"/>
                  <a:gd name="connsiteX39" fmla="*/ 290561 w 701852"/>
                  <a:gd name="connsiteY39" fmla="*/ 481925 h 690227"/>
                  <a:gd name="connsiteX40" fmla="*/ 675436 w 701852"/>
                  <a:gd name="connsiteY40" fmla="*/ 521024 h 690227"/>
                  <a:gd name="connsiteX41" fmla="*/ 663451 w 701852"/>
                  <a:gd name="connsiteY41" fmla="*/ 528049 h 690227"/>
                  <a:gd name="connsiteX42" fmla="*/ 365348 w 701852"/>
                  <a:gd name="connsiteY42" fmla="*/ 466258 h 690227"/>
                  <a:gd name="connsiteX43" fmla="*/ 336948 w 701852"/>
                  <a:gd name="connsiteY43" fmla="*/ 443279 h 690227"/>
                  <a:gd name="connsiteX44" fmla="*/ 344862 w 701852"/>
                  <a:gd name="connsiteY44" fmla="*/ 437452 h 690227"/>
                  <a:gd name="connsiteX45" fmla="*/ 344862 w 701852"/>
                  <a:gd name="connsiteY45" fmla="*/ 437452 h 690227"/>
                  <a:gd name="connsiteX46" fmla="*/ 358845 w 701852"/>
                  <a:gd name="connsiteY46" fmla="*/ 385964 h 690227"/>
                  <a:gd name="connsiteX47" fmla="*/ 392321 w 701852"/>
                  <a:gd name="connsiteY47" fmla="*/ 382286 h 690227"/>
                  <a:gd name="connsiteX48" fmla="*/ 669813 w 701852"/>
                  <a:gd name="connsiteY48" fmla="*/ 508230 h 690227"/>
                  <a:gd name="connsiteX49" fmla="*/ 675448 w 701852"/>
                  <a:gd name="connsiteY49" fmla="*/ 520994 h 690227"/>
                  <a:gd name="connsiteX50" fmla="*/ 675436 w 701852"/>
                  <a:gd name="connsiteY50" fmla="*/ 521024 h 69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1852" h="690227">
                    <a:moveTo>
                      <a:pt x="680452" y="484419"/>
                    </a:moveTo>
                    <a:lnTo>
                      <a:pt x="396533" y="355567"/>
                    </a:lnTo>
                    <a:lnTo>
                      <a:pt x="359730" y="359596"/>
                    </a:lnTo>
                    <a:lnTo>
                      <a:pt x="367736" y="324345"/>
                    </a:lnTo>
                    <a:lnTo>
                      <a:pt x="269089" y="25037"/>
                    </a:lnTo>
                    <a:cubicBezTo>
                      <a:pt x="262748" y="5861"/>
                      <a:pt x="242185" y="-4503"/>
                      <a:pt x="223161" y="1887"/>
                    </a:cubicBezTo>
                    <a:cubicBezTo>
                      <a:pt x="207059" y="7296"/>
                      <a:pt x="196823" y="23226"/>
                      <a:pt x="198511" y="40248"/>
                    </a:cubicBezTo>
                    <a:lnTo>
                      <a:pt x="230084" y="355733"/>
                    </a:lnTo>
                    <a:lnTo>
                      <a:pt x="249477" y="383706"/>
                    </a:lnTo>
                    <a:lnTo>
                      <a:pt x="215265" y="395587"/>
                    </a:lnTo>
                    <a:lnTo>
                      <a:pt x="9482" y="629028"/>
                    </a:lnTo>
                    <a:cubicBezTo>
                      <a:pt x="-3234" y="642802"/>
                      <a:pt x="-3151" y="664163"/>
                      <a:pt x="9673" y="677835"/>
                    </a:cubicBezTo>
                    <a:cubicBezTo>
                      <a:pt x="16409" y="685628"/>
                      <a:pt x="26135" y="690139"/>
                      <a:pt x="36389" y="690228"/>
                    </a:cubicBezTo>
                    <a:cubicBezTo>
                      <a:pt x="44114" y="690166"/>
                      <a:pt x="51623" y="687645"/>
                      <a:pt x="57842" y="683025"/>
                    </a:cubicBezTo>
                    <a:lnTo>
                      <a:pt x="311509" y="498898"/>
                    </a:lnTo>
                    <a:lnTo>
                      <a:pt x="325089" y="467172"/>
                    </a:lnTo>
                    <a:lnTo>
                      <a:pt x="354006" y="490568"/>
                    </a:lnTo>
                    <a:lnTo>
                      <a:pt x="658227" y="553628"/>
                    </a:lnTo>
                    <a:cubicBezTo>
                      <a:pt x="677865" y="557702"/>
                      <a:pt x="697062" y="544958"/>
                      <a:pt x="701104" y="525164"/>
                    </a:cubicBezTo>
                    <a:cubicBezTo>
                      <a:pt x="704530" y="508385"/>
                      <a:pt x="695949" y="491456"/>
                      <a:pt x="680452" y="484423"/>
                    </a:cubicBezTo>
                    <a:close/>
                    <a:moveTo>
                      <a:pt x="327505" y="418081"/>
                    </a:moveTo>
                    <a:cubicBezTo>
                      <a:pt x="317882" y="426814"/>
                      <a:pt x="303059" y="426031"/>
                      <a:pt x="294394" y="416333"/>
                    </a:cubicBezTo>
                    <a:cubicBezTo>
                      <a:pt x="285730" y="406634"/>
                      <a:pt x="286507" y="391691"/>
                      <a:pt x="296129" y="382958"/>
                    </a:cubicBezTo>
                    <a:cubicBezTo>
                      <a:pt x="305740" y="374237"/>
                      <a:pt x="320541" y="375005"/>
                      <a:pt x="329212" y="384676"/>
                    </a:cubicBezTo>
                    <a:cubicBezTo>
                      <a:pt x="337895" y="394343"/>
                      <a:pt x="337158" y="409274"/>
                      <a:pt x="327567" y="418025"/>
                    </a:cubicBezTo>
                    <a:cubicBezTo>
                      <a:pt x="327546" y="418043"/>
                      <a:pt x="327526" y="418063"/>
                      <a:pt x="327505" y="418081"/>
                    </a:cubicBezTo>
                    <a:close/>
                    <a:moveTo>
                      <a:pt x="224288" y="37622"/>
                    </a:moveTo>
                    <a:cubicBezTo>
                      <a:pt x="223713" y="31863"/>
                      <a:pt x="227877" y="26724"/>
                      <a:pt x="233591" y="26144"/>
                    </a:cubicBezTo>
                    <a:cubicBezTo>
                      <a:pt x="238435" y="25652"/>
                      <a:pt x="242970" y="28615"/>
                      <a:pt x="244503" y="33274"/>
                    </a:cubicBezTo>
                    <a:lnTo>
                      <a:pt x="340866" y="325645"/>
                    </a:lnTo>
                    <a:lnTo>
                      <a:pt x="333931" y="356188"/>
                    </a:lnTo>
                    <a:cubicBezTo>
                      <a:pt x="312551" y="345217"/>
                      <a:pt x="286437" y="351424"/>
                      <a:pt x="272172" y="370867"/>
                    </a:cubicBezTo>
                    <a:lnTo>
                      <a:pt x="255172" y="346352"/>
                    </a:lnTo>
                    <a:close/>
                    <a:moveTo>
                      <a:pt x="42701" y="661836"/>
                    </a:moveTo>
                    <a:cubicBezTo>
                      <a:pt x="38040" y="665218"/>
                      <a:pt x="31542" y="664151"/>
                      <a:pt x="28186" y="659453"/>
                    </a:cubicBezTo>
                    <a:cubicBezTo>
                      <a:pt x="25343" y="655474"/>
                      <a:pt x="25618" y="650039"/>
                      <a:pt x="28849" y="646371"/>
                    </a:cubicBezTo>
                    <a:lnTo>
                      <a:pt x="230117" y="418055"/>
                    </a:lnTo>
                    <a:lnTo>
                      <a:pt x="262888" y="406665"/>
                    </a:lnTo>
                    <a:cubicBezTo>
                      <a:pt x="265458" y="428805"/>
                      <a:pt x="282533" y="446405"/>
                      <a:pt x="304435" y="449489"/>
                    </a:cubicBezTo>
                    <a:lnTo>
                      <a:pt x="290561" y="481925"/>
                    </a:lnTo>
                    <a:close/>
                    <a:moveTo>
                      <a:pt x="675436" y="521024"/>
                    </a:moveTo>
                    <a:cubicBezTo>
                      <a:pt x="674028" y="526283"/>
                      <a:pt x="668681" y="529416"/>
                      <a:pt x="663451" y="528049"/>
                    </a:cubicBezTo>
                    <a:lnTo>
                      <a:pt x="365348" y="466258"/>
                    </a:lnTo>
                    <a:lnTo>
                      <a:pt x="336948" y="443279"/>
                    </a:lnTo>
                    <a:cubicBezTo>
                      <a:pt x="339769" y="441603"/>
                      <a:pt x="342420" y="439651"/>
                      <a:pt x="344862" y="437452"/>
                    </a:cubicBezTo>
                    <a:lnTo>
                      <a:pt x="344862" y="437452"/>
                    </a:lnTo>
                    <a:cubicBezTo>
                      <a:pt x="359043" y="424480"/>
                      <a:pt x="364495" y="404408"/>
                      <a:pt x="358845" y="385964"/>
                    </a:cubicBezTo>
                    <a:lnTo>
                      <a:pt x="392321" y="382286"/>
                    </a:lnTo>
                    <a:lnTo>
                      <a:pt x="669813" y="508230"/>
                    </a:lnTo>
                    <a:cubicBezTo>
                      <a:pt x="674866" y="510186"/>
                      <a:pt x="677388" y="515900"/>
                      <a:pt x="675448" y="520994"/>
                    </a:cubicBezTo>
                    <a:cubicBezTo>
                      <a:pt x="675444" y="521004"/>
                      <a:pt x="675440" y="521013"/>
                      <a:pt x="675436" y="521024"/>
                    </a:cubicBezTo>
                    <a:close/>
                  </a:path>
                </a:pathLst>
              </a:custGeom>
              <a:solidFill>
                <a:schemeClr val="accent2"/>
              </a:solidFill>
              <a:ln w="12898" cap="flat">
                <a:noFill/>
                <a:prstDash val="solid"/>
                <a:miter/>
              </a:ln>
            </p:spPr>
            <p:txBody>
              <a:bodyPr rtlCol="0" anchor="ctr"/>
              <a:lstStyle/>
              <a:p>
                <a:endParaRPr lang="en-US"/>
              </a:p>
            </p:txBody>
          </p:sp>
        </p:grpSp>
        <p:sp>
          <p:nvSpPr>
            <p:cNvPr id="30" name="Freeform: Shape 29">
              <a:extLst>
                <a:ext uri="{FF2B5EF4-FFF2-40B4-BE49-F238E27FC236}">
                  <a16:creationId xmlns:a16="http://schemas.microsoft.com/office/drawing/2014/main" id="{88B37F3D-CF24-E86F-CCF8-3506B8071208}"/>
                </a:ext>
              </a:extLst>
            </p:cNvPr>
            <p:cNvSpPr/>
            <p:nvPr/>
          </p:nvSpPr>
          <p:spPr>
            <a:xfrm>
              <a:off x="8307695" y="6531201"/>
              <a:ext cx="420417" cy="326799"/>
            </a:xfrm>
            <a:custGeom>
              <a:avLst/>
              <a:gdLst>
                <a:gd name="connsiteX0" fmla="*/ 698197 w 698197"/>
                <a:gd name="connsiteY0" fmla="*/ 424523 h 542724"/>
                <a:gd name="connsiteX1" fmla="*/ 698197 w 698197"/>
                <a:gd name="connsiteY1" fmla="*/ 340392 h 542724"/>
                <a:gd name="connsiteX2" fmla="*/ 546224 w 698197"/>
                <a:gd name="connsiteY2" fmla="*/ 0 h 542724"/>
                <a:gd name="connsiteX3" fmla="*/ 152018 w 698197"/>
                <a:gd name="connsiteY3" fmla="*/ 0 h 542724"/>
                <a:gd name="connsiteX4" fmla="*/ 0 w 698197"/>
                <a:gd name="connsiteY4" fmla="*/ 340392 h 542724"/>
                <a:gd name="connsiteX5" fmla="*/ 0 w 698197"/>
                <a:gd name="connsiteY5" fmla="*/ 424523 h 542724"/>
                <a:gd name="connsiteX6" fmla="*/ 340082 w 698197"/>
                <a:gd name="connsiteY6" fmla="*/ 424523 h 542724"/>
                <a:gd name="connsiteX7" fmla="*/ 340082 w 698197"/>
                <a:gd name="connsiteY7" fmla="*/ 524540 h 542724"/>
                <a:gd name="connsiteX8" fmla="*/ 226295 w 698197"/>
                <a:gd name="connsiteY8" fmla="*/ 524540 h 542724"/>
                <a:gd name="connsiteX9" fmla="*/ 226295 w 698197"/>
                <a:gd name="connsiteY9" fmla="*/ 542725 h 542724"/>
                <a:gd name="connsiteX10" fmla="*/ 471902 w 698197"/>
                <a:gd name="connsiteY10" fmla="*/ 542725 h 542724"/>
                <a:gd name="connsiteX11" fmla="*/ 471902 w 698197"/>
                <a:gd name="connsiteY11" fmla="*/ 524540 h 542724"/>
                <a:gd name="connsiteX12" fmla="*/ 358124 w 698197"/>
                <a:gd name="connsiteY12" fmla="*/ 524540 h 542724"/>
                <a:gd name="connsiteX13" fmla="*/ 358124 w 698197"/>
                <a:gd name="connsiteY13" fmla="*/ 424523 h 542724"/>
                <a:gd name="connsiteX14" fmla="*/ 423064 w 698197"/>
                <a:gd name="connsiteY14" fmla="*/ 113391 h 542724"/>
                <a:gd name="connsiteX15" fmla="*/ 436469 w 698197"/>
                <a:gd name="connsiteY15" fmla="*/ 219036 h 542724"/>
                <a:gd name="connsiteX16" fmla="*/ 261737 w 698197"/>
                <a:gd name="connsiteY16" fmla="*/ 219036 h 542724"/>
                <a:gd name="connsiteX17" fmla="*/ 275169 w 698197"/>
                <a:gd name="connsiteY17" fmla="*/ 113391 h 542724"/>
                <a:gd name="connsiteX18" fmla="*/ 277505 w 698197"/>
                <a:gd name="connsiteY18" fmla="*/ 95206 h 542724"/>
                <a:gd name="connsiteX19" fmla="*/ 287302 w 698197"/>
                <a:gd name="connsiteY19" fmla="*/ 18185 h 542724"/>
                <a:gd name="connsiteX20" fmla="*/ 410922 w 698197"/>
                <a:gd name="connsiteY20" fmla="*/ 18185 h 542724"/>
                <a:gd name="connsiteX21" fmla="*/ 420719 w 698197"/>
                <a:gd name="connsiteY21" fmla="*/ 95206 h 542724"/>
                <a:gd name="connsiteX22" fmla="*/ 624218 w 698197"/>
                <a:gd name="connsiteY22" fmla="*/ 219036 h 542724"/>
                <a:gd name="connsiteX23" fmla="*/ 454628 w 698197"/>
                <a:gd name="connsiteY23" fmla="*/ 219036 h 542724"/>
                <a:gd name="connsiteX24" fmla="*/ 441223 w 698197"/>
                <a:gd name="connsiteY24" fmla="*/ 113391 h 542724"/>
                <a:gd name="connsiteX25" fmla="*/ 577066 w 698197"/>
                <a:gd name="connsiteY25" fmla="*/ 113391 h 542724"/>
                <a:gd name="connsiteX26" fmla="*/ 243542 w 698197"/>
                <a:gd name="connsiteY26" fmla="*/ 219036 h 542724"/>
                <a:gd name="connsiteX27" fmla="*/ 73952 w 698197"/>
                <a:gd name="connsiteY27" fmla="*/ 219036 h 542724"/>
                <a:gd name="connsiteX28" fmla="*/ 121104 w 698197"/>
                <a:gd name="connsiteY28" fmla="*/ 113428 h 542724"/>
                <a:gd name="connsiteX29" fmla="*/ 256983 w 698197"/>
                <a:gd name="connsiteY29" fmla="*/ 113428 h 542724"/>
                <a:gd name="connsiteX30" fmla="*/ 241224 w 698197"/>
                <a:gd name="connsiteY30" fmla="*/ 237220 h 542724"/>
                <a:gd name="connsiteX31" fmla="*/ 229010 w 698197"/>
                <a:gd name="connsiteY31" fmla="*/ 333254 h 542724"/>
                <a:gd name="connsiteX32" fmla="*/ 22976 w 698197"/>
                <a:gd name="connsiteY32" fmla="*/ 333254 h 542724"/>
                <a:gd name="connsiteX33" fmla="*/ 65870 w 698197"/>
                <a:gd name="connsiteY33" fmla="*/ 237220 h 542724"/>
                <a:gd name="connsiteX34" fmla="*/ 259410 w 698197"/>
                <a:gd name="connsiteY34" fmla="*/ 237220 h 542724"/>
                <a:gd name="connsiteX35" fmla="*/ 438778 w 698197"/>
                <a:gd name="connsiteY35" fmla="*/ 237220 h 542724"/>
                <a:gd name="connsiteX36" fmla="*/ 451001 w 698197"/>
                <a:gd name="connsiteY36" fmla="*/ 333290 h 542724"/>
                <a:gd name="connsiteX37" fmla="*/ 247196 w 698197"/>
                <a:gd name="connsiteY37" fmla="*/ 333290 h 542724"/>
                <a:gd name="connsiteX38" fmla="*/ 469187 w 698197"/>
                <a:gd name="connsiteY38" fmla="*/ 333254 h 542724"/>
                <a:gd name="connsiteX39" fmla="*/ 456964 w 698197"/>
                <a:gd name="connsiteY39" fmla="*/ 237220 h 542724"/>
                <a:gd name="connsiteX40" fmla="*/ 632337 w 698197"/>
                <a:gd name="connsiteY40" fmla="*/ 237220 h 542724"/>
                <a:gd name="connsiteX41" fmla="*/ 675230 w 698197"/>
                <a:gd name="connsiteY41" fmla="*/ 333290 h 542724"/>
                <a:gd name="connsiteX42" fmla="*/ 568948 w 698197"/>
                <a:gd name="connsiteY42" fmla="*/ 95206 h 542724"/>
                <a:gd name="connsiteX43" fmla="*/ 438905 w 698197"/>
                <a:gd name="connsiteY43" fmla="*/ 95206 h 542724"/>
                <a:gd name="connsiteX44" fmla="*/ 429108 w 698197"/>
                <a:gd name="connsiteY44" fmla="*/ 18185 h 542724"/>
                <a:gd name="connsiteX45" fmla="*/ 534561 w 698197"/>
                <a:gd name="connsiteY45" fmla="*/ 18185 h 542724"/>
                <a:gd name="connsiteX46" fmla="*/ 163645 w 698197"/>
                <a:gd name="connsiteY46" fmla="*/ 18185 h 542724"/>
                <a:gd name="connsiteX47" fmla="*/ 269089 w 698197"/>
                <a:gd name="connsiteY47" fmla="*/ 18185 h 542724"/>
                <a:gd name="connsiteX48" fmla="*/ 259292 w 698197"/>
                <a:gd name="connsiteY48" fmla="*/ 95206 h 542724"/>
                <a:gd name="connsiteX49" fmla="*/ 129258 w 698197"/>
                <a:gd name="connsiteY49" fmla="*/ 95206 h 542724"/>
                <a:gd name="connsiteX50" fmla="*/ 18042 w 698197"/>
                <a:gd name="connsiteY50" fmla="*/ 351439 h 542724"/>
                <a:gd name="connsiteX51" fmla="*/ 680165 w 698197"/>
                <a:gd name="connsiteY51" fmla="*/ 351439 h 542724"/>
                <a:gd name="connsiteX52" fmla="*/ 680165 w 698197"/>
                <a:gd name="connsiteY52" fmla="*/ 406339 h 542724"/>
                <a:gd name="connsiteX53" fmla="*/ 18042 w 698197"/>
                <a:gd name="connsiteY53" fmla="*/ 406339 h 5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98197" h="542724">
                  <a:moveTo>
                    <a:pt x="698197" y="424523"/>
                  </a:moveTo>
                  <a:lnTo>
                    <a:pt x="698197" y="340392"/>
                  </a:lnTo>
                  <a:lnTo>
                    <a:pt x="546224" y="0"/>
                  </a:lnTo>
                  <a:lnTo>
                    <a:pt x="152018" y="0"/>
                  </a:lnTo>
                  <a:lnTo>
                    <a:pt x="0" y="340392"/>
                  </a:lnTo>
                  <a:lnTo>
                    <a:pt x="0" y="424523"/>
                  </a:lnTo>
                  <a:lnTo>
                    <a:pt x="340082" y="424523"/>
                  </a:lnTo>
                  <a:lnTo>
                    <a:pt x="340082" y="524540"/>
                  </a:lnTo>
                  <a:lnTo>
                    <a:pt x="226295" y="524540"/>
                  </a:lnTo>
                  <a:lnTo>
                    <a:pt x="226295" y="542725"/>
                  </a:lnTo>
                  <a:lnTo>
                    <a:pt x="471902" y="542725"/>
                  </a:lnTo>
                  <a:lnTo>
                    <a:pt x="471902" y="524540"/>
                  </a:lnTo>
                  <a:lnTo>
                    <a:pt x="358124" y="524540"/>
                  </a:lnTo>
                  <a:lnTo>
                    <a:pt x="358124" y="424523"/>
                  </a:lnTo>
                  <a:close/>
                  <a:moveTo>
                    <a:pt x="423064" y="113391"/>
                  </a:moveTo>
                  <a:lnTo>
                    <a:pt x="436469" y="219036"/>
                  </a:lnTo>
                  <a:lnTo>
                    <a:pt x="261737" y="219036"/>
                  </a:lnTo>
                  <a:lnTo>
                    <a:pt x="275169" y="113391"/>
                  </a:lnTo>
                  <a:close/>
                  <a:moveTo>
                    <a:pt x="277505" y="95206"/>
                  </a:moveTo>
                  <a:lnTo>
                    <a:pt x="287302" y="18185"/>
                  </a:lnTo>
                  <a:lnTo>
                    <a:pt x="410922" y="18185"/>
                  </a:lnTo>
                  <a:lnTo>
                    <a:pt x="420719" y="95206"/>
                  </a:lnTo>
                  <a:close/>
                  <a:moveTo>
                    <a:pt x="624218" y="219036"/>
                  </a:moveTo>
                  <a:lnTo>
                    <a:pt x="454628" y="219036"/>
                  </a:lnTo>
                  <a:lnTo>
                    <a:pt x="441223" y="113391"/>
                  </a:lnTo>
                  <a:lnTo>
                    <a:pt x="577066" y="113391"/>
                  </a:lnTo>
                  <a:close/>
                  <a:moveTo>
                    <a:pt x="243542" y="219036"/>
                  </a:moveTo>
                  <a:lnTo>
                    <a:pt x="73952" y="219036"/>
                  </a:lnTo>
                  <a:lnTo>
                    <a:pt x="121104" y="113428"/>
                  </a:lnTo>
                  <a:lnTo>
                    <a:pt x="256983" y="113428"/>
                  </a:lnTo>
                  <a:close/>
                  <a:moveTo>
                    <a:pt x="241224" y="237220"/>
                  </a:moveTo>
                  <a:lnTo>
                    <a:pt x="229010" y="333254"/>
                  </a:lnTo>
                  <a:lnTo>
                    <a:pt x="22976" y="333254"/>
                  </a:lnTo>
                  <a:lnTo>
                    <a:pt x="65870" y="237220"/>
                  </a:lnTo>
                  <a:close/>
                  <a:moveTo>
                    <a:pt x="259410" y="237220"/>
                  </a:moveTo>
                  <a:lnTo>
                    <a:pt x="438778" y="237220"/>
                  </a:lnTo>
                  <a:lnTo>
                    <a:pt x="451001" y="333290"/>
                  </a:lnTo>
                  <a:lnTo>
                    <a:pt x="247196" y="333290"/>
                  </a:lnTo>
                  <a:close/>
                  <a:moveTo>
                    <a:pt x="469187" y="333254"/>
                  </a:moveTo>
                  <a:lnTo>
                    <a:pt x="456964" y="237220"/>
                  </a:lnTo>
                  <a:lnTo>
                    <a:pt x="632337" y="237220"/>
                  </a:lnTo>
                  <a:lnTo>
                    <a:pt x="675230" y="333290"/>
                  </a:lnTo>
                  <a:close/>
                  <a:moveTo>
                    <a:pt x="568948" y="95206"/>
                  </a:moveTo>
                  <a:lnTo>
                    <a:pt x="438905" y="95206"/>
                  </a:lnTo>
                  <a:lnTo>
                    <a:pt x="429108" y="18185"/>
                  </a:lnTo>
                  <a:lnTo>
                    <a:pt x="534561" y="18185"/>
                  </a:lnTo>
                  <a:close/>
                  <a:moveTo>
                    <a:pt x="163645" y="18185"/>
                  </a:moveTo>
                  <a:lnTo>
                    <a:pt x="269089" y="18185"/>
                  </a:lnTo>
                  <a:lnTo>
                    <a:pt x="259292" y="95206"/>
                  </a:lnTo>
                  <a:lnTo>
                    <a:pt x="129258" y="95206"/>
                  </a:lnTo>
                  <a:close/>
                  <a:moveTo>
                    <a:pt x="18042" y="351439"/>
                  </a:moveTo>
                  <a:lnTo>
                    <a:pt x="680165" y="351439"/>
                  </a:lnTo>
                  <a:lnTo>
                    <a:pt x="680165" y="406339"/>
                  </a:lnTo>
                  <a:lnTo>
                    <a:pt x="18042" y="406339"/>
                  </a:lnTo>
                  <a:close/>
                </a:path>
              </a:pathLst>
            </a:custGeom>
            <a:solidFill>
              <a:schemeClr val="accent2"/>
            </a:solidFill>
            <a:ln w="893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240BACF-2A75-A8BE-786E-1B4F20C3A56B}"/>
                </a:ext>
              </a:extLst>
            </p:cNvPr>
            <p:cNvSpPr/>
            <p:nvPr/>
          </p:nvSpPr>
          <p:spPr>
            <a:xfrm>
              <a:off x="8364512" y="6531911"/>
              <a:ext cx="420417" cy="326799"/>
            </a:xfrm>
            <a:custGeom>
              <a:avLst/>
              <a:gdLst>
                <a:gd name="connsiteX0" fmla="*/ 698197 w 698197"/>
                <a:gd name="connsiteY0" fmla="*/ 424523 h 542724"/>
                <a:gd name="connsiteX1" fmla="*/ 698197 w 698197"/>
                <a:gd name="connsiteY1" fmla="*/ 340392 h 542724"/>
                <a:gd name="connsiteX2" fmla="*/ 546224 w 698197"/>
                <a:gd name="connsiteY2" fmla="*/ 0 h 542724"/>
                <a:gd name="connsiteX3" fmla="*/ 152018 w 698197"/>
                <a:gd name="connsiteY3" fmla="*/ 0 h 542724"/>
                <a:gd name="connsiteX4" fmla="*/ 0 w 698197"/>
                <a:gd name="connsiteY4" fmla="*/ 340392 h 542724"/>
                <a:gd name="connsiteX5" fmla="*/ 0 w 698197"/>
                <a:gd name="connsiteY5" fmla="*/ 424523 h 542724"/>
                <a:gd name="connsiteX6" fmla="*/ 340082 w 698197"/>
                <a:gd name="connsiteY6" fmla="*/ 424523 h 542724"/>
                <a:gd name="connsiteX7" fmla="*/ 340082 w 698197"/>
                <a:gd name="connsiteY7" fmla="*/ 524540 h 542724"/>
                <a:gd name="connsiteX8" fmla="*/ 226295 w 698197"/>
                <a:gd name="connsiteY8" fmla="*/ 524540 h 542724"/>
                <a:gd name="connsiteX9" fmla="*/ 226295 w 698197"/>
                <a:gd name="connsiteY9" fmla="*/ 542725 h 542724"/>
                <a:gd name="connsiteX10" fmla="*/ 471902 w 698197"/>
                <a:gd name="connsiteY10" fmla="*/ 542725 h 542724"/>
                <a:gd name="connsiteX11" fmla="*/ 471902 w 698197"/>
                <a:gd name="connsiteY11" fmla="*/ 524540 h 542724"/>
                <a:gd name="connsiteX12" fmla="*/ 358124 w 698197"/>
                <a:gd name="connsiteY12" fmla="*/ 524540 h 542724"/>
                <a:gd name="connsiteX13" fmla="*/ 358124 w 698197"/>
                <a:gd name="connsiteY13" fmla="*/ 424523 h 542724"/>
                <a:gd name="connsiteX14" fmla="*/ 423064 w 698197"/>
                <a:gd name="connsiteY14" fmla="*/ 113391 h 542724"/>
                <a:gd name="connsiteX15" fmla="*/ 436469 w 698197"/>
                <a:gd name="connsiteY15" fmla="*/ 219036 h 542724"/>
                <a:gd name="connsiteX16" fmla="*/ 261737 w 698197"/>
                <a:gd name="connsiteY16" fmla="*/ 219036 h 542724"/>
                <a:gd name="connsiteX17" fmla="*/ 275169 w 698197"/>
                <a:gd name="connsiteY17" fmla="*/ 113391 h 542724"/>
                <a:gd name="connsiteX18" fmla="*/ 277505 w 698197"/>
                <a:gd name="connsiteY18" fmla="*/ 95206 h 542724"/>
                <a:gd name="connsiteX19" fmla="*/ 287302 w 698197"/>
                <a:gd name="connsiteY19" fmla="*/ 18185 h 542724"/>
                <a:gd name="connsiteX20" fmla="*/ 410922 w 698197"/>
                <a:gd name="connsiteY20" fmla="*/ 18185 h 542724"/>
                <a:gd name="connsiteX21" fmla="*/ 420719 w 698197"/>
                <a:gd name="connsiteY21" fmla="*/ 95206 h 542724"/>
                <a:gd name="connsiteX22" fmla="*/ 624218 w 698197"/>
                <a:gd name="connsiteY22" fmla="*/ 219036 h 542724"/>
                <a:gd name="connsiteX23" fmla="*/ 454628 w 698197"/>
                <a:gd name="connsiteY23" fmla="*/ 219036 h 542724"/>
                <a:gd name="connsiteX24" fmla="*/ 441223 w 698197"/>
                <a:gd name="connsiteY24" fmla="*/ 113391 h 542724"/>
                <a:gd name="connsiteX25" fmla="*/ 577066 w 698197"/>
                <a:gd name="connsiteY25" fmla="*/ 113391 h 542724"/>
                <a:gd name="connsiteX26" fmla="*/ 243542 w 698197"/>
                <a:gd name="connsiteY26" fmla="*/ 219036 h 542724"/>
                <a:gd name="connsiteX27" fmla="*/ 73952 w 698197"/>
                <a:gd name="connsiteY27" fmla="*/ 219036 h 542724"/>
                <a:gd name="connsiteX28" fmla="*/ 121104 w 698197"/>
                <a:gd name="connsiteY28" fmla="*/ 113428 h 542724"/>
                <a:gd name="connsiteX29" fmla="*/ 256983 w 698197"/>
                <a:gd name="connsiteY29" fmla="*/ 113428 h 542724"/>
                <a:gd name="connsiteX30" fmla="*/ 241224 w 698197"/>
                <a:gd name="connsiteY30" fmla="*/ 237220 h 542724"/>
                <a:gd name="connsiteX31" fmla="*/ 229010 w 698197"/>
                <a:gd name="connsiteY31" fmla="*/ 333254 h 542724"/>
                <a:gd name="connsiteX32" fmla="*/ 22976 w 698197"/>
                <a:gd name="connsiteY32" fmla="*/ 333254 h 542724"/>
                <a:gd name="connsiteX33" fmla="*/ 65870 w 698197"/>
                <a:gd name="connsiteY33" fmla="*/ 237220 h 542724"/>
                <a:gd name="connsiteX34" fmla="*/ 259410 w 698197"/>
                <a:gd name="connsiteY34" fmla="*/ 237220 h 542724"/>
                <a:gd name="connsiteX35" fmla="*/ 438778 w 698197"/>
                <a:gd name="connsiteY35" fmla="*/ 237220 h 542724"/>
                <a:gd name="connsiteX36" fmla="*/ 451001 w 698197"/>
                <a:gd name="connsiteY36" fmla="*/ 333290 h 542724"/>
                <a:gd name="connsiteX37" fmla="*/ 247196 w 698197"/>
                <a:gd name="connsiteY37" fmla="*/ 333290 h 542724"/>
                <a:gd name="connsiteX38" fmla="*/ 469187 w 698197"/>
                <a:gd name="connsiteY38" fmla="*/ 333254 h 542724"/>
                <a:gd name="connsiteX39" fmla="*/ 456964 w 698197"/>
                <a:gd name="connsiteY39" fmla="*/ 237220 h 542724"/>
                <a:gd name="connsiteX40" fmla="*/ 632337 w 698197"/>
                <a:gd name="connsiteY40" fmla="*/ 237220 h 542724"/>
                <a:gd name="connsiteX41" fmla="*/ 675230 w 698197"/>
                <a:gd name="connsiteY41" fmla="*/ 333290 h 542724"/>
                <a:gd name="connsiteX42" fmla="*/ 568948 w 698197"/>
                <a:gd name="connsiteY42" fmla="*/ 95206 h 542724"/>
                <a:gd name="connsiteX43" fmla="*/ 438905 w 698197"/>
                <a:gd name="connsiteY43" fmla="*/ 95206 h 542724"/>
                <a:gd name="connsiteX44" fmla="*/ 429108 w 698197"/>
                <a:gd name="connsiteY44" fmla="*/ 18185 h 542724"/>
                <a:gd name="connsiteX45" fmla="*/ 534561 w 698197"/>
                <a:gd name="connsiteY45" fmla="*/ 18185 h 542724"/>
                <a:gd name="connsiteX46" fmla="*/ 163645 w 698197"/>
                <a:gd name="connsiteY46" fmla="*/ 18185 h 542724"/>
                <a:gd name="connsiteX47" fmla="*/ 269089 w 698197"/>
                <a:gd name="connsiteY47" fmla="*/ 18185 h 542724"/>
                <a:gd name="connsiteX48" fmla="*/ 259292 w 698197"/>
                <a:gd name="connsiteY48" fmla="*/ 95206 h 542724"/>
                <a:gd name="connsiteX49" fmla="*/ 129258 w 698197"/>
                <a:gd name="connsiteY49" fmla="*/ 95206 h 542724"/>
                <a:gd name="connsiteX50" fmla="*/ 18042 w 698197"/>
                <a:gd name="connsiteY50" fmla="*/ 351439 h 542724"/>
                <a:gd name="connsiteX51" fmla="*/ 680165 w 698197"/>
                <a:gd name="connsiteY51" fmla="*/ 351439 h 542724"/>
                <a:gd name="connsiteX52" fmla="*/ 680165 w 698197"/>
                <a:gd name="connsiteY52" fmla="*/ 406339 h 542724"/>
                <a:gd name="connsiteX53" fmla="*/ 18042 w 698197"/>
                <a:gd name="connsiteY53" fmla="*/ 406339 h 5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98197" h="542724">
                  <a:moveTo>
                    <a:pt x="698197" y="424523"/>
                  </a:moveTo>
                  <a:lnTo>
                    <a:pt x="698197" y="340392"/>
                  </a:lnTo>
                  <a:lnTo>
                    <a:pt x="546224" y="0"/>
                  </a:lnTo>
                  <a:lnTo>
                    <a:pt x="152018" y="0"/>
                  </a:lnTo>
                  <a:lnTo>
                    <a:pt x="0" y="340392"/>
                  </a:lnTo>
                  <a:lnTo>
                    <a:pt x="0" y="424523"/>
                  </a:lnTo>
                  <a:lnTo>
                    <a:pt x="340082" y="424523"/>
                  </a:lnTo>
                  <a:lnTo>
                    <a:pt x="340082" y="524540"/>
                  </a:lnTo>
                  <a:lnTo>
                    <a:pt x="226295" y="524540"/>
                  </a:lnTo>
                  <a:lnTo>
                    <a:pt x="226295" y="542725"/>
                  </a:lnTo>
                  <a:lnTo>
                    <a:pt x="471902" y="542725"/>
                  </a:lnTo>
                  <a:lnTo>
                    <a:pt x="471902" y="524540"/>
                  </a:lnTo>
                  <a:lnTo>
                    <a:pt x="358124" y="524540"/>
                  </a:lnTo>
                  <a:lnTo>
                    <a:pt x="358124" y="424523"/>
                  </a:lnTo>
                  <a:close/>
                  <a:moveTo>
                    <a:pt x="423064" y="113391"/>
                  </a:moveTo>
                  <a:lnTo>
                    <a:pt x="436469" y="219036"/>
                  </a:lnTo>
                  <a:lnTo>
                    <a:pt x="261737" y="219036"/>
                  </a:lnTo>
                  <a:lnTo>
                    <a:pt x="275169" y="113391"/>
                  </a:lnTo>
                  <a:close/>
                  <a:moveTo>
                    <a:pt x="277505" y="95206"/>
                  </a:moveTo>
                  <a:lnTo>
                    <a:pt x="287302" y="18185"/>
                  </a:lnTo>
                  <a:lnTo>
                    <a:pt x="410922" y="18185"/>
                  </a:lnTo>
                  <a:lnTo>
                    <a:pt x="420719" y="95206"/>
                  </a:lnTo>
                  <a:close/>
                  <a:moveTo>
                    <a:pt x="624218" y="219036"/>
                  </a:moveTo>
                  <a:lnTo>
                    <a:pt x="454628" y="219036"/>
                  </a:lnTo>
                  <a:lnTo>
                    <a:pt x="441223" y="113391"/>
                  </a:lnTo>
                  <a:lnTo>
                    <a:pt x="577066" y="113391"/>
                  </a:lnTo>
                  <a:close/>
                  <a:moveTo>
                    <a:pt x="243542" y="219036"/>
                  </a:moveTo>
                  <a:lnTo>
                    <a:pt x="73952" y="219036"/>
                  </a:lnTo>
                  <a:lnTo>
                    <a:pt x="121104" y="113428"/>
                  </a:lnTo>
                  <a:lnTo>
                    <a:pt x="256983" y="113428"/>
                  </a:lnTo>
                  <a:close/>
                  <a:moveTo>
                    <a:pt x="241224" y="237220"/>
                  </a:moveTo>
                  <a:lnTo>
                    <a:pt x="229010" y="333254"/>
                  </a:lnTo>
                  <a:lnTo>
                    <a:pt x="22976" y="333254"/>
                  </a:lnTo>
                  <a:lnTo>
                    <a:pt x="65870" y="237220"/>
                  </a:lnTo>
                  <a:close/>
                  <a:moveTo>
                    <a:pt x="259410" y="237220"/>
                  </a:moveTo>
                  <a:lnTo>
                    <a:pt x="438778" y="237220"/>
                  </a:lnTo>
                  <a:lnTo>
                    <a:pt x="451001" y="333290"/>
                  </a:lnTo>
                  <a:lnTo>
                    <a:pt x="247196" y="333290"/>
                  </a:lnTo>
                  <a:close/>
                  <a:moveTo>
                    <a:pt x="469187" y="333254"/>
                  </a:moveTo>
                  <a:lnTo>
                    <a:pt x="456964" y="237220"/>
                  </a:lnTo>
                  <a:lnTo>
                    <a:pt x="632337" y="237220"/>
                  </a:lnTo>
                  <a:lnTo>
                    <a:pt x="675230" y="333290"/>
                  </a:lnTo>
                  <a:close/>
                  <a:moveTo>
                    <a:pt x="568948" y="95206"/>
                  </a:moveTo>
                  <a:lnTo>
                    <a:pt x="438905" y="95206"/>
                  </a:lnTo>
                  <a:lnTo>
                    <a:pt x="429108" y="18185"/>
                  </a:lnTo>
                  <a:lnTo>
                    <a:pt x="534561" y="18185"/>
                  </a:lnTo>
                  <a:close/>
                  <a:moveTo>
                    <a:pt x="163645" y="18185"/>
                  </a:moveTo>
                  <a:lnTo>
                    <a:pt x="269089" y="18185"/>
                  </a:lnTo>
                  <a:lnTo>
                    <a:pt x="259292" y="95206"/>
                  </a:lnTo>
                  <a:lnTo>
                    <a:pt x="129258" y="95206"/>
                  </a:lnTo>
                  <a:close/>
                  <a:moveTo>
                    <a:pt x="18042" y="351439"/>
                  </a:moveTo>
                  <a:lnTo>
                    <a:pt x="680165" y="351439"/>
                  </a:lnTo>
                  <a:lnTo>
                    <a:pt x="680165" y="406339"/>
                  </a:lnTo>
                  <a:lnTo>
                    <a:pt x="18042" y="406339"/>
                  </a:lnTo>
                  <a:close/>
                </a:path>
              </a:pathLst>
            </a:custGeom>
            <a:solidFill>
              <a:schemeClr val="accent2"/>
            </a:solidFill>
            <a:ln w="8930" cap="flat">
              <a:noFill/>
              <a:prstDash val="solid"/>
              <a:miter/>
            </a:ln>
          </p:spPr>
          <p:txBody>
            <a:bodyPr rtlCol="0" anchor="ctr"/>
            <a:lstStyle/>
            <a:p>
              <a:endParaRPr lang="en-US"/>
            </a:p>
          </p:txBody>
        </p:sp>
      </p:grpSp>
      <p:pic>
        <p:nvPicPr>
          <p:cNvPr id="52" name="Graphic 51" descr="Battery outline">
            <a:extLst>
              <a:ext uri="{FF2B5EF4-FFF2-40B4-BE49-F238E27FC236}">
                <a16:creationId xmlns:a16="http://schemas.microsoft.com/office/drawing/2014/main" id="{1E716876-A6FD-8D74-582F-2CDC81A9A6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1987" y="5117957"/>
            <a:ext cx="445983" cy="445983"/>
          </a:xfrm>
          <a:prstGeom prst="rect">
            <a:avLst/>
          </a:prstGeom>
        </p:spPr>
      </p:pic>
      <p:pic>
        <p:nvPicPr>
          <p:cNvPr id="56" name="Graphic 55" descr="Factory outline">
            <a:extLst>
              <a:ext uri="{FF2B5EF4-FFF2-40B4-BE49-F238E27FC236}">
                <a16:creationId xmlns:a16="http://schemas.microsoft.com/office/drawing/2014/main" id="{355EE870-5F51-33DD-5B9F-9E3126DAB7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1757" y="5077586"/>
            <a:ext cx="445983" cy="445983"/>
          </a:xfrm>
          <a:prstGeom prst="rect">
            <a:avLst/>
          </a:prstGeom>
        </p:spPr>
      </p:pic>
      <p:sp>
        <p:nvSpPr>
          <p:cNvPr id="1025" name="Arrow: Right 1024">
            <a:extLst>
              <a:ext uri="{FF2B5EF4-FFF2-40B4-BE49-F238E27FC236}">
                <a16:creationId xmlns:a16="http://schemas.microsoft.com/office/drawing/2014/main" id="{0A3EED65-DAD1-D310-A1F7-C327EED07B8C}"/>
              </a:ext>
            </a:extLst>
          </p:cNvPr>
          <p:cNvSpPr/>
          <p:nvPr/>
        </p:nvSpPr>
        <p:spPr>
          <a:xfrm rot="5400000">
            <a:off x="5708652" y="3152533"/>
            <a:ext cx="573868" cy="669602"/>
          </a:xfrm>
          <a:prstGeom prst="rightArrow">
            <a:avLst>
              <a:gd name="adj1" fmla="val 50000"/>
              <a:gd name="adj2" fmla="val 47049"/>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8ED88604-EBD7-7A80-38AA-CFD0DE1764FF}"/>
              </a:ext>
            </a:extLst>
          </p:cNvPr>
          <p:cNvSpPr txBox="1"/>
          <p:nvPr/>
        </p:nvSpPr>
        <p:spPr>
          <a:xfrm>
            <a:off x="5419139" y="2559296"/>
            <a:ext cx="1152525" cy="307777"/>
          </a:xfrm>
          <a:prstGeom prst="rect">
            <a:avLst/>
          </a:prstGeom>
          <a:noFill/>
        </p:spPr>
        <p:txBody>
          <a:bodyPr wrap="square">
            <a:spAutoFit/>
          </a:bodyPr>
          <a:lstStyle/>
          <a:p>
            <a:pPr algn="ctr"/>
            <a:r>
              <a:rPr lang="en-US" sz="1400">
                <a:solidFill>
                  <a:schemeClr val="bg2">
                    <a:lumMod val="25000"/>
                  </a:schemeClr>
                </a:solidFill>
                <a:latin typeface="Segoe UI Semibold" panose="020B0702040204020203" pitchFamily="34" charset="0"/>
                <a:cs typeface="Segoe UI Semibold" panose="020B0702040204020203" pitchFamily="34" charset="0"/>
              </a:rPr>
              <a:t>BESS</a:t>
            </a:r>
          </a:p>
        </p:txBody>
      </p:sp>
      <p:sp>
        <p:nvSpPr>
          <p:cNvPr id="28" name="Rectangle: Rounded Corners 27">
            <a:extLst>
              <a:ext uri="{FF2B5EF4-FFF2-40B4-BE49-F238E27FC236}">
                <a16:creationId xmlns:a16="http://schemas.microsoft.com/office/drawing/2014/main" id="{60FFFC3A-002D-ECB7-2BBB-3427A25E5965}"/>
              </a:ext>
            </a:extLst>
          </p:cNvPr>
          <p:cNvSpPr/>
          <p:nvPr/>
        </p:nvSpPr>
        <p:spPr>
          <a:xfrm>
            <a:off x="1570697" y="1987627"/>
            <a:ext cx="2249714" cy="504049"/>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Segoe UI Semibold" panose="020B0702040204020203" pitchFamily="34" charset="0"/>
                <a:cs typeface="Segoe UI Semibold" panose="020B0702040204020203" pitchFamily="34" charset="0"/>
              </a:rPr>
              <a:t>Business Development</a:t>
            </a:r>
          </a:p>
        </p:txBody>
      </p:sp>
      <p:sp>
        <p:nvSpPr>
          <p:cNvPr id="31" name="TextBox 30">
            <a:extLst>
              <a:ext uri="{FF2B5EF4-FFF2-40B4-BE49-F238E27FC236}">
                <a16:creationId xmlns:a16="http://schemas.microsoft.com/office/drawing/2014/main" id="{428A2A69-144D-F17C-81D3-FF08841433ED}"/>
              </a:ext>
            </a:extLst>
          </p:cNvPr>
          <p:cNvSpPr txBox="1"/>
          <p:nvPr/>
        </p:nvSpPr>
        <p:spPr>
          <a:xfrm>
            <a:off x="1724591" y="2485810"/>
            <a:ext cx="1941925" cy="738664"/>
          </a:xfrm>
          <a:prstGeom prst="rect">
            <a:avLst/>
          </a:prstGeom>
          <a:noFill/>
        </p:spPr>
        <p:txBody>
          <a:bodyPr wrap="square">
            <a:spAutoFit/>
          </a:bodyPr>
          <a:lstStyle/>
          <a:p>
            <a:pPr algn="ctr"/>
            <a:r>
              <a:rPr lang="en-US" sz="1400" dirty="0">
                <a:solidFill>
                  <a:schemeClr val="bg2">
                    <a:lumMod val="25000"/>
                  </a:schemeClr>
                </a:solidFill>
                <a:latin typeface="Segoe UI Semibold" panose="020B0702040204020203" pitchFamily="34" charset="0"/>
                <a:cs typeface="Segoe UI Semibold" panose="020B0702040204020203" pitchFamily="34" charset="0"/>
              </a:rPr>
              <a:t>RES Plants</a:t>
            </a:r>
          </a:p>
          <a:p>
            <a:pPr algn="ctr"/>
            <a:r>
              <a:rPr lang="en-US" sz="1400" dirty="0">
                <a:solidFill>
                  <a:schemeClr val="bg2">
                    <a:lumMod val="25000"/>
                  </a:schemeClr>
                </a:solidFill>
                <a:latin typeface="Segoe UI Semibold" panose="020B0702040204020203" pitchFamily="34" charset="0"/>
                <a:cs typeface="Segoe UI Semibold" panose="020B0702040204020203" pitchFamily="34" charset="0"/>
              </a:rPr>
              <a:t>Flexible assets</a:t>
            </a:r>
          </a:p>
          <a:p>
            <a:pPr algn="ctr"/>
            <a:r>
              <a:rPr lang="en-US" sz="1400" dirty="0">
                <a:solidFill>
                  <a:schemeClr val="bg2">
                    <a:lumMod val="25000"/>
                  </a:schemeClr>
                </a:solidFill>
                <a:latin typeface="Segoe UI Semibold" panose="020B0702040204020203" pitchFamily="34" charset="0"/>
                <a:cs typeface="Segoe UI Semibold" panose="020B0702040204020203" pitchFamily="34" charset="0"/>
              </a:rPr>
              <a:t>Industrial load</a:t>
            </a:r>
          </a:p>
        </p:txBody>
      </p:sp>
      <p:sp>
        <p:nvSpPr>
          <p:cNvPr id="32" name="Arrow: Right 31">
            <a:extLst>
              <a:ext uri="{FF2B5EF4-FFF2-40B4-BE49-F238E27FC236}">
                <a16:creationId xmlns:a16="http://schemas.microsoft.com/office/drawing/2014/main" id="{B33F74C6-47C6-C94A-B893-7E5570AF065D}"/>
              </a:ext>
            </a:extLst>
          </p:cNvPr>
          <p:cNvSpPr/>
          <p:nvPr/>
        </p:nvSpPr>
        <p:spPr>
          <a:xfrm rot="5400000">
            <a:off x="2449087" y="3152533"/>
            <a:ext cx="573868" cy="669602"/>
          </a:xfrm>
          <a:prstGeom prst="rightArrow">
            <a:avLst>
              <a:gd name="adj1" fmla="val 50000"/>
              <a:gd name="adj2" fmla="val 47049"/>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0359373-97CC-1DC0-4E72-28BD3A377290}"/>
              </a:ext>
            </a:extLst>
          </p:cNvPr>
          <p:cNvGrpSpPr/>
          <p:nvPr/>
        </p:nvGrpSpPr>
        <p:grpSpPr>
          <a:xfrm>
            <a:off x="1" y="296346"/>
            <a:ext cx="12191996" cy="6251395"/>
            <a:chOff x="1" y="296346"/>
            <a:chExt cx="12191996" cy="6251395"/>
          </a:xfrm>
        </p:grpSpPr>
        <p:sp>
          <p:nvSpPr>
            <p:cNvPr id="3" name="Rectangle 2">
              <a:extLst>
                <a:ext uri="{FF2B5EF4-FFF2-40B4-BE49-F238E27FC236}">
                  <a16:creationId xmlns:a16="http://schemas.microsoft.com/office/drawing/2014/main" id="{00DBBE4A-07DD-4ADD-FEF9-134FF54219EC}"/>
                </a:ext>
              </a:extLst>
            </p:cNvPr>
            <p:cNvSpPr/>
            <p:nvPr/>
          </p:nvSpPr>
          <p:spPr>
            <a:xfrm>
              <a:off x="9917970" y="6151029"/>
              <a:ext cx="2274027"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16667F-1B4D-394F-E7E1-554B8B2CFF72}"/>
                </a:ext>
              </a:extLst>
            </p:cNvPr>
            <p:cNvSpPr/>
            <p:nvPr/>
          </p:nvSpPr>
          <p:spPr>
            <a:xfrm>
              <a:off x="1" y="6151029"/>
              <a:ext cx="7467599"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C5FCEC6B-597C-7B79-8668-786C60CCD5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10" name="TextBox 9">
              <a:extLst>
                <a:ext uri="{FF2B5EF4-FFF2-40B4-BE49-F238E27FC236}">
                  <a16:creationId xmlns:a16="http://schemas.microsoft.com/office/drawing/2014/main" id="{D5E196D1-B249-A057-A6C6-D874942F4536}"/>
                </a:ext>
              </a:extLst>
            </p:cNvPr>
            <p:cNvSpPr txBox="1"/>
            <p:nvPr/>
          </p:nvSpPr>
          <p:spPr>
            <a:xfrm>
              <a:off x="621889" y="6183687"/>
              <a:ext cx="11312014" cy="307777"/>
            </a:xfrm>
            <a:prstGeom prst="rect">
              <a:avLst/>
            </a:prstGeom>
            <a:noFill/>
          </p:spPr>
          <p:txBody>
            <a:bodyPr wrap="square" rtlCol="0">
              <a:spAutoFit/>
            </a:bodyPr>
            <a:lstStyle/>
            <a:p>
              <a:r>
                <a:rPr lang="en-US" sz="1400" b="1" dirty="0">
                  <a:solidFill>
                    <a:schemeClr val="bg1"/>
                  </a:solidFill>
                  <a:latin typeface="Segoe UI Semibold" panose="020B0702040204020203" pitchFamily="34" charset="0"/>
                  <a:cs typeface="Segoe UI Semibold" panose="020B0702040204020203" pitchFamily="34" charset="0"/>
                </a:rPr>
                <a:t>BESS </a:t>
              </a:r>
              <a:r>
                <a:rPr lang="en-US" sz="1400" b="1" dirty="0" err="1">
                  <a:solidFill>
                    <a:schemeClr val="bg1"/>
                  </a:solidFill>
                  <a:latin typeface="Segoe UI Semibold" panose="020B0702040204020203" pitchFamily="34" charset="0"/>
                  <a:cs typeface="Segoe UI Semibold" panose="020B0702040204020203" pitchFamily="34" charset="0"/>
                </a:rPr>
                <a:t>landcape</a:t>
              </a:r>
              <a:r>
                <a:rPr lang="en-US" sz="1400" b="1" dirty="0">
                  <a:solidFill>
                    <a:schemeClr val="bg1"/>
                  </a:solidFill>
                  <a:latin typeface="Segoe UI Semibold" panose="020B0702040204020203" pitchFamily="34" charset="0"/>
                  <a:cs typeface="Segoe UI Semibold" panose="020B0702040204020203" pitchFamily="34" charset="0"/>
                </a:rPr>
                <a:t>                   Asset r</a:t>
              </a:r>
              <a:r>
                <a:rPr lang="en-US" sz="1400" dirty="0">
                  <a:solidFill>
                    <a:schemeClr val="bg1"/>
                  </a:solidFill>
                  <a:latin typeface="Segoe UI Semibold" panose="020B0702040204020203" pitchFamily="34" charset="0"/>
                  <a:cs typeface="Segoe UI Semibold" panose="020B0702040204020203" pitchFamily="34" charset="0"/>
                </a:rPr>
                <a:t>evenues                Cross-market optimization 		</a:t>
              </a:r>
              <a:r>
                <a:rPr lang="en-US" sz="1400" dirty="0">
                  <a:solidFill>
                    <a:schemeClr val="bg2">
                      <a:lumMod val="25000"/>
                    </a:schemeClr>
                  </a:solidFill>
                  <a:latin typeface="Segoe UI Semibold" panose="020B0702040204020203" pitchFamily="34" charset="0"/>
                  <a:cs typeface="Segoe UI Semibold" panose="020B0702040204020203" pitchFamily="34" charset="0"/>
                </a:rPr>
                <a:t>Our operations</a:t>
              </a:r>
              <a:r>
                <a:rPr lang="en-US" sz="1400" dirty="0">
                  <a:solidFill>
                    <a:schemeClr val="bg1"/>
                  </a:solidFill>
                  <a:latin typeface="Segoe UI Semibold" panose="020B0702040204020203" pitchFamily="34" charset="0"/>
                  <a:cs typeface="Segoe UI Semibold" panose="020B0702040204020203" pitchFamily="34" charset="0"/>
                </a:rPr>
                <a:t>		Why us</a:t>
              </a:r>
            </a:p>
          </p:txBody>
        </p:sp>
      </p:grpSp>
    </p:spTree>
    <p:extLst>
      <p:ext uri="{BB962C8B-B14F-4D97-AF65-F5344CB8AC3E}">
        <p14:creationId xmlns:p14="http://schemas.microsoft.com/office/powerpoint/2010/main" val="355388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fade">
                                      <p:cBhvr>
                                        <p:cTn id="22"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8" grpId="0"/>
      <p:bldP spid="1025" grpId="0" animBg="1"/>
      <p:bldP spid="10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E89725-85EC-9936-9F0C-EAAA5DA2EE68}"/>
              </a:ext>
            </a:extLst>
          </p:cNvPr>
          <p:cNvGrpSpPr/>
          <p:nvPr/>
        </p:nvGrpSpPr>
        <p:grpSpPr>
          <a:xfrm>
            <a:off x="534680" y="1968404"/>
            <a:ext cx="11013853" cy="3806503"/>
            <a:chOff x="534680" y="1926675"/>
            <a:chExt cx="11013853" cy="3806503"/>
          </a:xfrm>
        </p:grpSpPr>
        <p:cxnSp>
          <p:nvCxnSpPr>
            <p:cNvPr id="30" name="Connector: Elbow 29">
              <a:extLst>
                <a:ext uri="{FF2B5EF4-FFF2-40B4-BE49-F238E27FC236}">
                  <a16:creationId xmlns:a16="http://schemas.microsoft.com/office/drawing/2014/main" id="{7E51D662-26A2-5DA4-9CBC-BE8396297A67}"/>
                </a:ext>
              </a:extLst>
            </p:cNvPr>
            <p:cNvCxnSpPr>
              <a:cxnSpLocks/>
              <a:stCxn id="20" idx="3"/>
              <a:endCxn id="19" idx="2"/>
            </p:cNvCxnSpPr>
            <p:nvPr/>
          </p:nvCxnSpPr>
          <p:spPr>
            <a:xfrm flipV="1">
              <a:off x="4757280" y="4601170"/>
              <a:ext cx="429284" cy="728842"/>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3730EB4A-886C-B257-E382-96433B342038}"/>
                </a:ext>
              </a:extLst>
            </p:cNvPr>
            <p:cNvSpPr/>
            <p:nvPr/>
          </p:nvSpPr>
          <p:spPr>
            <a:xfrm>
              <a:off x="3512680" y="5056962"/>
              <a:ext cx="1244600" cy="546100"/>
            </a:xfrm>
            <a:prstGeom prst="roundRect">
              <a:avLst>
                <a:gd name="adj" fmla="val 50000"/>
              </a:avLst>
            </a:prstGeom>
            <a:solidFill>
              <a:srgbClr val="2D99CE"/>
            </a:solidFill>
            <a:ln w="28575">
              <a:noFill/>
            </a:ln>
            <a:effectLst>
              <a:outerShdw blurRad="127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Segoe UI" panose="020B0502040204020203" pitchFamily="34" charset="0"/>
                  <a:cs typeface="Segoe UI" panose="020B0502040204020203" pitchFamily="34" charset="0"/>
                </a:rPr>
                <a:t>Market Analysis</a:t>
              </a:r>
              <a:endParaRPr lang="el-GR" sz="1400" dirty="0">
                <a:solidFill>
                  <a:schemeClr val="bg1"/>
                </a:solidFill>
                <a:latin typeface="Segoe UI" panose="020B0502040204020203" pitchFamily="34" charset="0"/>
                <a:cs typeface="Segoe UI" panose="020B0502040204020203" pitchFamily="34" charset="0"/>
              </a:endParaRPr>
            </a:p>
          </p:txBody>
        </p:sp>
        <p:cxnSp>
          <p:nvCxnSpPr>
            <p:cNvPr id="22" name="Straight Arrow Connector 21">
              <a:extLst>
                <a:ext uri="{FF2B5EF4-FFF2-40B4-BE49-F238E27FC236}">
                  <a16:creationId xmlns:a16="http://schemas.microsoft.com/office/drawing/2014/main" id="{55F0848C-DF46-ACE1-61C3-178201BDD25A}"/>
                </a:ext>
              </a:extLst>
            </p:cNvPr>
            <p:cNvCxnSpPr>
              <a:cxnSpLocks/>
            </p:cNvCxnSpPr>
            <p:nvPr/>
          </p:nvCxnSpPr>
          <p:spPr>
            <a:xfrm flipV="1">
              <a:off x="5702300" y="3591879"/>
              <a:ext cx="1021767"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7B92F5-F692-CC83-E0A9-2A7A9C353FD0}"/>
                </a:ext>
              </a:extLst>
            </p:cNvPr>
            <p:cNvCxnSpPr>
              <a:cxnSpLocks/>
            </p:cNvCxnSpPr>
            <p:nvPr/>
          </p:nvCxnSpPr>
          <p:spPr>
            <a:xfrm>
              <a:off x="7467600" y="3591880"/>
              <a:ext cx="103446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3ADBE221-D17A-CFDE-1D42-45B44FBD648E}"/>
                </a:ext>
              </a:extLst>
            </p:cNvPr>
            <p:cNvSpPr/>
            <p:nvPr/>
          </p:nvSpPr>
          <p:spPr>
            <a:xfrm>
              <a:off x="1840884" y="3126564"/>
              <a:ext cx="1930400" cy="930633"/>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1892F49F-C49B-A337-731F-D2EB53424ABD}"/>
                </a:ext>
              </a:extLst>
            </p:cNvPr>
            <p:cNvSpPr/>
            <p:nvPr/>
          </p:nvSpPr>
          <p:spPr>
            <a:xfrm>
              <a:off x="534680" y="4410945"/>
              <a:ext cx="1244600" cy="878203"/>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Segoe UI" panose="020B0502040204020203" pitchFamily="34" charset="0"/>
                  <a:cs typeface="Segoe UI" panose="020B0502040204020203" pitchFamily="34" charset="0"/>
                </a:rPr>
                <a:t>External </a:t>
              </a:r>
            </a:p>
            <a:p>
              <a:pPr algn="ctr"/>
              <a:r>
                <a:rPr lang="en-US" sz="1400" dirty="0">
                  <a:solidFill>
                    <a:schemeClr val="bg1"/>
                  </a:solidFill>
                  <a:latin typeface="Segoe UI" panose="020B0502040204020203" pitchFamily="34" charset="0"/>
                  <a:cs typeface="Segoe UI" panose="020B0502040204020203" pitchFamily="34" charset="0"/>
                </a:rPr>
                <a:t>Data Sources</a:t>
              </a:r>
              <a:endParaRPr lang="el-GR" sz="1400" dirty="0">
                <a:solidFill>
                  <a:schemeClr val="bg1"/>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1951D44B-27E6-D2D0-BD70-0026FE8FE41A}"/>
                </a:ext>
              </a:extLst>
            </p:cNvPr>
            <p:cNvSpPr txBox="1"/>
            <p:nvPr/>
          </p:nvSpPr>
          <p:spPr>
            <a:xfrm>
              <a:off x="2981261" y="3687563"/>
              <a:ext cx="593725" cy="307777"/>
            </a:xfrm>
            <a:prstGeom prst="rect">
              <a:avLst/>
            </a:prstGeom>
            <a:noFill/>
          </p:spPr>
          <p:txBody>
            <a:bodyPr wrap="square">
              <a:spAutoFit/>
            </a:bodyPr>
            <a:lstStyle/>
            <a:p>
              <a:pPr algn="ctr"/>
              <a:r>
                <a:rPr lang="en-US" sz="1400" dirty="0">
                  <a:solidFill>
                    <a:schemeClr val="bg1"/>
                  </a:solidFill>
                  <a:latin typeface="Segoe UI Semibold" panose="020B0702040204020203" pitchFamily="34" charset="0"/>
                  <a:cs typeface="Segoe UI Semibold" panose="020B0702040204020203" pitchFamily="34" charset="0"/>
                </a:rPr>
                <a:t>API</a:t>
              </a:r>
              <a:endParaRPr lang="el-GR" sz="1400" dirty="0">
                <a:solidFill>
                  <a:schemeClr val="bg1"/>
                </a:solidFill>
                <a:latin typeface="Segoe UI Semibold" panose="020B0702040204020203" pitchFamily="34" charset="0"/>
                <a:cs typeface="Segoe UI Semibold" panose="020B0702040204020203" pitchFamily="34" charset="0"/>
              </a:endParaRPr>
            </a:p>
          </p:txBody>
        </p:sp>
        <p:sp>
          <p:nvSpPr>
            <p:cNvPr id="19" name="Rectangle: Rounded Corners 18">
              <a:extLst>
                <a:ext uri="{FF2B5EF4-FFF2-40B4-BE49-F238E27FC236}">
                  <a16:creationId xmlns:a16="http://schemas.microsoft.com/office/drawing/2014/main" id="{C7A1E098-844B-5231-5CB1-6B000C9241C0}"/>
                </a:ext>
              </a:extLst>
            </p:cNvPr>
            <p:cNvSpPr/>
            <p:nvPr/>
          </p:nvSpPr>
          <p:spPr>
            <a:xfrm>
              <a:off x="4429539" y="2582589"/>
              <a:ext cx="1514049" cy="2018581"/>
            </a:xfrm>
            <a:prstGeom prst="roundRect">
              <a:avLst>
                <a:gd name="adj" fmla="val 11634"/>
              </a:avLst>
            </a:prstGeom>
            <a:solidFill>
              <a:srgbClr val="F0F0F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25000"/>
                    </a:schemeClr>
                  </a:solidFill>
                  <a:latin typeface="Segoe UI Semibold" panose="020B0702040204020203" pitchFamily="34" charset="0"/>
                  <a:cs typeface="Segoe UI Semibold" panose="020B0702040204020203" pitchFamily="34" charset="0"/>
                </a:rPr>
                <a:t>Optimization Suite</a:t>
              </a:r>
            </a:p>
            <a:p>
              <a:pPr algn="ctr"/>
              <a:endParaRPr lang="en-US" sz="1600" dirty="0">
                <a:solidFill>
                  <a:schemeClr val="bg2">
                    <a:lumMod val="25000"/>
                  </a:schemeClr>
                </a:solidFill>
                <a:latin typeface="Segoe UI" panose="020B0502040204020203" pitchFamily="34" charset="0"/>
                <a:cs typeface="Segoe UI" panose="020B0502040204020203" pitchFamily="34" charset="0"/>
              </a:endParaRPr>
            </a:p>
            <a:p>
              <a:pPr algn="ctr"/>
              <a:r>
                <a:rPr lang="en-US" sz="1200" dirty="0">
                  <a:solidFill>
                    <a:schemeClr val="bg2">
                      <a:lumMod val="25000"/>
                    </a:schemeClr>
                  </a:solidFill>
                  <a:latin typeface="Segoe UI" panose="020B0502040204020203" pitchFamily="34" charset="0"/>
                  <a:cs typeface="Segoe UI" panose="020B0502040204020203" pitchFamily="34" charset="0"/>
                </a:rPr>
                <a:t>Optimization</a:t>
              </a:r>
            </a:p>
            <a:p>
              <a:pPr algn="ctr"/>
              <a:r>
                <a:rPr lang="en-US" sz="1200" dirty="0">
                  <a:solidFill>
                    <a:schemeClr val="bg2">
                      <a:lumMod val="25000"/>
                    </a:schemeClr>
                  </a:solidFill>
                  <a:latin typeface="Segoe UI" panose="020B0502040204020203" pitchFamily="34" charset="0"/>
                  <a:cs typeface="Segoe UI" panose="020B0502040204020203" pitchFamily="34" charset="0"/>
                </a:rPr>
                <a:t>Machine Learning</a:t>
              </a:r>
            </a:p>
            <a:p>
              <a:pPr algn="ctr"/>
              <a:r>
                <a:rPr lang="en-US" sz="1200" dirty="0">
                  <a:solidFill>
                    <a:schemeClr val="bg2">
                      <a:lumMod val="25000"/>
                    </a:schemeClr>
                  </a:solidFill>
                  <a:latin typeface="Segoe UI" panose="020B0502040204020203" pitchFamily="34" charset="0"/>
                  <a:cs typeface="Segoe UI" panose="020B0502040204020203" pitchFamily="34" charset="0"/>
                </a:rPr>
                <a:t>AI</a:t>
              </a:r>
            </a:p>
            <a:p>
              <a:pPr algn="ctr"/>
              <a:r>
                <a:rPr lang="en-US" sz="1200" dirty="0">
                  <a:solidFill>
                    <a:schemeClr val="bg2">
                      <a:lumMod val="25000"/>
                    </a:schemeClr>
                  </a:solidFill>
                  <a:latin typeface="Segoe UI" panose="020B0502040204020203" pitchFamily="34" charset="0"/>
                  <a:cs typeface="Segoe UI" panose="020B0502040204020203" pitchFamily="34" charset="0"/>
                </a:rPr>
                <a:t>Heuristic Rules</a:t>
              </a:r>
            </a:p>
            <a:p>
              <a:pPr algn="ctr"/>
              <a:endParaRPr lang="el-GR" sz="1600" dirty="0">
                <a:solidFill>
                  <a:schemeClr val="bg2">
                    <a:lumMod val="25000"/>
                  </a:schemeClr>
                </a:solidFill>
                <a:latin typeface="Segoe UI" panose="020B0502040204020203" pitchFamily="34" charset="0"/>
                <a:cs typeface="Segoe UI" panose="020B0502040204020203" pitchFamily="34" charset="0"/>
              </a:endParaRPr>
            </a:p>
          </p:txBody>
        </p:sp>
        <p:cxnSp>
          <p:nvCxnSpPr>
            <p:cNvPr id="21" name="Straight Arrow Connector 20">
              <a:extLst>
                <a:ext uri="{FF2B5EF4-FFF2-40B4-BE49-F238E27FC236}">
                  <a16:creationId xmlns:a16="http://schemas.microsoft.com/office/drawing/2014/main" id="{30EF1105-7017-3734-8BB6-516F7D883DD6}"/>
                </a:ext>
              </a:extLst>
            </p:cNvPr>
            <p:cNvCxnSpPr>
              <a:cxnSpLocks/>
              <a:stCxn id="3" idx="3"/>
              <a:endCxn id="19" idx="1"/>
            </p:cNvCxnSpPr>
            <p:nvPr/>
          </p:nvCxnSpPr>
          <p:spPr>
            <a:xfrm flipV="1">
              <a:off x="3771284" y="3591880"/>
              <a:ext cx="658255"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DD295E8-9023-76E7-CF8D-9621E231382D}"/>
                </a:ext>
              </a:extLst>
            </p:cNvPr>
            <p:cNvSpPr/>
            <p:nvPr/>
          </p:nvSpPr>
          <p:spPr>
            <a:xfrm>
              <a:off x="6725032" y="2785790"/>
              <a:ext cx="1001661" cy="1569722"/>
            </a:xfrm>
            <a:prstGeom prst="roundRect">
              <a:avLst>
                <a:gd name="adj" fmla="val 11634"/>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Segoe UI Semibold" panose="020B0702040204020203" pitchFamily="34" charset="0"/>
                  <a:cs typeface="Segoe UI Semibold" panose="020B0702040204020203" pitchFamily="34" charset="0"/>
                </a:rPr>
                <a:t>Auto Bidder</a:t>
              </a:r>
            </a:p>
            <a:p>
              <a:pPr algn="ctr"/>
              <a:endParaRPr lang="en-US" sz="1600" dirty="0">
                <a:solidFill>
                  <a:schemeClr val="bg1"/>
                </a:solidFill>
                <a:latin typeface="Segoe UI" panose="020B0502040204020203" pitchFamily="34" charset="0"/>
                <a:cs typeface="Segoe UI" panose="020B0502040204020203" pitchFamily="34" charset="0"/>
              </a:endParaRPr>
            </a:p>
            <a:p>
              <a:pPr algn="ctr"/>
              <a:r>
                <a:rPr lang="en-US" sz="1200" dirty="0">
                  <a:solidFill>
                    <a:schemeClr val="bg1"/>
                  </a:solidFill>
                  <a:latin typeface="Segoe UI" panose="020B0502040204020203" pitchFamily="34" charset="0"/>
                  <a:cs typeface="Segoe UI" panose="020B0502040204020203" pitchFamily="34" charset="0"/>
                </a:rPr>
                <a:t>Create Bids</a:t>
              </a:r>
            </a:p>
            <a:p>
              <a:pPr algn="ctr"/>
              <a:endParaRPr lang="el-GR" sz="1600"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3CE58D58-1BAC-75F8-5BFB-509914F1EF27}"/>
                </a:ext>
              </a:extLst>
            </p:cNvPr>
            <p:cNvSpPr txBox="1"/>
            <p:nvPr/>
          </p:nvSpPr>
          <p:spPr>
            <a:xfrm>
              <a:off x="5883751" y="3303126"/>
              <a:ext cx="825760" cy="276999"/>
            </a:xfrm>
            <a:prstGeom prst="rect">
              <a:avLst/>
            </a:prstGeom>
            <a:noFill/>
          </p:spPr>
          <p:txBody>
            <a:bodyPr wrap="square">
              <a:spAutoFit/>
            </a:bodyPr>
            <a:lstStyle/>
            <a:p>
              <a:pPr algn="ctr"/>
              <a:r>
                <a:rPr lang="en-US" sz="1200" dirty="0">
                  <a:solidFill>
                    <a:schemeClr val="bg2">
                      <a:lumMod val="25000"/>
                    </a:schemeClr>
                  </a:solidFill>
                  <a:latin typeface="Segoe UI" panose="020B0502040204020203" pitchFamily="34" charset="0"/>
                  <a:cs typeface="Segoe UI" panose="020B0502040204020203" pitchFamily="34" charset="0"/>
                </a:rPr>
                <a:t>Position</a:t>
              </a:r>
              <a:endParaRPr lang="el-GR" sz="1200" dirty="0">
                <a:solidFill>
                  <a:schemeClr val="bg2">
                    <a:lumMod val="25000"/>
                  </a:schemeClr>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DBFE5A0C-57BC-EE4A-04EE-19F1E337CC2C}"/>
                </a:ext>
              </a:extLst>
            </p:cNvPr>
            <p:cNvSpPr txBox="1"/>
            <p:nvPr/>
          </p:nvSpPr>
          <p:spPr>
            <a:xfrm>
              <a:off x="7682199" y="3306903"/>
              <a:ext cx="828104" cy="276999"/>
            </a:xfrm>
            <a:prstGeom prst="rect">
              <a:avLst/>
            </a:prstGeom>
            <a:noFill/>
          </p:spPr>
          <p:txBody>
            <a:bodyPr wrap="square">
              <a:spAutoFit/>
            </a:bodyPr>
            <a:lstStyle/>
            <a:p>
              <a:pPr algn="ctr"/>
              <a:r>
                <a:rPr lang="en-US" sz="1200" dirty="0">
                  <a:solidFill>
                    <a:schemeClr val="bg2">
                      <a:lumMod val="25000"/>
                    </a:schemeClr>
                  </a:solidFill>
                  <a:latin typeface="Segoe UI" panose="020B0502040204020203" pitchFamily="34" charset="0"/>
                  <a:cs typeface="Segoe UI" panose="020B0502040204020203" pitchFamily="34" charset="0"/>
                </a:rPr>
                <a:t>Bidding</a:t>
              </a:r>
              <a:endParaRPr lang="el-GR" sz="1200" dirty="0">
                <a:solidFill>
                  <a:schemeClr val="bg2">
                    <a:lumMod val="25000"/>
                  </a:schemeClr>
                </a:solidFill>
                <a:latin typeface="Segoe UI" panose="020B0502040204020203" pitchFamily="34" charset="0"/>
                <a:cs typeface="Segoe UI" panose="020B0502040204020203" pitchFamily="34" charset="0"/>
              </a:endParaRPr>
            </a:p>
          </p:txBody>
        </p:sp>
        <p:grpSp>
          <p:nvGrpSpPr>
            <p:cNvPr id="27" name="Group 26">
              <a:extLst>
                <a:ext uri="{FF2B5EF4-FFF2-40B4-BE49-F238E27FC236}">
                  <a16:creationId xmlns:a16="http://schemas.microsoft.com/office/drawing/2014/main" id="{7771DB28-0F25-1E87-469E-E45793516CF4}"/>
                </a:ext>
              </a:extLst>
            </p:cNvPr>
            <p:cNvGrpSpPr/>
            <p:nvPr/>
          </p:nvGrpSpPr>
          <p:grpSpPr>
            <a:xfrm>
              <a:off x="8508125" y="2785791"/>
              <a:ext cx="1242756" cy="1569722"/>
              <a:chOff x="10298981" y="3500617"/>
              <a:chExt cx="1068784" cy="1569722"/>
            </a:xfrm>
          </p:grpSpPr>
          <p:sp>
            <p:nvSpPr>
              <p:cNvPr id="48" name="Rectangle: Rounded Corners 47">
                <a:extLst>
                  <a:ext uri="{FF2B5EF4-FFF2-40B4-BE49-F238E27FC236}">
                    <a16:creationId xmlns:a16="http://schemas.microsoft.com/office/drawing/2014/main" id="{A817C39D-F7AF-839D-4B6C-515295152301}"/>
                  </a:ext>
                </a:extLst>
              </p:cNvPr>
              <p:cNvSpPr/>
              <p:nvPr/>
            </p:nvSpPr>
            <p:spPr>
              <a:xfrm>
                <a:off x="10298981" y="3500617"/>
                <a:ext cx="1068784" cy="1569722"/>
              </a:xfrm>
              <a:prstGeom prst="roundRect">
                <a:avLst>
                  <a:gd name="adj" fmla="val 11634"/>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Segoe UI Semibold" panose="020B0702040204020203" pitchFamily="34" charset="0"/>
                    <a:cs typeface="Segoe UI Semibold" panose="020B0702040204020203" pitchFamily="34" charset="0"/>
                  </a:rPr>
                  <a:t>Platforms</a:t>
                </a:r>
                <a:endParaRPr lang="en-US" sz="1600" dirty="0">
                  <a:solidFill>
                    <a:schemeClr val="bg1"/>
                  </a:solidFill>
                  <a:latin typeface="Segoe UI Semibold" panose="020B0702040204020203" pitchFamily="34" charset="0"/>
                  <a:cs typeface="Segoe UI Semibold" panose="020B0702040204020203" pitchFamily="34" charset="0"/>
                </a:endParaRPr>
              </a:p>
              <a:p>
                <a:pPr algn="ctr"/>
                <a:endParaRPr lang="en-US" sz="1600" dirty="0">
                  <a:solidFill>
                    <a:schemeClr val="bg1"/>
                  </a:solidFill>
                  <a:latin typeface="Segoe UI Semibold" panose="020B0702040204020203" pitchFamily="34" charset="0"/>
                  <a:cs typeface="Segoe UI Semibold" panose="020B0702040204020203" pitchFamily="34" charset="0"/>
                </a:endParaRPr>
              </a:p>
              <a:p>
                <a:pPr algn="ctr"/>
                <a:endParaRPr lang="en-US" sz="1600" dirty="0">
                  <a:solidFill>
                    <a:schemeClr val="bg1"/>
                  </a:solidFill>
                  <a:latin typeface="Segoe UI" panose="020B0502040204020203" pitchFamily="34" charset="0"/>
                  <a:cs typeface="Segoe UI" panose="020B0502040204020203" pitchFamily="34" charset="0"/>
                </a:endParaRPr>
              </a:p>
              <a:p>
                <a:pPr algn="ctr"/>
                <a:endParaRPr lang="en-US" sz="1600" dirty="0">
                  <a:solidFill>
                    <a:schemeClr val="bg1"/>
                  </a:solidFill>
                  <a:latin typeface="Segoe UI" panose="020B0502040204020203" pitchFamily="34" charset="0"/>
                  <a:cs typeface="Segoe UI" panose="020B0502040204020203" pitchFamily="34" charset="0"/>
                </a:endParaRPr>
              </a:p>
              <a:p>
                <a:pPr algn="ctr"/>
                <a:endParaRPr lang="el-GR" sz="1600" dirty="0">
                  <a:solidFill>
                    <a:schemeClr val="bg1"/>
                  </a:solidFill>
                  <a:latin typeface="Segoe UI" panose="020B0502040204020203" pitchFamily="34" charset="0"/>
                  <a:cs typeface="Segoe UI" panose="020B0502040204020203" pitchFamily="34" charset="0"/>
                </a:endParaRPr>
              </a:p>
            </p:txBody>
          </p:sp>
          <p:grpSp>
            <p:nvGrpSpPr>
              <p:cNvPr id="49" name="Group 48">
                <a:extLst>
                  <a:ext uri="{FF2B5EF4-FFF2-40B4-BE49-F238E27FC236}">
                    <a16:creationId xmlns:a16="http://schemas.microsoft.com/office/drawing/2014/main" id="{E7D43F1A-CDC6-3CDC-FBBC-ABAF04A6976D}"/>
                  </a:ext>
                </a:extLst>
              </p:cNvPr>
              <p:cNvGrpSpPr/>
              <p:nvPr/>
            </p:nvGrpSpPr>
            <p:grpSpPr>
              <a:xfrm>
                <a:off x="10336899" y="4100103"/>
                <a:ext cx="629385" cy="597692"/>
                <a:chOff x="10137417" y="5510748"/>
                <a:chExt cx="629385" cy="597692"/>
              </a:xfrm>
            </p:grpSpPr>
            <p:pic>
              <p:nvPicPr>
                <p:cNvPr id="50" name="Picture 49" descr="A black and pink logo&#10;&#10;Description automatically generated">
                  <a:extLst>
                    <a:ext uri="{FF2B5EF4-FFF2-40B4-BE49-F238E27FC236}">
                      <a16:creationId xmlns:a16="http://schemas.microsoft.com/office/drawing/2014/main" id="{A6B6CB42-0C75-DC83-1126-A26E9E623472}"/>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0137417" y="5510748"/>
                  <a:ext cx="629385" cy="297595"/>
                </a:xfrm>
                <a:prstGeom prst="rect">
                  <a:avLst/>
                </a:prstGeom>
                <a:ln>
                  <a:noFill/>
                </a:ln>
              </p:spPr>
            </p:pic>
            <p:pic>
              <p:nvPicPr>
                <p:cNvPr id="51" name="Picture 2" descr="Home">
                  <a:extLst>
                    <a:ext uri="{FF2B5EF4-FFF2-40B4-BE49-F238E27FC236}">
                      <a16:creationId xmlns:a16="http://schemas.microsoft.com/office/drawing/2014/main" id="{B1322B9A-ABB6-64E6-9C0B-3DCBAA92D632}"/>
                    </a:ext>
                  </a:extLst>
                </p:cNvPr>
                <p:cNvPicPr>
                  <a:picLocks noChangeAspect="1" noChangeArrowheads="1"/>
                </p:cNvPicPr>
                <p:nvPr/>
              </p:nvPicPr>
              <p:blipFill rotWithShape="1">
                <a:blip r:embed="rId5">
                  <a:biLevel thresh="25000"/>
                  <a:extLst>
                    <a:ext uri="{28A0092B-C50C-407E-A947-70E740481C1C}">
                      <a14:useLocalDpi xmlns:a14="http://schemas.microsoft.com/office/drawing/2010/main" val="0"/>
                    </a:ext>
                  </a:extLst>
                </a:blip>
                <a:srcRect r="41908"/>
                <a:stretch/>
              </p:blipFill>
              <p:spPr bwMode="auto">
                <a:xfrm>
                  <a:off x="10233289" y="5937869"/>
                  <a:ext cx="486940" cy="170571"/>
                </a:xfrm>
                <a:prstGeom prst="rect">
                  <a:avLst/>
                </a:prstGeom>
                <a:noFill/>
                <a:ln>
                  <a:noFill/>
                </a:ln>
                <a:extLst>
                  <a:ext uri="{909E8E84-426E-40DD-AFC4-6F175D3DCCD1}">
                    <a14:hiddenFill xmlns:a14="http://schemas.microsoft.com/office/drawing/2010/main">
                      <a:solidFill>
                        <a:srgbClr val="FFFFFF"/>
                      </a:solidFill>
                    </a14:hiddenFill>
                  </a:ext>
                </a:extLst>
              </p:spPr>
            </p:pic>
          </p:grpSp>
        </p:grpSp>
        <p:sp>
          <p:nvSpPr>
            <p:cNvPr id="28" name="Rectangle: Rounded Corners 27">
              <a:extLst>
                <a:ext uri="{FF2B5EF4-FFF2-40B4-BE49-F238E27FC236}">
                  <a16:creationId xmlns:a16="http://schemas.microsoft.com/office/drawing/2014/main" id="{15C6E9EB-D788-228F-D46E-971D9BE26CBF}"/>
                </a:ext>
              </a:extLst>
            </p:cNvPr>
            <p:cNvSpPr/>
            <p:nvPr/>
          </p:nvSpPr>
          <p:spPr>
            <a:xfrm>
              <a:off x="10095519" y="4680270"/>
              <a:ext cx="1453014" cy="1052908"/>
            </a:xfrm>
            <a:prstGeom prst="roundRect">
              <a:avLst>
                <a:gd name="adj" fmla="val 0"/>
              </a:avLst>
            </a:prstGeom>
            <a:solidFill>
              <a:schemeClr val="bg1">
                <a:lumMod val="95000"/>
              </a:schemeClr>
            </a:solidFill>
            <a:ln w="3175">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25000"/>
                    </a:schemeClr>
                  </a:solidFill>
                  <a:latin typeface="Segoe UI" panose="020B0502040204020203" pitchFamily="34" charset="0"/>
                  <a:cs typeface="Segoe UI" panose="020B0502040204020203" pitchFamily="34" charset="0"/>
                </a:rPr>
                <a:t>Orderbook</a:t>
              </a:r>
            </a:p>
            <a:p>
              <a:pPr algn="ctr"/>
              <a:r>
                <a:rPr lang="en-US" sz="1200" dirty="0">
                  <a:solidFill>
                    <a:schemeClr val="bg2">
                      <a:lumMod val="25000"/>
                    </a:schemeClr>
                  </a:solidFill>
                  <a:latin typeface="Segoe UI" panose="020B0502040204020203" pitchFamily="34" charset="0"/>
                  <a:cs typeface="Segoe UI" panose="020B0502040204020203" pitchFamily="34" charset="0"/>
                </a:rPr>
                <a:t>Cleared Prices</a:t>
              </a:r>
            </a:p>
            <a:p>
              <a:pPr algn="ctr"/>
              <a:r>
                <a:rPr lang="en-US" sz="1200" dirty="0">
                  <a:solidFill>
                    <a:schemeClr val="bg2">
                      <a:lumMod val="25000"/>
                    </a:schemeClr>
                  </a:solidFill>
                  <a:latin typeface="Segoe UI" panose="020B0502040204020203" pitchFamily="34" charset="0"/>
                  <a:cs typeface="Segoe UI" panose="020B0502040204020203" pitchFamily="34" charset="0"/>
                </a:rPr>
                <a:t>Cleared Quantities</a:t>
              </a:r>
            </a:p>
            <a:p>
              <a:pPr algn="ctr"/>
              <a:r>
                <a:rPr lang="en-US" sz="1050" dirty="0">
                  <a:solidFill>
                    <a:schemeClr val="bg2">
                      <a:lumMod val="25000"/>
                    </a:schemeClr>
                  </a:solidFill>
                  <a:latin typeface="Segoe UI" panose="020B0502040204020203" pitchFamily="34" charset="0"/>
                  <a:cs typeface="Segoe UI" panose="020B0502040204020203" pitchFamily="34" charset="0"/>
                </a:rPr>
                <a:t>etc</a:t>
              </a:r>
              <a:endParaRPr lang="el-GR" sz="1200" dirty="0">
                <a:solidFill>
                  <a:schemeClr val="bg2">
                    <a:lumMod val="25000"/>
                  </a:schemeClr>
                </a:solidFill>
                <a:latin typeface="Segoe UI" panose="020B0502040204020203" pitchFamily="34" charset="0"/>
                <a:cs typeface="Segoe UI" panose="020B0502040204020203" pitchFamily="34" charset="0"/>
              </a:endParaRPr>
            </a:p>
          </p:txBody>
        </p:sp>
        <p:cxnSp>
          <p:nvCxnSpPr>
            <p:cNvPr id="29" name="Connector: Elbow 28">
              <a:extLst>
                <a:ext uri="{FF2B5EF4-FFF2-40B4-BE49-F238E27FC236}">
                  <a16:creationId xmlns:a16="http://schemas.microsoft.com/office/drawing/2014/main" id="{4213767A-3D15-CEE2-CD01-6DAD8171015B}"/>
                </a:ext>
              </a:extLst>
            </p:cNvPr>
            <p:cNvCxnSpPr>
              <a:cxnSpLocks/>
              <a:stCxn id="5" idx="0"/>
              <a:endCxn id="3" idx="1"/>
            </p:cNvCxnSpPr>
            <p:nvPr/>
          </p:nvCxnSpPr>
          <p:spPr>
            <a:xfrm rot="5400000" flipH="1" flipV="1">
              <a:off x="1089400" y="3659461"/>
              <a:ext cx="819064" cy="683904"/>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7A970E3C-19CA-35EC-E992-02995D700C2B}"/>
                </a:ext>
              </a:extLst>
            </p:cNvPr>
            <p:cNvCxnSpPr>
              <a:cxnSpLocks/>
              <a:stCxn id="23" idx="0"/>
            </p:cNvCxnSpPr>
            <p:nvPr/>
          </p:nvCxnSpPr>
          <p:spPr>
            <a:xfrm rot="16200000" flipV="1">
              <a:off x="5174774" y="734701"/>
              <a:ext cx="357369" cy="3744810"/>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C1AC8AA7-1643-29E3-5A32-F205ED958CB0}"/>
                </a:ext>
              </a:extLst>
            </p:cNvPr>
            <p:cNvCxnSpPr>
              <a:cxnSpLocks/>
              <a:endCxn id="20" idx="1"/>
            </p:cNvCxnSpPr>
            <p:nvPr/>
          </p:nvCxnSpPr>
          <p:spPr>
            <a:xfrm rot="16200000" flipH="1">
              <a:off x="2761901" y="4579233"/>
              <a:ext cx="1248684" cy="252874"/>
            </a:xfrm>
            <a:prstGeom prst="bentConnector2">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37EBC866-3085-B07F-8B32-BE1CA2BD6C92}"/>
                </a:ext>
              </a:extLst>
            </p:cNvPr>
            <p:cNvCxnSpPr>
              <a:cxnSpLocks/>
              <a:stCxn id="48" idx="3"/>
            </p:cNvCxnSpPr>
            <p:nvPr/>
          </p:nvCxnSpPr>
          <p:spPr>
            <a:xfrm flipH="1">
              <a:off x="2476963" y="3570652"/>
              <a:ext cx="7273918" cy="231124"/>
            </a:xfrm>
            <a:prstGeom prst="bentConnector5">
              <a:avLst>
                <a:gd name="adj1" fmla="val -3143"/>
                <a:gd name="adj2" fmla="val 942023"/>
                <a:gd name="adj3" fmla="val 100446"/>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8533CC3-4485-D892-843E-8155A02B7097}"/>
                </a:ext>
              </a:extLst>
            </p:cNvPr>
            <p:cNvSpPr txBox="1"/>
            <p:nvPr/>
          </p:nvSpPr>
          <p:spPr>
            <a:xfrm>
              <a:off x="4495179" y="2150071"/>
              <a:ext cx="1409699" cy="276999"/>
            </a:xfrm>
            <a:prstGeom prst="rect">
              <a:avLst/>
            </a:prstGeom>
            <a:noFill/>
          </p:spPr>
          <p:txBody>
            <a:bodyPr wrap="square">
              <a:spAutoFit/>
            </a:bodyPr>
            <a:lstStyle/>
            <a:p>
              <a:pPr algn="ctr"/>
              <a:r>
                <a:rPr lang="en-US" sz="1200" dirty="0">
                  <a:solidFill>
                    <a:schemeClr val="bg2">
                      <a:lumMod val="25000"/>
                    </a:schemeClr>
                  </a:solidFill>
                  <a:latin typeface="Segoe UI" panose="020B0502040204020203" pitchFamily="34" charset="0"/>
                  <a:cs typeface="Segoe UI" panose="020B0502040204020203" pitchFamily="34" charset="0"/>
                </a:rPr>
                <a:t>Bids Executions</a:t>
              </a:r>
              <a:endParaRPr lang="el-GR" sz="1200" dirty="0">
                <a:solidFill>
                  <a:schemeClr val="bg2">
                    <a:lumMod val="25000"/>
                  </a:schemeClr>
                </a:solidFill>
                <a:latin typeface="Segoe UI" panose="020B0502040204020203" pitchFamily="34" charset="0"/>
                <a:cs typeface="Segoe UI" panose="020B0502040204020203" pitchFamily="34" charset="0"/>
              </a:endParaRPr>
            </a:p>
          </p:txBody>
        </p:sp>
        <p:pic>
          <p:nvPicPr>
            <p:cNvPr id="35" name="Picture 34" descr="A silver gear with a black background&#10;&#10;Description automatically generated">
              <a:extLst>
                <a:ext uri="{FF2B5EF4-FFF2-40B4-BE49-F238E27FC236}">
                  <a16:creationId xmlns:a16="http://schemas.microsoft.com/office/drawing/2014/main" id="{27D9D82E-11F0-DA5D-6934-24D4D0AD47BF}"/>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22067" y="3293376"/>
              <a:ext cx="307777" cy="307777"/>
            </a:xfrm>
            <a:prstGeom prst="rect">
              <a:avLst/>
            </a:prstGeom>
            <a:effectLst>
              <a:outerShdw blurRad="50800" dist="38100" dir="2700000" algn="tl" rotWithShape="0">
                <a:prstClr val="black">
                  <a:alpha val="40000"/>
                </a:prstClr>
              </a:outerShdw>
            </a:effectLst>
          </p:spPr>
        </p:pic>
        <p:grpSp>
          <p:nvGrpSpPr>
            <p:cNvPr id="36" name="Group 35">
              <a:extLst>
                <a:ext uri="{FF2B5EF4-FFF2-40B4-BE49-F238E27FC236}">
                  <a16:creationId xmlns:a16="http://schemas.microsoft.com/office/drawing/2014/main" id="{649257A4-6142-EFE2-8084-4255E733A27D}"/>
                </a:ext>
              </a:extLst>
            </p:cNvPr>
            <p:cNvGrpSpPr/>
            <p:nvPr/>
          </p:nvGrpSpPr>
          <p:grpSpPr>
            <a:xfrm>
              <a:off x="2128730" y="3315708"/>
              <a:ext cx="596212" cy="698793"/>
              <a:chOff x="2128730" y="3417306"/>
              <a:chExt cx="596212" cy="698793"/>
            </a:xfrm>
          </p:grpSpPr>
          <p:sp>
            <p:nvSpPr>
              <p:cNvPr id="44" name="TextBox 43">
                <a:extLst>
                  <a:ext uri="{FF2B5EF4-FFF2-40B4-BE49-F238E27FC236}">
                    <a16:creationId xmlns:a16="http://schemas.microsoft.com/office/drawing/2014/main" id="{49DB9543-C297-3821-C5D2-03C09FFDC4B0}"/>
                  </a:ext>
                </a:extLst>
              </p:cNvPr>
              <p:cNvSpPr txBox="1"/>
              <p:nvPr/>
            </p:nvSpPr>
            <p:spPr>
              <a:xfrm>
                <a:off x="2128730" y="3808322"/>
                <a:ext cx="593725" cy="307777"/>
              </a:xfrm>
              <a:prstGeom prst="rect">
                <a:avLst/>
              </a:prstGeom>
              <a:noFill/>
            </p:spPr>
            <p:txBody>
              <a:bodyPr wrap="square">
                <a:spAutoFit/>
              </a:bodyPr>
              <a:lstStyle/>
              <a:p>
                <a:pPr algn="ctr"/>
                <a:r>
                  <a:rPr lang="en-US" sz="1400" dirty="0">
                    <a:solidFill>
                      <a:schemeClr val="bg1"/>
                    </a:solidFill>
                    <a:latin typeface="Segoe UI Semibold" panose="020B0702040204020203" pitchFamily="34" charset="0"/>
                    <a:cs typeface="Segoe UI Semibold" panose="020B0702040204020203" pitchFamily="34" charset="0"/>
                  </a:rPr>
                  <a:t>DB</a:t>
                </a:r>
                <a:endParaRPr lang="el-GR" sz="1400" dirty="0">
                  <a:solidFill>
                    <a:schemeClr val="bg1"/>
                  </a:solidFill>
                  <a:latin typeface="Segoe UI Semibold" panose="020B0702040204020203" pitchFamily="34" charset="0"/>
                  <a:cs typeface="Segoe UI Semibold" panose="020B0702040204020203" pitchFamily="34" charset="0"/>
                </a:endParaRPr>
              </a:p>
            </p:txBody>
          </p:sp>
          <p:grpSp>
            <p:nvGrpSpPr>
              <p:cNvPr id="45" name="Group 44">
                <a:extLst>
                  <a:ext uri="{FF2B5EF4-FFF2-40B4-BE49-F238E27FC236}">
                    <a16:creationId xmlns:a16="http://schemas.microsoft.com/office/drawing/2014/main" id="{232DD31C-4774-D76A-6361-8E686AEC712A}"/>
                  </a:ext>
                </a:extLst>
              </p:cNvPr>
              <p:cNvGrpSpPr/>
              <p:nvPr/>
            </p:nvGrpSpPr>
            <p:grpSpPr>
              <a:xfrm>
                <a:off x="2154096" y="3417306"/>
                <a:ext cx="570846" cy="405155"/>
                <a:chOff x="2154096" y="3417306"/>
                <a:chExt cx="570846" cy="405155"/>
              </a:xfrm>
            </p:grpSpPr>
            <p:pic>
              <p:nvPicPr>
                <p:cNvPr id="46" name="Picture 45" descr="A white cylinder with three stripes&#10;&#10;Description automatically generated">
                  <a:extLst>
                    <a:ext uri="{FF2B5EF4-FFF2-40B4-BE49-F238E27FC236}">
                      <a16:creationId xmlns:a16="http://schemas.microsoft.com/office/drawing/2014/main" id="{4FE2ABD3-E459-7D20-1AD8-7FEA4F5490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4096" y="3417549"/>
                  <a:ext cx="281137" cy="404912"/>
                </a:xfrm>
                <a:prstGeom prst="rect">
                  <a:avLst/>
                </a:prstGeom>
              </p:spPr>
            </p:pic>
            <p:pic>
              <p:nvPicPr>
                <p:cNvPr id="47" name="Picture 46" descr="A white cylinder with three stripes&#10;&#10;Description automatically generated">
                  <a:extLst>
                    <a:ext uri="{FF2B5EF4-FFF2-40B4-BE49-F238E27FC236}">
                      <a16:creationId xmlns:a16="http://schemas.microsoft.com/office/drawing/2014/main" id="{19CEB36B-A775-A670-EF7B-DD7DEE9CF7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3805" y="3417306"/>
                  <a:ext cx="281137" cy="404912"/>
                </a:xfrm>
                <a:prstGeom prst="rect">
                  <a:avLst/>
                </a:prstGeom>
              </p:spPr>
            </p:pic>
          </p:grpSp>
        </p:grpSp>
        <p:grpSp>
          <p:nvGrpSpPr>
            <p:cNvPr id="37" name="Group 36">
              <a:extLst>
                <a:ext uri="{FF2B5EF4-FFF2-40B4-BE49-F238E27FC236}">
                  <a16:creationId xmlns:a16="http://schemas.microsoft.com/office/drawing/2014/main" id="{97140DD7-D4C4-B192-E8DD-1F6473EAE0F4}"/>
                </a:ext>
              </a:extLst>
            </p:cNvPr>
            <p:cNvGrpSpPr/>
            <p:nvPr/>
          </p:nvGrpSpPr>
          <p:grpSpPr>
            <a:xfrm>
              <a:off x="9301626" y="3422734"/>
              <a:ext cx="314525" cy="535604"/>
              <a:chOff x="9332671" y="3524332"/>
              <a:chExt cx="314525" cy="535604"/>
            </a:xfrm>
          </p:grpSpPr>
          <p:pic>
            <p:nvPicPr>
              <p:cNvPr id="41" name="Picture 40" descr="A green and white switch&#10;&#10;Description automatically generated">
                <a:extLst>
                  <a:ext uri="{FF2B5EF4-FFF2-40B4-BE49-F238E27FC236}">
                    <a16:creationId xmlns:a16="http://schemas.microsoft.com/office/drawing/2014/main" id="{9CFEE8F7-F266-C9CF-22E4-F99F2F6FD262}"/>
                  </a:ext>
                </a:extLst>
              </p:cNvPr>
              <p:cNvPicPr>
                <a:picLocks noChangeAspect="1"/>
              </p:cNvPicPr>
              <p:nvPr/>
            </p:nvPicPr>
            <p:blipFill rotWithShape="1">
              <a:blip r:embed="rId8">
                <a:extLst>
                  <a:ext uri="{28A0092B-C50C-407E-A947-70E740481C1C}">
                    <a14:useLocalDpi xmlns:a14="http://schemas.microsoft.com/office/drawing/2010/main" val="0"/>
                  </a:ext>
                </a:extLst>
              </a:blip>
              <a:srcRect l="37301" t="38800" r="32244" b="38643"/>
              <a:stretch/>
            </p:blipFill>
            <p:spPr>
              <a:xfrm>
                <a:off x="9332671" y="3524332"/>
                <a:ext cx="301802" cy="167658"/>
              </a:xfrm>
              <a:prstGeom prst="roundRect">
                <a:avLst>
                  <a:gd name="adj" fmla="val 50000"/>
                </a:avLst>
              </a:prstGeom>
            </p:spPr>
          </p:pic>
          <p:pic>
            <p:nvPicPr>
              <p:cNvPr id="42" name="Picture 41" descr="A green and white switch&#10;&#10;Description automatically generated">
                <a:extLst>
                  <a:ext uri="{FF2B5EF4-FFF2-40B4-BE49-F238E27FC236}">
                    <a16:creationId xmlns:a16="http://schemas.microsoft.com/office/drawing/2014/main" id="{E0CCC1DE-8CEA-D3DF-FB18-B9DFC53AC022}"/>
                  </a:ext>
                </a:extLst>
              </p:cNvPr>
              <p:cNvPicPr>
                <a:picLocks noChangeAspect="1"/>
              </p:cNvPicPr>
              <p:nvPr/>
            </p:nvPicPr>
            <p:blipFill rotWithShape="1">
              <a:blip r:embed="rId8">
                <a:extLst>
                  <a:ext uri="{28A0092B-C50C-407E-A947-70E740481C1C}">
                    <a14:useLocalDpi xmlns:a14="http://schemas.microsoft.com/office/drawing/2010/main" val="0"/>
                  </a:ext>
                </a:extLst>
              </a:blip>
              <a:srcRect l="37301" t="38800" r="32244" b="38643"/>
              <a:stretch/>
            </p:blipFill>
            <p:spPr>
              <a:xfrm>
                <a:off x="9345394" y="3892278"/>
                <a:ext cx="301802" cy="167658"/>
              </a:xfrm>
              <a:prstGeom prst="roundRect">
                <a:avLst>
                  <a:gd name="adj" fmla="val 45753"/>
                </a:avLst>
              </a:prstGeom>
            </p:spPr>
          </p:pic>
        </p:grpSp>
        <p:cxnSp>
          <p:nvCxnSpPr>
            <p:cNvPr id="38" name="Straight Arrow Connector 37">
              <a:extLst>
                <a:ext uri="{FF2B5EF4-FFF2-40B4-BE49-F238E27FC236}">
                  <a16:creationId xmlns:a16="http://schemas.microsoft.com/office/drawing/2014/main" id="{74104A71-8FCE-01D8-ED57-0D41F3409155}"/>
                </a:ext>
              </a:extLst>
            </p:cNvPr>
            <p:cNvCxnSpPr>
              <a:cxnSpLocks/>
            </p:cNvCxnSpPr>
            <p:nvPr/>
          </p:nvCxnSpPr>
          <p:spPr>
            <a:xfrm>
              <a:off x="2869106" y="1987532"/>
              <a:ext cx="0" cy="11374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1287A223-25BD-4984-BF91-F2366A6EE298}"/>
                </a:ext>
              </a:extLst>
            </p:cNvPr>
            <p:cNvSpPr/>
            <p:nvPr/>
          </p:nvSpPr>
          <p:spPr>
            <a:xfrm>
              <a:off x="2359211" y="2391558"/>
              <a:ext cx="1056722" cy="395033"/>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Segoe UI Semibold" panose="020B0702040204020203" pitchFamily="34" charset="0"/>
                  <a:cs typeface="Segoe UI Semibold" panose="020B0702040204020203" pitchFamily="34" charset="0"/>
                </a:rPr>
                <a:t>Settlement</a:t>
              </a:r>
              <a:endParaRPr lang="el-GR" sz="1300" dirty="0">
                <a:solidFill>
                  <a:schemeClr val="bg1"/>
                </a:solidFill>
                <a:latin typeface="Segoe UI Semibold" panose="020B0702040204020203" pitchFamily="34" charset="0"/>
                <a:cs typeface="Segoe UI Semibold" panose="020B0702040204020203" pitchFamily="34" charset="0"/>
              </a:endParaRPr>
            </a:p>
          </p:txBody>
        </p:sp>
        <p:sp>
          <p:nvSpPr>
            <p:cNvPr id="40" name="Rectangle: Rounded Corners 39">
              <a:extLst>
                <a:ext uri="{FF2B5EF4-FFF2-40B4-BE49-F238E27FC236}">
                  <a16:creationId xmlns:a16="http://schemas.microsoft.com/office/drawing/2014/main" id="{35B909E1-03EE-D1F4-8AE2-795AD91C3B5C}"/>
                </a:ext>
              </a:extLst>
            </p:cNvPr>
            <p:cNvSpPr/>
            <p:nvPr/>
          </p:nvSpPr>
          <p:spPr>
            <a:xfrm>
              <a:off x="2355469" y="1926675"/>
              <a:ext cx="1056722" cy="395033"/>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Segoe UI Semibold" panose="020B0702040204020203" pitchFamily="34" charset="0"/>
                  <a:cs typeface="Segoe UI Semibold" panose="020B0702040204020203" pitchFamily="34" charset="0"/>
                </a:rPr>
                <a:t>ETRM</a:t>
              </a:r>
            </a:p>
          </p:txBody>
        </p:sp>
      </p:grpSp>
      <p:sp>
        <p:nvSpPr>
          <p:cNvPr id="68" name="Title 1">
            <a:extLst>
              <a:ext uri="{FF2B5EF4-FFF2-40B4-BE49-F238E27FC236}">
                <a16:creationId xmlns:a16="http://schemas.microsoft.com/office/drawing/2014/main" id="{23B1CB25-1C95-CBB6-A1AA-61FFC883125A}"/>
              </a:ext>
            </a:extLst>
          </p:cNvPr>
          <p:cNvSpPr txBox="1">
            <a:spLocks/>
          </p:cNvSpPr>
          <p:nvPr/>
        </p:nvSpPr>
        <p:spPr>
          <a:xfrm>
            <a:off x="457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25000"/>
                  </a:schemeClr>
                </a:solidFill>
                <a:latin typeface="Segoe UI Semibold" panose="020B0702040204020203" pitchFamily="34" charset="0"/>
                <a:cs typeface="Segoe UI Semibold" panose="020B0702040204020203" pitchFamily="34" charset="0"/>
              </a:rPr>
              <a:t>Our optimization close-up</a:t>
            </a:r>
            <a:endParaRPr lang="el-GR" dirty="0">
              <a:solidFill>
                <a:schemeClr val="bg2">
                  <a:lumMod val="25000"/>
                </a:schemeClr>
              </a:solidFill>
              <a:latin typeface="Segoe UI Semibold" panose="020B0702040204020203" pitchFamily="34" charset="0"/>
              <a:cs typeface="Segoe UI Semibold" panose="020B0702040204020203" pitchFamily="34" charset="0"/>
            </a:endParaRPr>
          </a:p>
        </p:txBody>
      </p:sp>
      <p:sp>
        <p:nvSpPr>
          <p:cNvPr id="69" name="TextBox 68">
            <a:extLst>
              <a:ext uri="{FF2B5EF4-FFF2-40B4-BE49-F238E27FC236}">
                <a16:creationId xmlns:a16="http://schemas.microsoft.com/office/drawing/2014/main" id="{CFB3DB22-FEEC-8A3F-DC9D-C64C1CA3350B}"/>
              </a:ext>
            </a:extLst>
          </p:cNvPr>
          <p:cNvSpPr txBox="1"/>
          <p:nvPr/>
        </p:nvSpPr>
        <p:spPr>
          <a:xfrm>
            <a:off x="489857" y="1311783"/>
            <a:ext cx="10974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25000"/>
                  </a:schemeClr>
                </a:solidFill>
                <a:latin typeface="Segoe UI" panose="020B0502040204020203" pitchFamily="34" charset="0"/>
                <a:cs typeface="Segoe UI" panose="020B0502040204020203" pitchFamily="34" charset="0"/>
              </a:rPr>
              <a:t>Optimus Energy has developed advanced operations tailored to optimize Battery Energy Storage Systems (BESS), leveraging cutting-edge algorithms and real-time data analysis to seamlessly navigate and maximize returns across multiple energy markets.</a:t>
            </a:r>
            <a:endParaRPr lang="el-GR" sz="1400" dirty="0">
              <a:solidFill>
                <a:schemeClr val="bg2">
                  <a:lumMod val="25000"/>
                </a:schemeClr>
              </a:solidFill>
              <a:latin typeface="Segoe UI" panose="020B0502040204020203" pitchFamily="34" charset="0"/>
              <a:cs typeface="Segoe UI" panose="020B0502040204020203" pitchFamily="34" charset="0"/>
            </a:endParaRPr>
          </a:p>
        </p:txBody>
      </p:sp>
      <p:grpSp>
        <p:nvGrpSpPr>
          <p:cNvPr id="10" name="Group 9">
            <a:extLst>
              <a:ext uri="{FF2B5EF4-FFF2-40B4-BE49-F238E27FC236}">
                <a16:creationId xmlns:a16="http://schemas.microsoft.com/office/drawing/2014/main" id="{F6E21DE1-537C-4F39-A7DF-282C9563CBD5}"/>
              </a:ext>
            </a:extLst>
          </p:cNvPr>
          <p:cNvGrpSpPr/>
          <p:nvPr/>
        </p:nvGrpSpPr>
        <p:grpSpPr>
          <a:xfrm>
            <a:off x="1" y="296346"/>
            <a:ext cx="12191996" cy="6251395"/>
            <a:chOff x="1" y="296346"/>
            <a:chExt cx="12191996" cy="6251395"/>
          </a:xfrm>
        </p:grpSpPr>
        <p:sp>
          <p:nvSpPr>
            <p:cNvPr id="11" name="Rectangle 10">
              <a:extLst>
                <a:ext uri="{FF2B5EF4-FFF2-40B4-BE49-F238E27FC236}">
                  <a16:creationId xmlns:a16="http://schemas.microsoft.com/office/drawing/2014/main" id="{F96A5123-F3C6-9977-E33F-D704F2D0741B}"/>
                </a:ext>
              </a:extLst>
            </p:cNvPr>
            <p:cNvSpPr/>
            <p:nvPr/>
          </p:nvSpPr>
          <p:spPr>
            <a:xfrm>
              <a:off x="9917970" y="6151029"/>
              <a:ext cx="2274027"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4ACE93-5C80-6A41-C4ED-6A33797993F5}"/>
                </a:ext>
              </a:extLst>
            </p:cNvPr>
            <p:cNvSpPr/>
            <p:nvPr/>
          </p:nvSpPr>
          <p:spPr>
            <a:xfrm>
              <a:off x="1" y="6151029"/>
              <a:ext cx="7467599" cy="39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text on a black background&#10;&#10;Description automatically generated">
              <a:extLst>
                <a:ext uri="{FF2B5EF4-FFF2-40B4-BE49-F238E27FC236}">
                  <a16:creationId xmlns:a16="http://schemas.microsoft.com/office/drawing/2014/main" id="{286F32F7-9B07-54C9-7819-46E7DB35A3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7742" y="296346"/>
              <a:ext cx="1860722" cy="320527"/>
            </a:xfrm>
            <a:prstGeom prst="rect">
              <a:avLst/>
            </a:prstGeom>
          </p:spPr>
        </p:pic>
        <p:sp>
          <p:nvSpPr>
            <p:cNvPr id="15" name="TextBox 14">
              <a:extLst>
                <a:ext uri="{FF2B5EF4-FFF2-40B4-BE49-F238E27FC236}">
                  <a16:creationId xmlns:a16="http://schemas.microsoft.com/office/drawing/2014/main" id="{AED5053A-5E33-D3F7-3671-261027FA46FE}"/>
                </a:ext>
              </a:extLst>
            </p:cNvPr>
            <p:cNvSpPr txBox="1"/>
            <p:nvPr/>
          </p:nvSpPr>
          <p:spPr>
            <a:xfrm>
              <a:off x="621889" y="6183687"/>
              <a:ext cx="11312014" cy="307777"/>
            </a:xfrm>
            <a:prstGeom prst="rect">
              <a:avLst/>
            </a:prstGeom>
            <a:noFill/>
          </p:spPr>
          <p:txBody>
            <a:bodyPr wrap="square" rtlCol="0">
              <a:spAutoFit/>
            </a:bodyPr>
            <a:lstStyle/>
            <a:p>
              <a:r>
                <a:rPr lang="en-US" sz="1400" b="1" dirty="0">
                  <a:solidFill>
                    <a:schemeClr val="bg1"/>
                  </a:solidFill>
                  <a:latin typeface="Segoe UI Semibold" panose="020B0702040204020203" pitchFamily="34" charset="0"/>
                  <a:cs typeface="Segoe UI Semibold" panose="020B0702040204020203" pitchFamily="34" charset="0"/>
                </a:rPr>
                <a:t>BESS </a:t>
              </a:r>
              <a:r>
                <a:rPr lang="en-US" sz="1400" b="1" dirty="0" err="1">
                  <a:solidFill>
                    <a:schemeClr val="bg1"/>
                  </a:solidFill>
                  <a:latin typeface="Segoe UI Semibold" panose="020B0702040204020203" pitchFamily="34" charset="0"/>
                  <a:cs typeface="Segoe UI Semibold" panose="020B0702040204020203" pitchFamily="34" charset="0"/>
                </a:rPr>
                <a:t>landcape</a:t>
              </a:r>
              <a:r>
                <a:rPr lang="en-US" sz="1400" b="1" dirty="0">
                  <a:solidFill>
                    <a:schemeClr val="bg1"/>
                  </a:solidFill>
                  <a:latin typeface="Segoe UI Semibold" panose="020B0702040204020203" pitchFamily="34" charset="0"/>
                  <a:cs typeface="Segoe UI Semibold" panose="020B0702040204020203" pitchFamily="34" charset="0"/>
                </a:rPr>
                <a:t>                   Asset r</a:t>
              </a:r>
              <a:r>
                <a:rPr lang="en-US" sz="1400" dirty="0">
                  <a:solidFill>
                    <a:schemeClr val="bg1"/>
                  </a:solidFill>
                  <a:latin typeface="Segoe UI Semibold" panose="020B0702040204020203" pitchFamily="34" charset="0"/>
                  <a:cs typeface="Segoe UI Semibold" panose="020B0702040204020203" pitchFamily="34" charset="0"/>
                </a:rPr>
                <a:t>evenues                Cross-market optimization 		</a:t>
              </a:r>
              <a:r>
                <a:rPr lang="en-US" sz="1400" dirty="0">
                  <a:solidFill>
                    <a:schemeClr val="bg2">
                      <a:lumMod val="25000"/>
                    </a:schemeClr>
                  </a:solidFill>
                  <a:latin typeface="Segoe UI Semibold" panose="020B0702040204020203" pitchFamily="34" charset="0"/>
                  <a:cs typeface="Segoe UI Semibold" panose="020B0702040204020203" pitchFamily="34" charset="0"/>
                </a:rPr>
                <a:t>Our operations</a:t>
              </a:r>
              <a:r>
                <a:rPr lang="en-US" sz="1400" dirty="0">
                  <a:solidFill>
                    <a:schemeClr val="bg1"/>
                  </a:solidFill>
                  <a:latin typeface="Segoe UI Semibold" panose="020B0702040204020203" pitchFamily="34" charset="0"/>
                  <a:cs typeface="Segoe UI Semibold" panose="020B0702040204020203" pitchFamily="34" charset="0"/>
                </a:rPr>
                <a:t>		Why us</a:t>
              </a:r>
            </a:p>
          </p:txBody>
        </p:sp>
      </p:grpSp>
    </p:spTree>
    <p:extLst>
      <p:ext uri="{BB962C8B-B14F-4D97-AF65-F5344CB8AC3E}">
        <p14:creationId xmlns:p14="http://schemas.microsoft.com/office/powerpoint/2010/main" val="1997624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1166</TotalTime>
  <Words>910</Words>
  <Application>Microsoft Office PowerPoint</Application>
  <PresentationFormat>Widescreen</PresentationFormat>
  <Paragraphs>176</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Segoe UI</vt:lpstr>
      <vt:lpstr>Segoe UI Semibold</vt:lpstr>
      <vt:lpstr>Office Theme</vt:lpstr>
      <vt:lpstr>Energy Storage Systems From Balancing Market to optimization between markets – Commercial operation of storage assets.  Gerasimos Takis-Defteraios, Head of Intraday Trading  Renewables &amp; Storage Forum, November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Gerasimos Takis-Defteraios</dc:creator>
  <cp:lastModifiedBy>Gerasimos Takis-Defteraios</cp:lastModifiedBy>
  <cp:revision>5</cp:revision>
  <dcterms:created xsi:type="dcterms:W3CDTF">2024-10-28T16:24:52Z</dcterms:created>
  <dcterms:modified xsi:type="dcterms:W3CDTF">2024-10-31T18:56:15Z</dcterms:modified>
</cp:coreProperties>
</file>