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 id="2147483832" r:id="rId2"/>
  </p:sldMasterIdLst>
  <p:notesMasterIdLst>
    <p:notesMasterId r:id="rId11"/>
  </p:notesMasterIdLst>
  <p:handoutMasterIdLst>
    <p:handoutMasterId r:id="rId12"/>
  </p:handoutMasterIdLst>
  <p:sldIdLst>
    <p:sldId id="257" r:id="rId3"/>
    <p:sldId id="586" r:id="rId4"/>
    <p:sldId id="587" r:id="rId5"/>
    <p:sldId id="649" r:id="rId6"/>
    <p:sldId id="619" r:id="rId7"/>
    <p:sldId id="640" r:id="rId8"/>
    <p:sldId id="629" r:id="rId9"/>
    <p:sldId id="510" r:id="rId10"/>
  </p:sldIdLst>
  <p:sldSz cx="9144000" cy="6858000" type="screen4x3"/>
  <p:notesSz cx="7315200" cy="9601200"/>
  <p:defaultTextStyle>
    <a:defPPr>
      <a:defRPr lang="el-GR"/>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4272" userDrawn="1">
          <p15:clr>
            <a:srgbClr val="A4A3A4"/>
          </p15:clr>
        </p15:guide>
        <p15:guide id="3" orient="horz" pos="864">
          <p15:clr>
            <a:srgbClr val="A4A3A4"/>
          </p15:clr>
        </p15:guide>
        <p15:guide id="4" pos="2880">
          <p15:clr>
            <a:srgbClr val="A4A3A4"/>
          </p15:clr>
        </p15:guide>
      </p15:sldGuideLst>
    </p:ext>
    <p:ext uri="{2D200454-40CA-4A62-9FC3-DE9A4176ACB9}">
      <p15:notesGuideLst xmlns:p15="http://schemas.microsoft.com/office/powerpoint/2012/main">
        <p15:guide id="1" orient="horz" pos="2785" userDrawn="1">
          <p15:clr>
            <a:srgbClr val="A4A3A4"/>
          </p15:clr>
        </p15:guide>
        <p15:guide id="2" pos="2325" userDrawn="1">
          <p15:clr>
            <a:srgbClr val="A4A3A4"/>
          </p15:clr>
        </p15:guide>
        <p15:guide id="3" orient="horz" pos="3024" userDrawn="1">
          <p15:clr>
            <a:srgbClr val="A4A3A4"/>
          </p15:clr>
        </p15:guide>
        <p15:guide id="4" pos="230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lios" initials="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E9EDF4"/>
    <a:srgbClr val="D0D8E8"/>
    <a:srgbClr val="FDEADA"/>
    <a:srgbClr val="F9BD51"/>
    <a:srgbClr val="FAC462"/>
    <a:srgbClr val="037706"/>
    <a:srgbClr val="05AF09"/>
    <a:srgbClr val="88FC8B"/>
    <a:srgbClr val="1BF9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358" autoAdjust="0"/>
    <p:restoredTop sz="94010" autoAdjust="0"/>
  </p:normalViewPr>
  <p:slideViewPr>
    <p:cSldViewPr>
      <p:cViewPr varScale="1">
        <p:scale>
          <a:sx n="165" d="100"/>
          <a:sy n="165" d="100"/>
        </p:scale>
        <p:origin x="115" y="206"/>
      </p:cViewPr>
      <p:guideLst>
        <p:guide orient="horz" pos="2160"/>
        <p:guide pos="4272"/>
        <p:guide orient="horz" pos="864"/>
        <p:guide pos="2880"/>
      </p:guideLst>
    </p:cSldViewPr>
  </p:slideViewPr>
  <p:notesTextViewPr>
    <p:cViewPr>
      <p:scale>
        <a:sx n="3" d="2"/>
        <a:sy n="3" d="2"/>
      </p:scale>
      <p:origin x="0" y="0"/>
    </p:cViewPr>
  </p:notesTextViewPr>
  <p:notesViewPr>
    <p:cSldViewPr>
      <p:cViewPr varScale="1">
        <p:scale>
          <a:sx n="74" d="100"/>
          <a:sy n="74" d="100"/>
        </p:scale>
        <p:origin x="-2148" y="-96"/>
      </p:cViewPr>
      <p:guideLst>
        <p:guide orient="horz" pos="2785"/>
        <p:guide pos="2325"/>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commentAuthors" Target="commentAuthor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9136" tIns="49568" rIns="99136" bIns="49568" rtlCol="0"/>
          <a:lstStyle>
            <a:lvl1pPr algn="l">
              <a:defRPr sz="1300"/>
            </a:lvl1pPr>
          </a:lstStyle>
          <a:p>
            <a:endParaRPr lang="el-GR"/>
          </a:p>
        </p:txBody>
      </p:sp>
      <p:sp>
        <p:nvSpPr>
          <p:cNvPr id="3" name="Date Placeholder 2"/>
          <p:cNvSpPr>
            <a:spLocks noGrp="1"/>
          </p:cNvSpPr>
          <p:nvPr>
            <p:ph type="dt" sz="quarter" idx="1"/>
          </p:nvPr>
        </p:nvSpPr>
        <p:spPr>
          <a:xfrm>
            <a:off x="4143587" y="0"/>
            <a:ext cx="3169920" cy="481727"/>
          </a:xfrm>
          <a:prstGeom prst="rect">
            <a:avLst/>
          </a:prstGeom>
        </p:spPr>
        <p:txBody>
          <a:bodyPr vert="horz" lIns="99136" tIns="49568" rIns="99136" bIns="49568" rtlCol="0"/>
          <a:lstStyle>
            <a:lvl1pPr algn="r">
              <a:defRPr sz="1300"/>
            </a:lvl1pPr>
          </a:lstStyle>
          <a:p>
            <a:fld id="{4C7DE9A7-4D70-42C5-90BC-E3E93BC98955}" type="datetimeFigureOut">
              <a:rPr lang="el-GR" smtClean="0"/>
              <a:pPr/>
              <a:t>1/11/2024</a:t>
            </a:fld>
            <a:endParaRPr lang="el-GR"/>
          </a:p>
        </p:txBody>
      </p:sp>
      <p:sp>
        <p:nvSpPr>
          <p:cNvPr id="4" name="Footer Placeholder 3"/>
          <p:cNvSpPr>
            <a:spLocks noGrp="1"/>
          </p:cNvSpPr>
          <p:nvPr>
            <p:ph type="ftr" sz="quarter" idx="2"/>
          </p:nvPr>
        </p:nvSpPr>
        <p:spPr>
          <a:xfrm>
            <a:off x="0" y="9119476"/>
            <a:ext cx="3169920" cy="481726"/>
          </a:xfrm>
          <a:prstGeom prst="rect">
            <a:avLst/>
          </a:prstGeom>
        </p:spPr>
        <p:txBody>
          <a:bodyPr vert="horz" lIns="99136" tIns="49568" rIns="99136" bIns="49568" rtlCol="0" anchor="b"/>
          <a:lstStyle>
            <a:lvl1pPr algn="l">
              <a:defRPr sz="1300"/>
            </a:lvl1pPr>
          </a:lstStyle>
          <a:p>
            <a:endParaRPr lang="el-GR"/>
          </a:p>
        </p:txBody>
      </p:sp>
      <p:sp>
        <p:nvSpPr>
          <p:cNvPr id="5" name="Slide Number Placeholder 4"/>
          <p:cNvSpPr>
            <a:spLocks noGrp="1"/>
          </p:cNvSpPr>
          <p:nvPr>
            <p:ph type="sldNum" sz="quarter" idx="3"/>
          </p:nvPr>
        </p:nvSpPr>
        <p:spPr>
          <a:xfrm>
            <a:off x="4143587" y="9119476"/>
            <a:ext cx="3169920" cy="481726"/>
          </a:xfrm>
          <a:prstGeom prst="rect">
            <a:avLst/>
          </a:prstGeom>
        </p:spPr>
        <p:txBody>
          <a:bodyPr vert="horz" lIns="99136" tIns="49568" rIns="99136" bIns="49568" rtlCol="0" anchor="b"/>
          <a:lstStyle>
            <a:lvl1pPr algn="r">
              <a:defRPr sz="1300"/>
            </a:lvl1pPr>
          </a:lstStyle>
          <a:p>
            <a:fld id="{94DF86A5-E4D1-433E-A208-EBB73B0F4947}" type="slidenum">
              <a:rPr lang="el-GR" smtClean="0"/>
              <a:pPr/>
              <a:t>‹#›</a:t>
            </a:fld>
            <a:endParaRPr lang="el-GR"/>
          </a:p>
        </p:txBody>
      </p:sp>
    </p:spTree>
    <p:extLst>
      <p:ext uri="{BB962C8B-B14F-4D97-AF65-F5344CB8AC3E}">
        <p14:creationId xmlns:p14="http://schemas.microsoft.com/office/powerpoint/2010/main" val="30489478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1"/>
          </a:xfrm>
          <a:prstGeom prst="rect">
            <a:avLst/>
          </a:prstGeom>
        </p:spPr>
        <p:txBody>
          <a:bodyPr vert="horz" lIns="99136" tIns="49568" rIns="99136" bIns="49568" rtlCol="0"/>
          <a:lstStyle>
            <a:lvl1pPr algn="l" fontAlgn="auto">
              <a:spcBef>
                <a:spcPts val="0"/>
              </a:spcBef>
              <a:spcAft>
                <a:spcPts val="0"/>
              </a:spcAft>
              <a:defRPr sz="1300">
                <a:latin typeface="+mn-lt"/>
                <a:cs typeface="+mn-cs"/>
              </a:defRPr>
            </a:lvl1pPr>
          </a:lstStyle>
          <a:p>
            <a:pPr>
              <a:defRPr/>
            </a:pPr>
            <a:endParaRPr lang="el-GR"/>
          </a:p>
        </p:txBody>
      </p:sp>
      <p:sp>
        <p:nvSpPr>
          <p:cNvPr id="3" name="Date Placeholder 2"/>
          <p:cNvSpPr>
            <a:spLocks noGrp="1"/>
          </p:cNvSpPr>
          <p:nvPr>
            <p:ph type="dt" idx="1"/>
          </p:nvPr>
        </p:nvSpPr>
        <p:spPr>
          <a:xfrm>
            <a:off x="4143587" y="1"/>
            <a:ext cx="3169920" cy="480061"/>
          </a:xfrm>
          <a:prstGeom prst="rect">
            <a:avLst/>
          </a:prstGeom>
        </p:spPr>
        <p:txBody>
          <a:bodyPr vert="horz" lIns="99136" tIns="49568" rIns="99136" bIns="49568" rtlCol="0"/>
          <a:lstStyle>
            <a:lvl1pPr algn="r" fontAlgn="auto">
              <a:spcBef>
                <a:spcPts val="0"/>
              </a:spcBef>
              <a:spcAft>
                <a:spcPts val="0"/>
              </a:spcAft>
              <a:defRPr sz="1300">
                <a:latin typeface="+mn-lt"/>
                <a:cs typeface="+mn-cs"/>
              </a:defRPr>
            </a:lvl1pPr>
          </a:lstStyle>
          <a:p>
            <a:pPr>
              <a:defRPr/>
            </a:pPr>
            <a:fld id="{5B6FD581-3866-45E3-AD8A-5B39D160AA2B}" type="datetimeFigureOut">
              <a:rPr lang="el-GR"/>
              <a:pPr>
                <a:defRPr/>
              </a:pPr>
              <a:t>1/11/2024</a:t>
            </a:fld>
            <a:endParaRPr lang="el-GR"/>
          </a:p>
        </p:txBody>
      </p:sp>
      <p:sp>
        <p:nvSpPr>
          <p:cNvPr id="4" name="Slide Image Placeholder 3"/>
          <p:cNvSpPr>
            <a:spLocks noGrp="1" noRot="1" noChangeAspect="1"/>
          </p:cNvSpPr>
          <p:nvPr>
            <p:ph type="sldImg" idx="2"/>
          </p:nvPr>
        </p:nvSpPr>
        <p:spPr>
          <a:xfrm>
            <a:off x="1258888" y="720725"/>
            <a:ext cx="4797425" cy="3598863"/>
          </a:xfrm>
          <a:prstGeom prst="rect">
            <a:avLst/>
          </a:prstGeom>
          <a:noFill/>
          <a:ln w="12700">
            <a:solidFill>
              <a:prstClr val="black"/>
            </a:solidFill>
          </a:ln>
        </p:spPr>
        <p:txBody>
          <a:bodyPr vert="horz" lIns="99136" tIns="49568" rIns="99136" bIns="49568" rtlCol="0" anchor="ctr"/>
          <a:lstStyle/>
          <a:p>
            <a:pPr lvl="0"/>
            <a:endParaRPr lang="el-GR" noProof="0"/>
          </a:p>
        </p:txBody>
      </p:sp>
      <p:sp>
        <p:nvSpPr>
          <p:cNvPr id="5" name="Notes Placeholder 4"/>
          <p:cNvSpPr>
            <a:spLocks noGrp="1"/>
          </p:cNvSpPr>
          <p:nvPr>
            <p:ph type="body" sz="quarter" idx="3"/>
          </p:nvPr>
        </p:nvSpPr>
        <p:spPr>
          <a:xfrm>
            <a:off x="731521" y="4560570"/>
            <a:ext cx="5852160" cy="4320540"/>
          </a:xfrm>
          <a:prstGeom prst="rect">
            <a:avLst/>
          </a:prstGeom>
        </p:spPr>
        <p:txBody>
          <a:bodyPr vert="horz" lIns="99136" tIns="49568" rIns="99136" bIns="49568"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l-GR" noProof="0"/>
          </a:p>
        </p:txBody>
      </p:sp>
      <p:sp>
        <p:nvSpPr>
          <p:cNvPr id="6" name="Footer Placeholder 5"/>
          <p:cNvSpPr>
            <a:spLocks noGrp="1"/>
          </p:cNvSpPr>
          <p:nvPr>
            <p:ph type="ftr" sz="quarter" idx="4"/>
          </p:nvPr>
        </p:nvSpPr>
        <p:spPr>
          <a:xfrm>
            <a:off x="0" y="9119475"/>
            <a:ext cx="3169920" cy="480061"/>
          </a:xfrm>
          <a:prstGeom prst="rect">
            <a:avLst/>
          </a:prstGeom>
        </p:spPr>
        <p:txBody>
          <a:bodyPr vert="horz" lIns="99136" tIns="49568" rIns="99136" bIns="49568" rtlCol="0" anchor="b"/>
          <a:lstStyle>
            <a:lvl1pPr algn="l" fontAlgn="auto">
              <a:spcBef>
                <a:spcPts val="0"/>
              </a:spcBef>
              <a:spcAft>
                <a:spcPts val="0"/>
              </a:spcAft>
              <a:defRPr sz="1300">
                <a:latin typeface="+mn-lt"/>
                <a:cs typeface="+mn-cs"/>
              </a:defRPr>
            </a:lvl1pPr>
          </a:lstStyle>
          <a:p>
            <a:pPr>
              <a:defRPr/>
            </a:pPr>
            <a:endParaRPr lang="el-GR"/>
          </a:p>
        </p:txBody>
      </p:sp>
      <p:sp>
        <p:nvSpPr>
          <p:cNvPr id="7" name="Slide Number Placeholder 6"/>
          <p:cNvSpPr>
            <a:spLocks noGrp="1"/>
          </p:cNvSpPr>
          <p:nvPr>
            <p:ph type="sldNum" sz="quarter" idx="5"/>
          </p:nvPr>
        </p:nvSpPr>
        <p:spPr>
          <a:xfrm>
            <a:off x="4143587" y="9119475"/>
            <a:ext cx="3169920" cy="480061"/>
          </a:xfrm>
          <a:prstGeom prst="rect">
            <a:avLst/>
          </a:prstGeom>
        </p:spPr>
        <p:txBody>
          <a:bodyPr vert="horz" lIns="99136" tIns="49568" rIns="99136" bIns="49568" rtlCol="0" anchor="b"/>
          <a:lstStyle>
            <a:lvl1pPr algn="r" fontAlgn="auto">
              <a:spcBef>
                <a:spcPts val="0"/>
              </a:spcBef>
              <a:spcAft>
                <a:spcPts val="0"/>
              </a:spcAft>
              <a:defRPr sz="1300">
                <a:latin typeface="+mn-lt"/>
                <a:cs typeface="+mn-cs"/>
              </a:defRPr>
            </a:lvl1pPr>
          </a:lstStyle>
          <a:p>
            <a:pPr>
              <a:defRPr/>
            </a:pPr>
            <a:fld id="{30E48FA7-F007-4981-ABCB-50DB91FCA104}" type="slidenum">
              <a:rPr lang="el-GR"/>
              <a:pPr>
                <a:defRPr/>
              </a:pPr>
              <a:t>‹#›</a:t>
            </a:fld>
            <a:endParaRPr lang="el-GR"/>
          </a:p>
        </p:txBody>
      </p:sp>
    </p:spTree>
    <p:extLst>
      <p:ext uri="{BB962C8B-B14F-4D97-AF65-F5344CB8AC3E}">
        <p14:creationId xmlns:p14="http://schemas.microsoft.com/office/powerpoint/2010/main" val="39418117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805480" indent="-309800">
              <a:defRPr>
                <a:solidFill>
                  <a:schemeClr val="tx1"/>
                </a:solidFill>
                <a:latin typeface="Calibri" pitchFamily="34" charset="0"/>
              </a:defRPr>
            </a:lvl2pPr>
            <a:lvl3pPr marL="1239201" indent="-247841">
              <a:defRPr>
                <a:solidFill>
                  <a:schemeClr val="tx1"/>
                </a:solidFill>
                <a:latin typeface="Calibri" pitchFamily="34" charset="0"/>
              </a:defRPr>
            </a:lvl3pPr>
            <a:lvl4pPr marL="1734881" indent="-247841">
              <a:defRPr>
                <a:solidFill>
                  <a:schemeClr val="tx1"/>
                </a:solidFill>
                <a:latin typeface="Calibri" pitchFamily="34" charset="0"/>
              </a:defRPr>
            </a:lvl4pPr>
            <a:lvl5pPr marL="2230561" indent="-247841">
              <a:defRPr>
                <a:solidFill>
                  <a:schemeClr val="tx1"/>
                </a:solidFill>
                <a:latin typeface="Calibri" pitchFamily="34" charset="0"/>
              </a:defRPr>
            </a:lvl5pPr>
            <a:lvl6pPr marL="2726241" indent="-247841" fontAlgn="base">
              <a:spcBef>
                <a:spcPct val="0"/>
              </a:spcBef>
              <a:spcAft>
                <a:spcPct val="0"/>
              </a:spcAft>
              <a:defRPr>
                <a:solidFill>
                  <a:schemeClr val="tx1"/>
                </a:solidFill>
                <a:latin typeface="Calibri" pitchFamily="34" charset="0"/>
              </a:defRPr>
            </a:lvl6pPr>
            <a:lvl7pPr marL="3221921" indent="-247841" fontAlgn="base">
              <a:spcBef>
                <a:spcPct val="0"/>
              </a:spcBef>
              <a:spcAft>
                <a:spcPct val="0"/>
              </a:spcAft>
              <a:defRPr>
                <a:solidFill>
                  <a:schemeClr val="tx1"/>
                </a:solidFill>
                <a:latin typeface="Calibri" pitchFamily="34" charset="0"/>
              </a:defRPr>
            </a:lvl7pPr>
            <a:lvl8pPr marL="3717601" indent="-247841" fontAlgn="base">
              <a:spcBef>
                <a:spcPct val="0"/>
              </a:spcBef>
              <a:spcAft>
                <a:spcPct val="0"/>
              </a:spcAft>
              <a:defRPr>
                <a:solidFill>
                  <a:schemeClr val="tx1"/>
                </a:solidFill>
                <a:latin typeface="Calibri" pitchFamily="34" charset="0"/>
              </a:defRPr>
            </a:lvl8pPr>
            <a:lvl9pPr marL="4213281" indent="-247841"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5FD514AA-437D-40A5-85DF-992FE672FC25}" type="slidenum">
              <a:rPr lang="el-GR" altLang="el-GR" smtClean="0"/>
              <a:pPr fontAlgn="base">
                <a:spcBef>
                  <a:spcPct val="0"/>
                </a:spcBef>
                <a:spcAft>
                  <a:spcPct val="0"/>
                </a:spcAft>
                <a:defRPr/>
              </a:pPr>
              <a:t>1</a:t>
            </a:fld>
            <a:endParaRPr lang="el-GR" altLang="el-GR"/>
          </a:p>
        </p:txBody>
      </p:sp>
      <p:sp>
        <p:nvSpPr>
          <p:cNvPr id="2662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Tree>
    <p:extLst>
      <p:ext uri="{BB962C8B-B14F-4D97-AF65-F5344CB8AC3E}">
        <p14:creationId xmlns:p14="http://schemas.microsoft.com/office/powerpoint/2010/main" val="14505210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82E2A03-7C5D-4C36-9333-FFCF524DA627}" type="slidenum">
              <a:rPr lang="en-US" smtClean="0"/>
              <a:pPr/>
              <a:t>2</a:t>
            </a:fld>
            <a:endParaRPr lang="en-US"/>
          </a:p>
        </p:txBody>
      </p:sp>
    </p:spTree>
    <p:extLst>
      <p:ext uri="{BB962C8B-B14F-4D97-AF65-F5344CB8AC3E}">
        <p14:creationId xmlns:p14="http://schemas.microsoft.com/office/powerpoint/2010/main" val="1729671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82E2A03-7C5D-4C36-9333-FFCF524DA627}" type="slidenum">
              <a:rPr lang="en-US" smtClean="0"/>
              <a:pPr/>
              <a:t>3</a:t>
            </a:fld>
            <a:endParaRPr lang="en-US"/>
          </a:p>
        </p:txBody>
      </p:sp>
    </p:spTree>
    <p:extLst>
      <p:ext uri="{BB962C8B-B14F-4D97-AF65-F5344CB8AC3E}">
        <p14:creationId xmlns:p14="http://schemas.microsoft.com/office/powerpoint/2010/main" val="10371619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A8E809-67B0-B86A-3403-EFA3DC2643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9F5686-5768-9185-A491-1EA47B8704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1668A4-9481-0BA6-4C87-B658AB0AC77D}"/>
              </a:ext>
            </a:extLst>
          </p:cNvPr>
          <p:cNvSpPr>
            <a:spLocks noGrp="1"/>
          </p:cNvSpPr>
          <p:nvPr>
            <p:ph type="body" idx="1"/>
          </p:nvPr>
        </p:nvSpPr>
        <p:spPr/>
        <p:txBody>
          <a:bodyPr>
            <a:normAutofit/>
          </a:bodyPr>
          <a:lstStyle/>
          <a:p>
            <a:endParaRPr lang="en-US"/>
          </a:p>
        </p:txBody>
      </p:sp>
      <p:sp>
        <p:nvSpPr>
          <p:cNvPr id="4" name="Slide Number Placeholder 3">
            <a:extLst>
              <a:ext uri="{FF2B5EF4-FFF2-40B4-BE49-F238E27FC236}">
                <a16:creationId xmlns:a16="http://schemas.microsoft.com/office/drawing/2014/main" id="{0BC34E1D-DA53-720B-D03A-3C3361E7140A}"/>
              </a:ext>
            </a:extLst>
          </p:cNvPr>
          <p:cNvSpPr>
            <a:spLocks noGrp="1"/>
          </p:cNvSpPr>
          <p:nvPr>
            <p:ph type="sldNum" sz="quarter" idx="10"/>
          </p:nvPr>
        </p:nvSpPr>
        <p:spPr/>
        <p:txBody>
          <a:bodyPr/>
          <a:lstStyle/>
          <a:p>
            <a:fld id="{582E2A03-7C5D-4C36-9333-FFCF524DA627}" type="slidenum">
              <a:rPr lang="en-US" smtClean="0"/>
              <a:pPr/>
              <a:t>4</a:t>
            </a:fld>
            <a:endParaRPr lang="en-US"/>
          </a:p>
        </p:txBody>
      </p:sp>
    </p:spTree>
    <p:extLst>
      <p:ext uri="{BB962C8B-B14F-4D97-AF65-F5344CB8AC3E}">
        <p14:creationId xmlns:p14="http://schemas.microsoft.com/office/powerpoint/2010/main" val="40855416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82E2A03-7C5D-4C36-9333-FFCF524DA627}" type="slidenum">
              <a:rPr lang="en-US" smtClean="0"/>
              <a:pPr/>
              <a:t>5</a:t>
            </a:fld>
            <a:endParaRPr lang="en-US"/>
          </a:p>
        </p:txBody>
      </p:sp>
    </p:spTree>
    <p:extLst>
      <p:ext uri="{BB962C8B-B14F-4D97-AF65-F5344CB8AC3E}">
        <p14:creationId xmlns:p14="http://schemas.microsoft.com/office/powerpoint/2010/main" val="37409294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82E2A03-7C5D-4C36-9333-FFCF524DA627}" type="slidenum">
              <a:rPr lang="en-US" smtClean="0"/>
              <a:pPr/>
              <a:t>6</a:t>
            </a:fld>
            <a:endParaRPr lang="en-US"/>
          </a:p>
        </p:txBody>
      </p:sp>
    </p:spTree>
    <p:extLst>
      <p:ext uri="{BB962C8B-B14F-4D97-AF65-F5344CB8AC3E}">
        <p14:creationId xmlns:p14="http://schemas.microsoft.com/office/powerpoint/2010/main" val="29487191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82E2A03-7C5D-4C36-9333-FFCF524DA627}" type="slidenum">
              <a:rPr lang="en-US" smtClean="0"/>
              <a:pPr/>
              <a:t>7</a:t>
            </a:fld>
            <a:endParaRPr lang="en-US"/>
          </a:p>
        </p:txBody>
      </p:sp>
    </p:spTree>
    <p:extLst>
      <p:ext uri="{BB962C8B-B14F-4D97-AF65-F5344CB8AC3E}">
        <p14:creationId xmlns:p14="http://schemas.microsoft.com/office/powerpoint/2010/main" val="17236216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82E2A03-7C5D-4C36-9333-FFCF524DA627}" type="slidenum">
              <a:rPr lang="en-US" smtClean="0"/>
              <a:pPr/>
              <a:t>8</a:t>
            </a:fld>
            <a:endParaRPr lang="en-US"/>
          </a:p>
        </p:txBody>
      </p:sp>
    </p:spTree>
    <p:extLst>
      <p:ext uri="{BB962C8B-B14F-4D97-AF65-F5344CB8AC3E}">
        <p14:creationId xmlns:p14="http://schemas.microsoft.com/office/powerpoint/2010/main" val="6014536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Rectangle 90" descr="Rectangle: Click to edit Master text styles&#10;Second level&#10;Third level&#10;Fourth level&#10;Fifth level"/>
          <p:cNvSpPr>
            <a:spLocks noGrp="1" noChangeArrowheads="1"/>
          </p:cNvSpPr>
          <p:nvPr>
            <p:ph type="subTitle" idx="1"/>
          </p:nvPr>
        </p:nvSpPr>
        <p:spPr>
          <a:xfrm>
            <a:off x="990600" y="3886200"/>
            <a:ext cx="6461125" cy="1752600"/>
          </a:xfrm>
          <a:prstGeom prst="rect">
            <a:avLst/>
          </a:prstGeom>
        </p:spPr>
        <p:txBody>
          <a:bodyPr anchor="ctr"/>
          <a:lstStyle>
            <a:lvl1pPr marL="0" indent="0">
              <a:buFontTx/>
              <a:buNone/>
              <a:defRPr>
                <a:solidFill>
                  <a:srgbClr val="323764"/>
                </a:solidFill>
              </a:defRPr>
            </a:lvl1pPr>
          </a:lstStyle>
          <a:p>
            <a:r>
              <a:rPr lang="el-GR"/>
              <a:t>Click to edit Master subtitle style</a:t>
            </a:r>
          </a:p>
        </p:txBody>
      </p:sp>
      <p:sp>
        <p:nvSpPr>
          <p:cNvPr id="4" name="Rectangle 85"/>
          <p:cNvSpPr>
            <a:spLocks noGrp="1" noChangeArrowheads="1"/>
          </p:cNvSpPr>
          <p:nvPr>
            <p:ph type="sldNum" sz="quarter" idx="10"/>
          </p:nvPr>
        </p:nvSpPr>
        <p:spPr>
          <a:xfrm>
            <a:off x="8318500" y="6588125"/>
            <a:ext cx="785813" cy="242888"/>
          </a:xfrm>
          <a:prstGeom prst="rect">
            <a:avLst/>
          </a:prstGeom>
        </p:spPr>
        <p:txBody>
          <a:bodyPr/>
          <a:lstStyle>
            <a:lvl1pPr>
              <a:defRPr sz="1400">
                <a:solidFill>
                  <a:prstClr val="black"/>
                </a:solidFill>
                <a:latin typeface="+mn-lt"/>
                <a:cs typeface="+mn-cs"/>
              </a:defRPr>
            </a:lvl1pPr>
          </a:lstStyle>
          <a:p>
            <a:pPr>
              <a:defRPr/>
            </a:pPr>
            <a:fld id="{20CA8746-8981-423C-A576-BDC725B056CB}" type="slidenum">
              <a:rPr lang="el-GR"/>
              <a:pPr>
                <a:defRPr/>
              </a:pPr>
              <a:t>‹#›</a:t>
            </a:fld>
            <a:r>
              <a:rPr lang="el-GR" dirty="0"/>
              <a:t> / </a:t>
            </a:r>
            <a:r>
              <a:rPr lang="en-US" dirty="0"/>
              <a:t>16</a:t>
            </a:r>
            <a:endParaRPr lang="el-GR" dirty="0"/>
          </a:p>
        </p:txBody>
      </p:sp>
    </p:spTree>
    <p:extLst>
      <p:ext uri="{BB962C8B-B14F-4D97-AF65-F5344CB8AC3E}">
        <p14:creationId xmlns:p14="http://schemas.microsoft.com/office/powerpoint/2010/main" val="1138730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8A271D71-BED0-4FED-BB88-B9C560656461}" type="datetimeFigureOut">
              <a:rPr lang="el-GR" smtClean="0"/>
              <a:pPr>
                <a:defRPr/>
              </a:pPr>
              <a:t>1/11/2024</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82E011EB-2247-4335-81D1-FA982B50A017}" type="slidenum">
              <a:rPr lang="el-GR" smtClean="0"/>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6BE9B2C1-25ED-4D05-8CED-5B60CBF6E975}" type="datetimeFigureOut">
              <a:rPr lang="el-GR" smtClean="0"/>
              <a:pPr>
                <a:defRPr/>
              </a:pPr>
              <a:t>1/11/2024</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24468485-A2E3-451F-9477-3BF599481533}" type="slidenum">
              <a:rPr lang="el-GR" smtClean="0"/>
              <a:pPr>
                <a:defRPr/>
              </a:pPr>
              <a:t>‹#›</a:t>
            </a:fld>
            <a:endParaRPr lang="el-GR"/>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65E74466-3D83-4293-B3EF-C0094095AAA4}" type="datetimeFigureOut">
              <a:rPr lang="el-GR" smtClean="0"/>
              <a:pPr>
                <a:defRPr/>
              </a:pPr>
              <a:t>1/11/2024</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A589F9CA-432C-4B3A-A759-AE7A48FAF2EC}" type="slidenum">
              <a:rPr lang="el-GR" smtClean="0"/>
              <a:pPr>
                <a:defRPr/>
              </a:pPr>
              <a:t>‹#›</a:t>
            </a:fld>
            <a:endParaRPr lang="el-G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pPr>
              <a:defRPr/>
            </a:pPr>
            <a:fld id="{7061E3A8-9D02-4F54-BD15-489EF03A7FC6}" type="datetimeFigureOut">
              <a:rPr lang="el-GR" smtClean="0"/>
              <a:pPr>
                <a:defRPr/>
              </a:pPr>
              <a:t>1/11/2024</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B536B8D0-860D-409F-9AF6-FE7A84036315}" type="slidenum">
              <a:rPr lang="el-GR" smtClean="0"/>
              <a:pPr>
                <a:defRPr/>
              </a:pPr>
              <a:t>‹#›</a:t>
            </a:fld>
            <a:endParaRPr lang="el-GR"/>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F78D54D8-F9E3-4F0D-A15C-2328CFEE0B9C}" type="datetimeFigureOut">
              <a:rPr lang="el-GR" smtClean="0"/>
              <a:pPr>
                <a:defRPr/>
              </a:pPr>
              <a:t>1/11/2024</a:t>
            </a:fld>
            <a:endParaRPr lang="el-GR"/>
          </a:p>
        </p:txBody>
      </p:sp>
      <p:sp>
        <p:nvSpPr>
          <p:cNvPr id="8" name="Footer Placeholder 7"/>
          <p:cNvSpPr>
            <a:spLocks noGrp="1"/>
          </p:cNvSpPr>
          <p:nvPr>
            <p:ph type="ftr" sz="quarter" idx="11"/>
          </p:nvPr>
        </p:nvSpPr>
        <p:spPr/>
        <p:txBody>
          <a:bodyPr/>
          <a:lstStyle/>
          <a:p>
            <a:pPr>
              <a:defRPr/>
            </a:pPr>
            <a:endParaRPr lang="el-GR"/>
          </a:p>
        </p:txBody>
      </p:sp>
      <p:sp>
        <p:nvSpPr>
          <p:cNvPr id="9" name="Slide Number Placeholder 8"/>
          <p:cNvSpPr>
            <a:spLocks noGrp="1"/>
          </p:cNvSpPr>
          <p:nvPr>
            <p:ph type="sldNum" sz="quarter" idx="12"/>
          </p:nvPr>
        </p:nvSpPr>
        <p:spPr/>
        <p:txBody>
          <a:bodyPr/>
          <a:lstStyle/>
          <a:p>
            <a:pPr>
              <a:defRPr/>
            </a:pPr>
            <a:fld id="{E2EA2EEA-1F25-49BD-B9FC-73878B146806}" type="slidenum">
              <a:rPr lang="el-GR" smtClean="0"/>
              <a:pPr>
                <a:defRPr/>
              </a:pPr>
              <a:t>‹#›</a:t>
            </a:fld>
            <a:endParaRPr lang="el-G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fld id="{64071982-A5A8-400C-9666-3055CA515346}" type="datetimeFigureOut">
              <a:rPr lang="el-GR" smtClean="0"/>
              <a:pPr>
                <a:defRPr/>
              </a:pPr>
              <a:t>1/11/2024</a:t>
            </a:fld>
            <a:endParaRPr lang="el-GR"/>
          </a:p>
        </p:txBody>
      </p:sp>
      <p:sp>
        <p:nvSpPr>
          <p:cNvPr id="4" name="Footer Placeholder 3"/>
          <p:cNvSpPr>
            <a:spLocks noGrp="1"/>
          </p:cNvSpPr>
          <p:nvPr>
            <p:ph type="ftr" sz="quarter" idx="11"/>
          </p:nvPr>
        </p:nvSpPr>
        <p:spPr/>
        <p:txBody>
          <a:bodyPr/>
          <a:lstStyle/>
          <a:p>
            <a:pPr>
              <a:defRPr/>
            </a:pPr>
            <a:endParaRPr lang="el-GR"/>
          </a:p>
        </p:txBody>
      </p:sp>
      <p:sp>
        <p:nvSpPr>
          <p:cNvPr id="5" name="Slide Number Placeholder 4"/>
          <p:cNvSpPr>
            <a:spLocks noGrp="1"/>
          </p:cNvSpPr>
          <p:nvPr>
            <p:ph type="sldNum" sz="quarter" idx="12"/>
          </p:nvPr>
        </p:nvSpPr>
        <p:spPr/>
        <p:txBody>
          <a:bodyPr/>
          <a:lstStyle/>
          <a:p>
            <a:pPr>
              <a:defRPr/>
            </a:pPr>
            <a:fld id="{437798C5-9CE3-4F51-BFB4-5D82941A443D}" type="slidenum">
              <a:rPr lang="el-GR" smtClean="0"/>
              <a:pPr>
                <a:defRPr/>
              </a:pPr>
              <a:t>‹#›</a:t>
            </a:fld>
            <a:endParaRPr lang="el-G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pPr>
              <a:defRPr/>
            </a:pPr>
            <a:fld id="{2B1664D0-F56F-4872-ABB7-4241B0D0A567}" type="datetimeFigureOut">
              <a:rPr lang="el-GR" smtClean="0"/>
              <a:pPr>
                <a:defRPr/>
              </a:pPr>
              <a:t>1/11/2024</a:t>
            </a:fld>
            <a:endParaRPr lang="el-GR"/>
          </a:p>
        </p:txBody>
      </p:sp>
      <p:sp>
        <p:nvSpPr>
          <p:cNvPr id="3" name="Footer Placeholder 2"/>
          <p:cNvSpPr>
            <a:spLocks noGrp="1"/>
          </p:cNvSpPr>
          <p:nvPr>
            <p:ph type="ftr" sz="quarter" idx="11"/>
          </p:nvPr>
        </p:nvSpPr>
        <p:spPr/>
        <p:txBody>
          <a:bodyPr/>
          <a:lstStyle/>
          <a:p>
            <a:pPr>
              <a:defRPr/>
            </a:pPr>
            <a:endParaRPr lang="el-GR"/>
          </a:p>
        </p:txBody>
      </p:sp>
      <p:sp>
        <p:nvSpPr>
          <p:cNvPr id="4" name="Slide Number Placeholder 3"/>
          <p:cNvSpPr>
            <a:spLocks noGrp="1"/>
          </p:cNvSpPr>
          <p:nvPr>
            <p:ph type="sldNum" sz="quarter" idx="12"/>
          </p:nvPr>
        </p:nvSpPr>
        <p:spPr/>
        <p:txBody>
          <a:bodyPr/>
          <a:lstStyle/>
          <a:p>
            <a:pPr>
              <a:defRPr/>
            </a:pPr>
            <a:fld id="{A2A4BB3C-6D3C-488B-A257-9DA02711A5F3}" type="slidenum">
              <a:rPr lang="el-GR" smtClean="0"/>
              <a:pPr>
                <a:defRPr/>
              </a:pPr>
              <a:t>‹#›</a:t>
            </a:fld>
            <a:endParaRPr lang="el-G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pPr>
              <a:defRPr/>
            </a:pPr>
            <a:fld id="{A5122F2E-AC59-4AFD-A139-B0A24A01DDC8}" type="datetimeFigureOut">
              <a:rPr lang="el-GR" smtClean="0"/>
              <a:pPr>
                <a:defRPr/>
              </a:pPr>
              <a:t>1/11/2024</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365C6AA6-C5DD-4CF6-B428-5595B4341552}" type="slidenum">
              <a:rPr lang="el-GR" smtClean="0"/>
              <a:pPr>
                <a:defRPr/>
              </a:pPr>
              <a:t>‹#›</a:t>
            </a:fld>
            <a:endParaRPr lang="el-G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C096719C-3210-4518-AA2C-1BF07FF38FCF}" type="datetimeFigureOut">
              <a:rPr lang="el-GR" smtClean="0"/>
              <a:pPr>
                <a:defRPr/>
              </a:pPr>
              <a:t>1/11/2024</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F84CBCA4-A7A8-4F19-8F46-66AD54A55014}" type="slidenum">
              <a:rPr lang="el-GR" smtClean="0"/>
              <a:pPr>
                <a:defRPr/>
              </a:pPr>
              <a:t>‹#›</a:t>
            </a:fld>
            <a:endParaRPr lang="el-G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A2B6DF7E-8C9A-412C-A3E9-1EBC6E6A6C06}" type="datetimeFigureOut">
              <a:rPr lang="el-GR" smtClean="0"/>
              <a:pPr>
                <a:defRPr/>
              </a:pPr>
              <a:t>1/11/2024</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8B277A54-9AFE-4900-BC71-7E8EAFC91CA8}" type="slidenum">
              <a:rPr lang="el-GR" smtClean="0"/>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24970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pPr>
              <a:defRPr/>
            </a:pPr>
            <a:fld id="{7F2062C2-3E51-4F45-A7AF-5969751BF970}" type="datetimeFigureOut">
              <a:rPr lang="el-GR" smtClean="0"/>
              <a:pPr>
                <a:defRPr/>
              </a:pPr>
              <a:t>1/11/2024</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8D1A39A2-D197-4914-A9A3-12841355199D}" type="slidenum">
              <a:rPr lang="el-GR" smtClean="0"/>
              <a:pPr>
                <a:defRPr/>
              </a:pPr>
              <a:t>‹#›</a:t>
            </a:fld>
            <a:endParaRPr lang="el-G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7771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Tree>
    <p:extLst>
      <p:ext uri="{BB962C8B-B14F-4D97-AF65-F5344CB8AC3E}">
        <p14:creationId xmlns:p14="http://schemas.microsoft.com/office/powerpoint/2010/main" val="1480389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50825" y="188913"/>
            <a:ext cx="7772400" cy="1143000"/>
          </a:xfrm>
          <a:prstGeom prst="rect">
            <a:avLst/>
          </a:prstGeom>
        </p:spPr>
        <p:txBody>
          <a:bodyPr/>
          <a:lstStyle/>
          <a:p>
            <a:r>
              <a:rPr lang="en-US"/>
              <a:t>Click to edit Master title style</a:t>
            </a:r>
            <a:endParaRPr lang="el-GR"/>
          </a:p>
        </p:txBody>
      </p:sp>
      <p:sp>
        <p:nvSpPr>
          <p:cNvPr id="3" name="Vertical Text Placeholder 2"/>
          <p:cNvSpPr>
            <a:spLocks noGrp="1"/>
          </p:cNvSpPr>
          <p:nvPr>
            <p:ph type="body" orient="vert" idx="1"/>
          </p:nvPr>
        </p:nvSpPr>
        <p:spPr>
          <a:xfrm>
            <a:off x="838200" y="1905000"/>
            <a:ext cx="7772400" cy="4114800"/>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Rectangle 85"/>
          <p:cNvSpPr>
            <a:spLocks noGrp="1" noChangeArrowheads="1"/>
          </p:cNvSpPr>
          <p:nvPr>
            <p:ph type="sldNum" sz="quarter" idx="10"/>
          </p:nvPr>
        </p:nvSpPr>
        <p:spPr>
          <a:xfrm>
            <a:off x="8318500" y="6588125"/>
            <a:ext cx="785813" cy="242888"/>
          </a:xfrm>
          <a:prstGeom prst="rect">
            <a:avLst/>
          </a:prstGeom>
        </p:spPr>
        <p:txBody>
          <a:bodyPr/>
          <a:lstStyle>
            <a:lvl1pPr>
              <a:defRPr sz="1400">
                <a:solidFill>
                  <a:prstClr val="black"/>
                </a:solidFill>
                <a:latin typeface="+mn-lt"/>
                <a:cs typeface="+mn-cs"/>
              </a:defRPr>
            </a:lvl1pPr>
          </a:lstStyle>
          <a:p>
            <a:pPr>
              <a:defRPr/>
            </a:pPr>
            <a:fld id="{5293E9E6-6793-4E3E-BA2F-AE55D906F627}" type="slidenum">
              <a:rPr lang="el-GR"/>
              <a:pPr>
                <a:defRPr/>
              </a:pPr>
              <a:t>‹#›</a:t>
            </a:fld>
            <a:r>
              <a:rPr lang="el-GR"/>
              <a:t> / </a:t>
            </a:r>
            <a:r>
              <a:rPr lang="en-US"/>
              <a:t>25</a:t>
            </a:r>
            <a:endParaRPr lang="el-GR"/>
          </a:p>
        </p:txBody>
      </p:sp>
    </p:spTree>
    <p:extLst>
      <p:ext uri="{BB962C8B-B14F-4D97-AF65-F5344CB8AC3E}">
        <p14:creationId xmlns:p14="http://schemas.microsoft.com/office/powerpoint/2010/main" val="1652285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188913"/>
            <a:ext cx="2000250" cy="5830887"/>
          </a:xfrm>
          <a:prstGeom prst="rect">
            <a:avLst/>
          </a:prstGeom>
        </p:spPr>
        <p:txBody>
          <a:bodyPr vert="eaVert"/>
          <a:lstStyle/>
          <a:p>
            <a:r>
              <a:rPr lang="en-US"/>
              <a:t>Click to edit Master title style</a:t>
            </a:r>
            <a:endParaRPr lang="el-GR"/>
          </a:p>
        </p:txBody>
      </p:sp>
      <p:sp>
        <p:nvSpPr>
          <p:cNvPr id="3" name="Vertical Text Placeholder 2"/>
          <p:cNvSpPr>
            <a:spLocks noGrp="1"/>
          </p:cNvSpPr>
          <p:nvPr>
            <p:ph type="body" orient="vert" idx="1"/>
          </p:nvPr>
        </p:nvSpPr>
        <p:spPr>
          <a:xfrm>
            <a:off x="609600" y="188913"/>
            <a:ext cx="5848350" cy="5830887"/>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Rectangle 85"/>
          <p:cNvSpPr>
            <a:spLocks noGrp="1" noChangeArrowheads="1"/>
          </p:cNvSpPr>
          <p:nvPr>
            <p:ph type="sldNum" sz="quarter" idx="10"/>
          </p:nvPr>
        </p:nvSpPr>
        <p:spPr>
          <a:xfrm>
            <a:off x="8318500" y="6588125"/>
            <a:ext cx="785813" cy="242888"/>
          </a:xfrm>
          <a:prstGeom prst="rect">
            <a:avLst/>
          </a:prstGeom>
        </p:spPr>
        <p:txBody>
          <a:bodyPr/>
          <a:lstStyle>
            <a:lvl1pPr>
              <a:defRPr sz="1400">
                <a:solidFill>
                  <a:prstClr val="black"/>
                </a:solidFill>
                <a:latin typeface="+mn-lt"/>
                <a:cs typeface="+mn-cs"/>
              </a:defRPr>
            </a:lvl1pPr>
          </a:lstStyle>
          <a:p>
            <a:pPr>
              <a:defRPr/>
            </a:pPr>
            <a:fld id="{24A9C0E9-904B-4FFF-B4A6-78A318570DD1}" type="slidenum">
              <a:rPr lang="el-GR"/>
              <a:pPr>
                <a:defRPr/>
              </a:pPr>
              <a:t>‹#›</a:t>
            </a:fld>
            <a:r>
              <a:rPr lang="el-GR"/>
              <a:t> / </a:t>
            </a:r>
            <a:r>
              <a:rPr lang="en-US"/>
              <a:t>25</a:t>
            </a:r>
            <a:endParaRPr lang="el-GR"/>
          </a:p>
        </p:txBody>
      </p:sp>
    </p:spTree>
    <p:extLst>
      <p:ext uri="{BB962C8B-B14F-4D97-AF65-F5344CB8AC3E}">
        <p14:creationId xmlns:p14="http://schemas.microsoft.com/office/powerpoint/2010/main" val="303391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88913"/>
            <a:ext cx="7772400" cy="1143000"/>
          </a:xfrm>
          <a:prstGeom prst="rect">
            <a:avLst/>
          </a:prstGeom>
        </p:spPr>
        <p:txBody>
          <a:bodyPr/>
          <a:lstStyle/>
          <a:p>
            <a:r>
              <a:rPr lang="en-US"/>
              <a:t>Click to edit Master title style</a:t>
            </a:r>
            <a:endParaRPr lang="el-GR"/>
          </a:p>
        </p:txBody>
      </p:sp>
      <p:sp>
        <p:nvSpPr>
          <p:cNvPr id="3" name="Text Placeholder 2"/>
          <p:cNvSpPr>
            <a:spLocks noGrp="1"/>
          </p:cNvSpPr>
          <p:nvPr>
            <p:ph type="body" sz="half" idx="1"/>
          </p:nvPr>
        </p:nvSpPr>
        <p:spPr>
          <a:xfrm>
            <a:off x="838200" y="1905000"/>
            <a:ext cx="3810000" cy="41148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4800600" y="1905000"/>
            <a:ext cx="3810000" cy="41148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Rectangle 85"/>
          <p:cNvSpPr>
            <a:spLocks noGrp="1" noChangeArrowheads="1"/>
          </p:cNvSpPr>
          <p:nvPr>
            <p:ph type="sldNum" sz="quarter" idx="10"/>
          </p:nvPr>
        </p:nvSpPr>
        <p:spPr>
          <a:xfrm>
            <a:off x="8318500" y="6588125"/>
            <a:ext cx="785813" cy="242888"/>
          </a:xfrm>
          <a:prstGeom prst="rect">
            <a:avLst/>
          </a:prstGeom>
        </p:spPr>
        <p:txBody>
          <a:bodyPr/>
          <a:lstStyle>
            <a:lvl1pPr>
              <a:defRPr sz="1400">
                <a:solidFill>
                  <a:prstClr val="black"/>
                </a:solidFill>
                <a:latin typeface="+mn-lt"/>
                <a:cs typeface="+mn-cs"/>
              </a:defRPr>
            </a:lvl1pPr>
          </a:lstStyle>
          <a:p>
            <a:pPr>
              <a:defRPr/>
            </a:pPr>
            <a:fld id="{914B982F-2A6C-4C82-B347-B145A009ABE4}" type="slidenum">
              <a:rPr lang="el-GR"/>
              <a:pPr>
                <a:defRPr/>
              </a:pPr>
              <a:t>‹#›</a:t>
            </a:fld>
            <a:r>
              <a:rPr lang="el-GR"/>
              <a:t> / </a:t>
            </a:r>
            <a:r>
              <a:rPr lang="en-US"/>
              <a:t>25</a:t>
            </a:r>
            <a:endParaRPr lang="el-GR"/>
          </a:p>
        </p:txBody>
      </p:sp>
    </p:spTree>
    <p:extLst>
      <p:ext uri="{BB962C8B-B14F-4D97-AF65-F5344CB8AC3E}">
        <p14:creationId xmlns:p14="http://schemas.microsoft.com/office/powerpoint/2010/main" val="1018463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Only" preserve="1">
  <p:cSld name="Αντικείμενο">
    <p:spTree>
      <p:nvGrpSpPr>
        <p:cNvPr id="1" name=""/>
        <p:cNvGrpSpPr/>
        <p:nvPr/>
      </p:nvGrpSpPr>
      <p:grpSpPr>
        <a:xfrm>
          <a:off x="0" y="0"/>
          <a:ext cx="0" cy="0"/>
          <a:chOff x="0" y="0"/>
          <a:chExt cx="0" cy="0"/>
        </a:xfrm>
      </p:grpSpPr>
      <p:sp>
        <p:nvSpPr>
          <p:cNvPr id="2" name="1 - Θέση περιεχομένου"/>
          <p:cNvSpPr>
            <a:spLocks noGrp="1"/>
          </p:cNvSpPr>
          <p:nvPr>
            <p:ph/>
          </p:nvPr>
        </p:nvSpPr>
        <p:spPr>
          <a:xfrm>
            <a:off x="250825" y="188913"/>
            <a:ext cx="8359775" cy="5830887"/>
          </a:xfrm>
          <a:prstGeom prst="rect">
            <a:avLst/>
          </a:prstGeo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3" name="Rectangle 85"/>
          <p:cNvSpPr>
            <a:spLocks noGrp="1" noChangeArrowheads="1"/>
          </p:cNvSpPr>
          <p:nvPr>
            <p:ph type="sldNum" sz="quarter" idx="10"/>
          </p:nvPr>
        </p:nvSpPr>
        <p:spPr>
          <a:xfrm>
            <a:off x="8318500" y="6588125"/>
            <a:ext cx="785813" cy="242888"/>
          </a:xfrm>
          <a:prstGeom prst="rect">
            <a:avLst/>
          </a:prstGeom>
        </p:spPr>
        <p:txBody>
          <a:bodyPr/>
          <a:lstStyle>
            <a:lvl1pPr>
              <a:defRPr sz="1400">
                <a:solidFill>
                  <a:prstClr val="black"/>
                </a:solidFill>
                <a:latin typeface="+mn-lt"/>
                <a:cs typeface="+mn-cs"/>
              </a:defRPr>
            </a:lvl1pPr>
          </a:lstStyle>
          <a:p>
            <a:pPr>
              <a:defRPr/>
            </a:pPr>
            <a:fld id="{33B3C149-BB55-4A78-B6E6-4EAA1B0EC6ED}" type="slidenum">
              <a:rPr lang="el-GR"/>
              <a:pPr>
                <a:defRPr/>
              </a:pPr>
              <a:t>‹#›</a:t>
            </a:fld>
            <a:r>
              <a:rPr lang="el-GR"/>
              <a:t> / </a:t>
            </a:r>
            <a:r>
              <a:rPr lang="en-US"/>
              <a:t>25</a:t>
            </a:r>
            <a:endParaRPr lang="el-GR"/>
          </a:p>
        </p:txBody>
      </p:sp>
    </p:spTree>
    <p:extLst>
      <p:ext uri="{BB962C8B-B14F-4D97-AF65-F5344CB8AC3E}">
        <p14:creationId xmlns:p14="http://schemas.microsoft.com/office/powerpoint/2010/main" val="1804710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8382000" y="6454775"/>
            <a:ext cx="749300" cy="365125"/>
          </a:xfrm>
          <a:prstGeom prst="rect">
            <a:avLst/>
          </a:prstGeom>
        </p:spPr>
        <p:txBody>
          <a:bodyPr/>
          <a:lstStyle>
            <a:lvl1pPr>
              <a:defRPr sz="1400">
                <a:solidFill>
                  <a:schemeClr val="accent1">
                    <a:lumMod val="50000"/>
                  </a:schemeClr>
                </a:solidFill>
              </a:defRPr>
            </a:lvl1pPr>
          </a:lstStyle>
          <a:p>
            <a:fld id="{D7FF9A08-C400-45B1-9361-88604210FAE3}" type="slidenum">
              <a:rPr lang="en-US" smtClean="0"/>
              <a:pPr/>
              <a:t>‹#›</a:t>
            </a:fld>
            <a:endParaRPr lang="en-US" dirty="0"/>
          </a:p>
        </p:txBody>
      </p:sp>
      <p:sp>
        <p:nvSpPr>
          <p:cNvPr id="7" name="6 - TextBox"/>
          <p:cNvSpPr txBox="1"/>
          <p:nvPr userDrawn="1"/>
        </p:nvSpPr>
        <p:spPr>
          <a:xfrm>
            <a:off x="0" y="6362701"/>
            <a:ext cx="1520687" cy="276999"/>
          </a:xfrm>
          <a:prstGeom prst="rect">
            <a:avLst/>
          </a:prstGeom>
          <a:noFill/>
        </p:spPr>
        <p:txBody>
          <a:bodyPr wrap="square" rtlCol="0">
            <a:spAutoFit/>
          </a:bodyPr>
          <a:lstStyle/>
          <a:p>
            <a:pPr>
              <a:buFont typeface="Arial" pitchFamily="34" charset="0"/>
              <a:buChar char="•"/>
            </a:pPr>
            <a:r>
              <a:rPr lang="en-US" sz="1200" dirty="0">
                <a:solidFill>
                  <a:schemeClr val="bg1">
                    <a:lumMod val="95000"/>
                  </a:schemeClr>
                </a:solidFill>
              </a:rPr>
              <a:t> </a:t>
            </a:r>
            <a:r>
              <a:rPr lang="el-GR" sz="1200" dirty="0">
                <a:solidFill>
                  <a:schemeClr val="bg1">
                    <a:lumMod val="95000"/>
                  </a:schemeClr>
                </a:solidFill>
              </a:rPr>
              <a:t>Εισαγωγή</a:t>
            </a:r>
          </a:p>
        </p:txBody>
      </p:sp>
      <p:sp>
        <p:nvSpPr>
          <p:cNvPr id="8" name="7 - TextBox"/>
          <p:cNvSpPr txBox="1"/>
          <p:nvPr userDrawn="1"/>
        </p:nvSpPr>
        <p:spPr>
          <a:xfrm>
            <a:off x="2489200" y="6396335"/>
            <a:ext cx="3073400" cy="461665"/>
          </a:xfrm>
          <a:prstGeom prst="rect">
            <a:avLst/>
          </a:prstGeom>
          <a:noFill/>
        </p:spPr>
        <p:txBody>
          <a:bodyPr wrap="square" rtlCol="0">
            <a:spAutoFit/>
          </a:bodyPr>
          <a:lstStyle/>
          <a:p>
            <a:pPr>
              <a:buFont typeface="Arial" pitchFamily="34" charset="0"/>
              <a:buChar char="•"/>
            </a:pPr>
            <a:r>
              <a:rPr lang="el-GR" sz="1200" dirty="0">
                <a:solidFill>
                  <a:schemeClr val="bg1">
                    <a:lumMod val="95000"/>
                  </a:schemeClr>
                </a:solidFill>
              </a:rPr>
              <a:t> </a:t>
            </a:r>
            <a:r>
              <a:rPr lang="el-GR" sz="1200" b="0" dirty="0">
                <a:solidFill>
                  <a:schemeClr val="bg1">
                    <a:lumMod val="95000"/>
                  </a:schemeClr>
                </a:solidFill>
              </a:rPr>
              <a:t>Ενεργειακή νομοθεσία</a:t>
            </a:r>
            <a:endParaRPr lang="en-US" sz="1200" dirty="0">
              <a:solidFill>
                <a:schemeClr val="bg1">
                  <a:lumMod val="95000"/>
                </a:schemeClr>
              </a:solidFill>
            </a:endParaRPr>
          </a:p>
          <a:p>
            <a:pPr>
              <a:buFont typeface="Arial" pitchFamily="34" charset="0"/>
              <a:buChar char="•"/>
            </a:pPr>
            <a:endParaRPr lang="el-GR" sz="1200" dirty="0">
              <a:solidFill>
                <a:schemeClr val="bg1">
                  <a:lumMod val="95000"/>
                </a:schemeClr>
              </a:solidFill>
            </a:endParaRPr>
          </a:p>
        </p:txBody>
      </p:sp>
      <p:sp>
        <p:nvSpPr>
          <p:cNvPr id="10" name="9 - TextBox"/>
          <p:cNvSpPr txBox="1"/>
          <p:nvPr userDrawn="1"/>
        </p:nvSpPr>
        <p:spPr>
          <a:xfrm>
            <a:off x="5638800" y="6365557"/>
            <a:ext cx="2971800" cy="276999"/>
          </a:xfrm>
          <a:prstGeom prst="rect">
            <a:avLst/>
          </a:prstGeom>
          <a:noFill/>
        </p:spPr>
        <p:txBody>
          <a:bodyPr wrap="square" rtlCol="0">
            <a:spAutoFit/>
          </a:bodyPr>
          <a:lstStyle/>
          <a:p>
            <a:pPr>
              <a:buFont typeface="Arial" pitchFamily="34" charset="0"/>
              <a:buChar char="•"/>
            </a:pPr>
            <a:r>
              <a:rPr lang="en-US" sz="1200" b="0" dirty="0">
                <a:solidFill>
                  <a:schemeClr val="bg1">
                    <a:lumMod val="95000"/>
                  </a:schemeClr>
                </a:solidFill>
              </a:rPr>
              <a:t> </a:t>
            </a:r>
            <a:r>
              <a:rPr lang="el-GR" sz="1200" dirty="0">
                <a:solidFill>
                  <a:schemeClr val="bg1">
                    <a:lumMod val="95000"/>
                  </a:schemeClr>
                </a:solidFill>
              </a:rPr>
              <a:t>Οργάνωση αγορών ηλεκτρικής ενέργειας</a:t>
            </a:r>
            <a:endParaRPr lang="el-GR" sz="1200" b="0" dirty="0">
              <a:solidFill>
                <a:schemeClr val="bg1">
                  <a:lumMod val="95000"/>
                </a:schemeClr>
              </a:solidFill>
            </a:endParaRPr>
          </a:p>
        </p:txBody>
      </p:sp>
      <p:sp>
        <p:nvSpPr>
          <p:cNvPr id="11" name="10 - TextBox"/>
          <p:cNvSpPr txBox="1"/>
          <p:nvPr userDrawn="1"/>
        </p:nvSpPr>
        <p:spPr>
          <a:xfrm>
            <a:off x="2590800" y="6627167"/>
            <a:ext cx="2143125" cy="461665"/>
          </a:xfrm>
          <a:prstGeom prst="rect">
            <a:avLst/>
          </a:prstGeom>
          <a:noFill/>
        </p:spPr>
        <p:txBody>
          <a:bodyPr wrap="square" rtlCol="0">
            <a:spAutoFit/>
          </a:bodyPr>
          <a:lstStyle/>
          <a:p>
            <a:endParaRPr lang="en-US" sz="1200" dirty="0">
              <a:solidFill>
                <a:schemeClr val="bg1">
                  <a:lumMod val="95000"/>
                </a:schemeClr>
              </a:solidFill>
            </a:endParaRPr>
          </a:p>
          <a:p>
            <a:endParaRPr lang="el-GR" sz="1200" dirty="0">
              <a:solidFill>
                <a:schemeClr val="bg1">
                  <a:lumMod val="95000"/>
                </a:schemeClr>
              </a:solidFill>
            </a:endParaRPr>
          </a:p>
        </p:txBody>
      </p:sp>
      <p:sp>
        <p:nvSpPr>
          <p:cNvPr id="12" name="11 - TextBox"/>
          <p:cNvSpPr txBox="1"/>
          <p:nvPr userDrawn="1"/>
        </p:nvSpPr>
        <p:spPr>
          <a:xfrm>
            <a:off x="0" y="6610351"/>
            <a:ext cx="2861848" cy="276999"/>
          </a:xfrm>
          <a:prstGeom prst="rect">
            <a:avLst/>
          </a:prstGeom>
          <a:noFill/>
        </p:spPr>
        <p:txBody>
          <a:bodyPr wrap="square" rtlCol="0">
            <a:spAutoFit/>
          </a:bodyPr>
          <a:lstStyle/>
          <a:p>
            <a:pPr>
              <a:buFont typeface="Arial" pitchFamily="34" charset="0"/>
              <a:buChar char="•"/>
            </a:pPr>
            <a:r>
              <a:rPr lang="en-US" sz="1200" dirty="0">
                <a:solidFill>
                  <a:schemeClr val="bg1">
                    <a:lumMod val="95000"/>
                  </a:schemeClr>
                </a:solidFill>
              </a:rPr>
              <a:t> </a:t>
            </a:r>
            <a:r>
              <a:rPr lang="el-GR" sz="1200" dirty="0">
                <a:solidFill>
                  <a:schemeClr val="bg1">
                    <a:lumMod val="95000"/>
                  </a:schemeClr>
                </a:solidFill>
              </a:rPr>
              <a:t>Μοντέλο φορτίου συστήματος</a:t>
            </a:r>
            <a:endParaRPr lang="en-US" sz="1200" dirty="0">
              <a:solidFill>
                <a:schemeClr val="bg1">
                  <a:lumMod val="95000"/>
                </a:schemeClr>
              </a:solidFill>
            </a:endParaRPr>
          </a:p>
        </p:txBody>
      </p:sp>
      <p:sp>
        <p:nvSpPr>
          <p:cNvPr id="13" name="12 - TextBox"/>
          <p:cNvSpPr txBox="1"/>
          <p:nvPr userDrawn="1"/>
        </p:nvSpPr>
        <p:spPr>
          <a:xfrm>
            <a:off x="2489200" y="6619101"/>
            <a:ext cx="3886200" cy="276999"/>
          </a:xfrm>
          <a:prstGeom prst="rect">
            <a:avLst/>
          </a:prstGeom>
          <a:noFill/>
        </p:spPr>
        <p:txBody>
          <a:bodyPr wrap="square" rtlCol="0">
            <a:spAutoFit/>
          </a:bodyPr>
          <a:lstStyle/>
          <a:p>
            <a:pPr>
              <a:buFont typeface="Arial" pitchFamily="34" charset="0"/>
              <a:buChar char="•"/>
            </a:pPr>
            <a:r>
              <a:rPr lang="en-US" sz="1200" dirty="0">
                <a:solidFill>
                  <a:schemeClr val="bg1">
                    <a:lumMod val="95000"/>
                  </a:schemeClr>
                </a:solidFill>
              </a:rPr>
              <a:t> </a:t>
            </a:r>
            <a:r>
              <a:rPr lang="el-GR" sz="1200" b="0" dirty="0">
                <a:solidFill>
                  <a:schemeClr val="bg1">
                    <a:lumMod val="95000"/>
                  </a:schemeClr>
                </a:solidFill>
              </a:rPr>
              <a:t>Τιμολόγια</a:t>
            </a:r>
            <a:r>
              <a:rPr lang="el-GR" sz="1200" b="0" baseline="0" dirty="0">
                <a:solidFill>
                  <a:schemeClr val="bg1">
                    <a:lumMod val="95000"/>
                  </a:schemeClr>
                </a:solidFill>
              </a:rPr>
              <a:t> ηλεκτρικής ενέργειας</a:t>
            </a:r>
            <a:endParaRPr lang="el-GR" sz="1200" dirty="0">
              <a:solidFill>
                <a:schemeClr val="bg1">
                  <a:lumMod val="95000"/>
                </a:schemeClr>
              </a:solidFill>
            </a:endParaRPr>
          </a:p>
        </p:txBody>
      </p:sp>
      <p:sp>
        <p:nvSpPr>
          <p:cNvPr id="14" name="13 - TextBox"/>
          <p:cNvSpPr txBox="1"/>
          <p:nvPr userDrawn="1"/>
        </p:nvSpPr>
        <p:spPr>
          <a:xfrm>
            <a:off x="5638800" y="6581001"/>
            <a:ext cx="2062730" cy="461665"/>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dirty="0">
                <a:solidFill>
                  <a:schemeClr val="bg1">
                    <a:lumMod val="95000"/>
                  </a:schemeClr>
                </a:solidFill>
              </a:rPr>
              <a:t> </a:t>
            </a:r>
            <a:r>
              <a:rPr lang="el-GR" sz="1200" dirty="0">
                <a:solidFill>
                  <a:schemeClr val="bg1">
                    <a:lumMod val="95000"/>
                  </a:schemeClr>
                </a:solidFill>
              </a:rPr>
              <a:t>Χρονική αξία χρήματος</a:t>
            </a:r>
          </a:p>
          <a:p>
            <a:pPr>
              <a:buFont typeface="Arial" pitchFamily="34" charset="0"/>
              <a:buChar char="•"/>
            </a:pPr>
            <a:endParaRPr lang="el-GR" sz="1200" dirty="0">
              <a:solidFill>
                <a:schemeClr val="bg1">
                  <a:lumMod val="95000"/>
                </a:schemeClr>
              </a:solidFill>
            </a:endParaRPr>
          </a:p>
        </p:txBody>
      </p:sp>
      <p:cxnSp>
        <p:nvCxnSpPr>
          <p:cNvPr id="15" name="11 - Ευθεία γραμμή σύνδεσης"/>
          <p:cNvCxnSpPr/>
          <p:nvPr userDrawn="1"/>
        </p:nvCxnSpPr>
        <p:spPr>
          <a:xfrm>
            <a:off x="304800" y="958731"/>
            <a:ext cx="8534400" cy="1588"/>
          </a:xfrm>
          <a:prstGeom prst="line">
            <a:avLst/>
          </a:prstGeom>
          <a:ln w="31750">
            <a:solidFill>
              <a:srgbClr val="25406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8054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11" name="10 - TextBox"/>
          <p:cNvSpPr txBox="1"/>
          <p:nvPr userDrawn="1"/>
        </p:nvSpPr>
        <p:spPr>
          <a:xfrm>
            <a:off x="2590800" y="6627167"/>
            <a:ext cx="2143125" cy="461665"/>
          </a:xfrm>
          <a:prstGeom prst="rect">
            <a:avLst/>
          </a:prstGeom>
          <a:noFill/>
        </p:spPr>
        <p:txBody>
          <a:bodyPr wrap="square" rtlCol="0">
            <a:spAutoFit/>
          </a:bodyPr>
          <a:lstStyle/>
          <a:p>
            <a:endParaRPr lang="en-US" sz="1200" dirty="0">
              <a:solidFill>
                <a:schemeClr val="bg1">
                  <a:lumMod val="95000"/>
                </a:schemeClr>
              </a:solidFill>
            </a:endParaRPr>
          </a:p>
          <a:p>
            <a:endParaRPr lang="el-GR" sz="1200" dirty="0">
              <a:solidFill>
                <a:schemeClr val="bg1">
                  <a:lumMod val="95000"/>
                </a:schemeClr>
              </a:solidFill>
            </a:endParaRPr>
          </a:p>
        </p:txBody>
      </p:sp>
    </p:spTree>
    <p:extLst>
      <p:ext uri="{BB962C8B-B14F-4D97-AF65-F5344CB8AC3E}">
        <p14:creationId xmlns:p14="http://schemas.microsoft.com/office/powerpoint/2010/main" val="1609484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theme" Target="../theme/theme2.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96" name="11 - Ευθεία γραμμή σύνδεσης"/>
          <p:cNvCxnSpPr/>
          <p:nvPr userDrawn="1"/>
        </p:nvCxnSpPr>
        <p:spPr>
          <a:xfrm>
            <a:off x="349250" y="1219200"/>
            <a:ext cx="8423275" cy="1588"/>
          </a:xfrm>
          <a:prstGeom prst="line">
            <a:avLst/>
          </a:prstGeom>
          <a:ln w="38100">
            <a:solidFill>
              <a:srgbClr val="254061"/>
            </a:solidFill>
          </a:ln>
        </p:spPr>
        <p:style>
          <a:lnRef idx="1">
            <a:schemeClr val="accent1"/>
          </a:lnRef>
          <a:fillRef idx="0">
            <a:schemeClr val="accent1"/>
          </a:fillRef>
          <a:effectRef idx="0">
            <a:schemeClr val="accent1"/>
          </a:effectRef>
          <a:fontRef idx="minor">
            <a:schemeClr val="tx1"/>
          </a:fontRef>
        </p:style>
      </p:cxnSp>
      <p:sp>
        <p:nvSpPr>
          <p:cNvPr id="100" name="Rectangle 17"/>
          <p:cNvSpPr/>
          <p:nvPr userDrawn="1"/>
        </p:nvSpPr>
        <p:spPr>
          <a:xfrm rot="10800000" flipV="1">
            <a:off x="0" y="6572250"/>
            <a:ext cx="9144000" cy="285750"/>
          </a:xfrm>
          <a:prstGeom prst="rect">
            <a:avLst/>
          </a:prstGeom>
          <a:solidFill>
            <a:srgbClr val="254061"/>
          </a:solidFill>
          <a:ln>
            <a:solidFill>
              <a:srgbClr val="254061"/>
            </a:solidFill>
          </a:ln>
          <a:effectLst>
            <a:outerShdw blurRad="50800" dist="38100" dir="16200000" rotWithShape="0">
              <a:prstClr val="black">
                <a:alpha val="40000"/>
              </a:prstClr>
            </a:outerShdw>
          </a:effectLst>
        </p:spPr>
        <p:style>
          <a:lnRef idx="1">
            <a:schemeClr val="dk1"/>
          </a:lnRef>
          <a:fillRef idx="3">
            <a:schemeClr val="dk1"/>
          </a:fillRef>
          <a:effectRef idx="2">
            <a:schemeClr val="dk1"/>
          </a:effectRef>
          <a:fontRef idx="minor">
            <a:schemeClr val="lt1"/>
          </a:fontRef>
        </p:style>
        <p:txBody>
          <a:bodyPr anchor="ctr"/>
          <a:lstStyle/>
          <a:p>
            <a:pPr algn="ctr">
              <a:defRPr/>
            </a:pPr>
            <a:r>
              <a:rPr lang="el-GR" sz="1600" b="1" dirty="0">
                <a:solidFill>
                  <a:prstClr val="white"/>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Παρουσίαση</a:t>
            </a:r>
            <a:r>
              <a:rPr lang="en-US" sz="1600" b="1" dirty="0">
                <a:solidFill>
                  <a:prstClr val="white"/>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l-GR" sz="1600" b="1" dirty="0">
                <a:solidFill>
                  <a:prstClr val="white"/>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στο</a:t>
            </a:r>
            <a:r>
              <a:rPr lang="en-US" sz="1600" b="1" dirty="0">
                <a:solidFill>
                  <a:prstClr val="white"/>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Renewable &amp; Storage Forum</a:t>
            </a:r>
            <a:r>
              <a:rPr lang="el-GR" sz="1600" b="1" dirty="0">
                <a:solidFill>
                  <a:prstClr val="white"/>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sz="1600" b="1" dirty="0">
                <a:solidFill>
                  <a:prstClr val="white"/>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1</a:t>
            </a:r>
            <a:r>
              <a:rPr lang="el-GR" sz="1600" b="1" dirty="0">
                <a:solidFill>
                  <a:prstClr val="white"/>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η</a:t>
            </a:r>
            <a:r>
              <a:rPr lang="en-US" sz="1600" b="1" dirty="0">
                <a:solidFill>
                  <a:prstClr val="white"/>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l-GR" sz="1600" b="1" dirty="0">
                <a:solidFill>
                  <a:prstClr val="white"/>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Νοεμβρίου </a:t>
            </a:r>
            <a:r>
              <a:rPr lang="en-US" sz="1600" b="1" dirty="0">
                <a:solidFill>
                  <a:prstClr val="white"/>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20</a:t>
            </a:r>
            <a:r>
              <a:rPr lang="el-GR" sz="1600" b="1" dirty="0">
                <a:solidFill>
                  <a:prstClr val="white"/>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r>
              <a:rPr lang="en-US" sz="1600" b="1" dirty="0">
                <a:solidFill>
                  <a:prstClr val="white"/>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4</a:t>
            </a:r>
            <a:r>
              <a:rPr lang="en-US" sz="1600" dirty="0">
                <a:solidFill>
                  <a:prstClr val="white"/>
                </a:solidFill>
                <a:effectLst>
                  <a:outerShdw blurRad="38100" dist="38100" dir="2700000" algn="tl">
                    <a:srgbClr val="000000">
                      <a:alpha val="43137"/>
                    </a:srgbClr>
                  </a:outerShdw>
                </a:effectLst>
                <a:latin typeface="Calibri" pitchFamily="34" charset="0"/>
              </a:rPr>
              <a:t>  </a:t>
            </a:r>
          </a:p>
        </p:txBody>
      </p:sp>
      <p:sp>
        <p:nvSpPr>
          <p:cNvPr id="97" name="Rectangle 15"/>
          <p:cNvSpPr/>
          <p:nvPr userDrawn="1"/>
        </p:nvSpPr>
        <p:spPr>
          <a:xfrm>
            <a:off x="501650" y="0"/>
            <a:ext cx="7927975" cy="503238"/>
          </a:xfrm>
          <a:prstGeom prst="rect">
            <a:avLst/>
          </a:prstGeom>
          <a:solidFill>
            <a:srgbClr val="254061"/>
          </a:solidFill>
          <a:ln>
            <a:solidFill>
              <a:srgbClr val="254061"/>
            </a:solidFill>
          </a:ln>
          <a:effectLst>
            <a:outerShdw blurRad="50800" dist="38100" dir="5400000" algn="t" rotWithShape="0">
              <a:prstClr val="black">
                <a:alpha val="40000"/>
              </a:prstClr>
            </a:outerShdw>
          </a:effectLst>
        </p:spPr>
        <p:style>
          <a:lnRef idx="1">
            <a:schemeClr val="dk1"/>
          </a:lnRef>
          <a:fillRef idx="3">
            <a:schemeClr val="dk1"/>
          </a:fillRef>
          <a:effectRef idx="2">
            <a:schemeClr val="dk1"/>
          </a:effectRef>
          <a:fontRef idx="minor">
            <a:schemeClr val="lt1"/>
          </a:fontRef>
        </p:style>
        <p:txBody>
          <a:bodyPr anchor="ctr"/>
          <a:lstStyle/>
          <a:p>
            <a:pPr>
              <a:lnSpc>
                <a:spcPct val="110000"/>
              </a:lnSpc>
              <a:defRPr/>
            </a:pPr>
            <a:r>
              <a:rPr lang="el-GR" sz="1400" baseline="0" dirty="0">
                <a:solidFill>
                  <a:prstClr val="white"/>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Καθηγητής Παντελής </a:t>
            </a:r>
            <a:r>
              <a:rPr lang="el-GR" sz="1400" baseline="0" dirty="0" err="1">
                <a:solidFill>
                  <a:prstClr val="white"/>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Μπίσκας</a:t>
            </a:r>
            <a:endParaRPr lang="en-US" sz="1400" dirty="0">
              <a:solidFill>
                <a:prstClr val="white"/>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nSpc>
                <a:spcPct val="100000"/>
              </a:lnSpc>
              <a:defRPr/>
            </a:pPr>
            <a:r>
              <a:rPr lang="el-GR" sz="1300" b="1" dirty="0">
                <a:solidFill>
                  <a:schemeClr val="bg1"/>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Προβλεπόμενη οικονομική απόδοση σταθμών αποθήκευσης ηλεκτρικής ενέργειας από μπαταρίες</a:t>
            </a:r>
            <a:endParaRPr lang="el-GR" sz="1300" b="1" dirty="0">
              <a:solidFill>
                <a:prstClr val="white"/>
              </a:solidFill>
              <a:latin typeface="Arial" panose="020B0604020202020204" pitchFamily="34" charset="0"/>
              <a:cs typeface="Arial" panose="020B0604020202020204" pitchFamily="34" charset="0"/>
            </a:endParaRPr>
          </a:p>
        </p:txBody>
      </p:sp>
      <p:sp>
        <p:nvSpPr>
          <p:cNvPr id="99" name="Slide Number Placeholder 5"/>
          <p:cNvSpPr txBox="1">
            <a:spLocks/>
          </p:cNvSpPr>
          <p:nvPr userDrawn="1"/>
        </p:nvSpPr>
        <p:spPr>
          <a:xfrm>
            <a:off x="8429625" y="0"/>
            <a:ext cx="712787" cy="503238"/>
          </a:xfrm>
          <a:prstGeom prst="rect">
            <a:avLst/>
          </a:prstGeom>
          <a:solidFill>
            <a:srgbClr val="D0D8E8"/>
          </a:solidFill>
          <a:effectLst>
            <a:outerShdw blurRad="50800" dist="38100" dir="5400000" algn="t" rotWithShape="0">
              <a:prstClr val="black">
                <a:alpha val="40000"/>
              </a:prstClr>
            </a:outerShdw>
          </a:effectLst>
        </p:spPr>
        <p:txBody>
          <a:bodyPr anchor="ctr"/>
          <a:lstStyle>
            <a:lvl1pPr algn="r">
              <a:defRPr sz="1400">
                <a:solidFill>
                  <a:schemeClr val="tx1">
                    <a:tint val="75000"/>
                  </a:schemeClr>
                </a:solidFill>
              </a:defRPr>
            </a:lvl1pPr>
          </a:lstStyle>
          <a:p>
            <a:pPr algn="ctr" fontAlgn="auto">
              <a:spcBef>
                <a:spcPts val="0"/>
              </a:spcBef>
              <a:spcAft>
                <a:spcPts val="0"/>
              </a:spcAft>
              <a:defRPr/>
            </a:pPr>
            <a:fld id="{2F39A277-CC65-4B57-B334-BF2CAD701177}" type="slidenum">
              <a:rPr lang="en-US" b="1" smtClean="0">
                <a:solidFill>
                  <a:srgbClr val="254061"/>
                </a:solidFill>
                <a:cs typeface="+mn-cs"/>
              </a:rPr>
              <a:pPr algn="ctr" fontAlgn="auto">
                <a:spcBef>
                  <a:spcPts val="0"/>
                </a:spcBef>
                <a:spcAft>
                  <a:spcPts val="0"/>
                </a:spcAft>
                <a:defRPr/>
              </a:pPr>
              <a:t>‹#›</a:t>
            </a:fld>
            <a:r>
              <a:rPr lang="en-US" b="1" dirty="0">
                <a:solidFill>
                  <a:srgbClr val="254061"/>
                </a:solidFill>
                <a:cs typeface="+mn-cs"/>
              </a:rPr>
              <a:t>/</a:t>
            </a:r>
            <a:r>
              <a:rPr lang="el-GR" b="1" dirty="0">
                <a:solidFill>
                  <a:srgbClr val="254061"/>
                </a:solidFill>
                <a:cs typeface="+mn-cs"/>
              </a:rPr>
              <a:t>8</a:t>
            </a:r>
            <a:endParaRPr lang="en-US" b="1" dirty="0">
              <a:solidFill>
                <a:srgbClr val="254061"/>
              </a:solidFill>
              <a:cs typeface="+mn-cs"/>
            </a:endParaRPr>
          </a:p>
        </p:txBody>
      </p:sp>
      <p:pic>
        <p:nvPicPr>
          <p:cNvPr id="7" name="Picture 6" descr="C:\Documents and Settings\Kostas\Τα έγγραφά μου\Οι εικόνες μου\Λογότυπο_ΑΠΘ.gif">
            <a:extLst>
              <a:ext uri="{FF2B5EF4-FFF2-40B4-BE49-F238E27FC236}">
                <a16:creationId xmlns:a16="http://schemas.microsoft.com/office/drawing/2014/main" id="{1B45F182-F05A-4967-B2BE-E6B1F2EA2FD4}"/>
              </a:ext>
            </a:extLst>
          </p:cNvPr>
          <p:cNvPicPr>
            <a:picLocks noChangeAspect="1" noChangeArrowheads="1"/>
          </p:cNvPicPr>
          <p:nvPr userDrawn="1"/>
        </p:nvPicPr>
        <p:blipFill>
          <a:blip r:embed="rId11" cstate="print">
            <a:extLst>
              <a:ext uri="{28A0092B-C50C-407E-A947-70E740481C1C}">
                <a14:useLocalDpi xmlns:a14="http://schemas.microsoft.com/office/drawing/2010/main" val="0"/>
              </a:ext>
            </a:extLst>
          </a:blip>
          <a:srcRect/>
          <a:stretch>
            <a:fillRect/>
          </a:stretch>
        </p:blipFill>
        <p:spPr bwMode="auto">
          <a:xfrm>
            <a:off x="0" y="0"/>
            <a:ext cx="501650" cy="503238"/>
          </a:xfrm>
          <a:prstGeom prst="rect">
            <a:avLst/>
          </a:prstGeom>
          <a:solidFill>
            <a:srgbClr val="D0D8E8"/>
          </a:solidFill>
          <a:ln>
            <a:noFill/>
          </a:ln>
          <a:effectLst>
            <a:outerShdw blurRad="50800" dist="38100" dir="8100000" algn="tr" rotWithShape="0">
              <a:prstClr val="black">
                <a:alpha val="40000"/>
              </a:prstClr>
            </a:outerShdw>
          </a:effectLst>
        </p:spPr>
      </p:pic>
    </p:spTree>
  </p:cSld>
  <p:clrMap bg1="lt1" tx1="dk1" bg2="lt2" tx2="dk2" accent1="accent1" accent2="accent2" accent3="accent3" accent4="accent4" accent5="accent5" accent6="accent6" hlink="hlink" folHlink="folHlink"/>
  <p:sldLayoutIdLst>
    <p:sldLayoutId id="2147483827" r:id="rId1"/>
    <p:sldLayoutId id="2147483823" r:id="rId2"/>
    <p:sldLayoutId id="2147483824" r:id="rId3"/>
    <p:sldLayoutId id="2147483828" r:id="rId4"/>
    <p:sldLayoutId id="2147483829" r:id="rId5"/>
    <p:sldLayoutId id="2147483830" r:id="rId6"/>
    <p:sldLayoutId id="2147483831" r:id="rId7"/>
    <p:sldLayoutId id="2147483853" r:id="rId8"/>
    <p:sldLayoutId id="2147483854" r:id="rId9"/>
  </p:sldLayoutIdLst>
  <p:hf hdr="0" ft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cs typeface="Tahoma" pitchFamily="34" charset="0"/>
        </a:defRPr>
      </a:lvl2pPr>
      <a:lvl3pPr algn="l" rtl="0" eaLnBrk="0" fontAlgn="base" hangingPunct="0">
        <a:spcBef>
          <a:spcPct val="0"/>
        </a:spcBef>
        <a:spcAft>
          <a:spcPct val="0"/>
        </a:spcAft>
        <a:defRPr sz="4400">
          <a:solidFill>
            <a:schemeClr val="tx2"/>
          </a:solidFill>
          <a:latin typeface="Tahoma" pitchFamily="34" charset="0"/>
          <a:cs typeface="Tahoma" pitchFamily="34" charset="0"/>
        </a:defRPr>
      </a:lvl3pPr>
      <a:lvl4pPr algn="l" rtl="0" eaLnBrk="0" fontAlgn="base" hangingPunct="0">
        <a:spcBef>
          <a:spcPct val="0"/>
        </a:spcBef>
        <a:spcAft>
          <a:spcPct val="0"/>
        </a:spcAft>
        <a:defRPr sz="4400">
          <a:solidFill>
            <a:schemeClr val="tx2"/>
          </a:solidFill>
          <a:latin typeface="Tahoma" pitchFamily="34" charset="0"/>
          <a:cs typeface="Tahoma" pitchFamily="34" charset="0"/>
        </a:defRPr>
      </a:lvl4pPr>
      <a:lvl5pPr algn="l" rtl="0" eaLnBrk="0" fontAlgn="base" hangingPunct="0">
        <a:spcBef>
          <a:spcPct val="0"/>
        </a:spcBef>
        <a:spcAft>
          <a:spcPct val="0"/>
        </a:spcAft>
        <a:defRPr sz="4400">
          <a:solidFill>
            <a:schemeClr val="tx2"/>
          </a:solidFill>
          <a:latin typeface="Tahoma" pitchFamily="34" charset="0"/>
          <a:cs typeface="Tahoma" pitchFamily="34" charset="0"/>
        </a:defRPr>
      </a:lvl5pPr>
      <a:lvl6pPr marL="457200" algn="l" rtl="0" fontAlgn="base">
        <a:spcBef>
          <a:spcPct val="0"/>
        </a:spcBef>
        <a:spcAft>
          <a:spcPct val="0"/>
        </a:spcAft>
        <a:defRPr sz="4400">
          <a:solidFill>
            <a:schemeClr val="tx2"/>
          </a:solidFill>
          <a:latin typeface="Tahoma" pitchFamily="34" charset="0"/>
          <a:cs typeface="Tahoma" pitchFamily="34" charset="0"/>
        </a:defRPr>
      </a:lvl6pPr>
      <a:lvl7pPr marL="914400" algn="l" rtl="0" fontAlgn="base">
        <a:spcBef>
          <a:spcPct val="0"/>
        </a:spcBef>
        <a:spcAft>
          <a:spcPct val="0"/>
        </a:spcAft>
        <a:defRPr sz="4400">
          <a:solidFill>
            <a:schemeClr val="tx2"/>
          </a:solidFill>
          <a:latin typeface="Tahoma" pitchFamily="34" charset="0"/>
          <a:cs typeface="Tahoma" pitchFamily="34" charset="0"/>
        </a:defRPr>
      </a:lvl7pPr>
      <a:lvl8pPr marL="1371600" algn="l" rtl="0" fontAlgn="base">
        <a:spcBef>
          <a:spcPct val="0"/>
        </a:spcBef>
        <a:spcAft>
          <a:spcPct val="0"/>
        </a:spcAft>
        <a:defRPr sz="4400">
          <a:solidFill>
            <a:schemeClr val="tx2"/>
          </a:solidFill>
          <a:latin typeface="Tahoma" pitchFamily="34" charset="0"/>
          <a:cs typeface="Tahoma" pitchFamily="34" charset="0"/>
        </a:defRPr>
      </a:lvl8pPr>
      <a:lvl9pPr marL="1828800" algn="l" rtl="0" fontAlgn="base">
        <a:spcBef>
          <a:spcPct val="0"/>
        </a:spcBef>
        <a:spcAft>
          <a:spcPct val="0"/>
        </a:spcAft>
        <a:defRPr sz="4400">
          <a:solidFill>
            <a:schemeClr val="tx2"/>
          </a:solidFill>
          <a:latin typeface="Tahoma" pitchFamily="34" charset="0"/>
          <a:cs typeface="Tahoma" pitchFamily="34" charset="0"/>
        </a:defRPr>
      </a:lvl9pPr>
    </p:titleStyle>
    <p:bodyStyle>
      <a:lvl1pPr marL="342900" indent="-342900" algn="l" rtl="0" eaLnBrk="0" fontAlgn="base" hangingPunct="0">
        <a:spcBef>
          <a:spcPct val="20000"/>
        </a:spcBef>
        <a:spcAft>
          <a:spcPct val="0"/>
        </a:spcAft>
        <a:buClr>
          <a:schemeClr val="hlink"/>
        </a:buClr>
        <a:buSzPct val="90000"/>
        <a:buChar char="•"/>
        <a:defRPr sz="3200">
          <a:solidFill>
            <a:srgbClr val="323764"/>
          </a:solidFill>
          <a:latin typeface="+mn-lt"/>
          <a:ea typeface="+mn-ea"/>
          <a:cs typeface="+mn-cs"/>
        </a:defRPr>
      </a:lvl1pPr>
      <a:lvl2pPr marL="742950" indent="-285750" algn="l" rtl="0" eaLnBrk="0" fontAlgn="base" hangingPunct="0">
        <a:spcBef>
          <a:spcPct val="20000"/>
        </a:spcBef>
        <a:spcAft>
          <a:spcPct val="0"/>
        </a:spcAft>
        <a:buClr>
          <a:schemeClr val="hlink"/>
        </a:buClr>
        <a:buChar char="–"/>
        <a:defRPr sz="2800">
          <a:solidFill>
            <a:srgbClr val="323764"/>
          </a:solidFill>
          <a:latin typeface="+mn-lt"/>
          <a:cs typeface="+mn-cs"/>
        </a:defRPr>
      </a:lvl2pPr>
      <a:lvl3pPr marL="1143000" indent="-228600" algn="l" rtl="0" eaLnBrk="0" fontAlgn="base" hangingPunct="0">
        <a:spcBef>
          <a:spcPct val="20000"/>
        </a:spcBef>
        <a:spcAft>
          <a:spcPct val="0"/>
        </a:spcAft>
        <a:buClr>
          <a:schemeClr val="accent1"/>
        </a:buClr>
        <a:buChar char="•"/>
        <a:defRPr sz="2400">
          <a:solidFill>
            <a:srgbClr val="323764"/>
          </a:solidFill>
          <a:latin typeface="+mn-lt"/>
          <a:cs typeface="+mn-cs"/>
        </a:defRPr>
      </a:lvl3pPr>
      <a:lvl4pPr marL="1600200" indent="-228600" algn="l" rtl="0" eaLnBrk="0" fontAlgn="base" hangingPunct="0">
        <a:spcBef>
          <a:spcPct val="20000"/>
        </a:spcBef>
        <a:spcAft>
          <a:spcPct val="0"/>
        </a:spcAft>
        <a:buClr>
          <a:schemeClr val="hlink"/>
        </a:buClr>
        <a:buChar char="–"/>
        <a:defRPr sz="2000">
          <a:solidFill>
            <a:srgbClr val="323764"/>
          </a:solidFill>
          <a:latin typeface="+mn-lt"/>
          <a:cs typeface="+mn-cs"/>
        </a:defRPr>
      </a:lvl4pPr>
      <a:lvl5pPr marL="2057400" indent="-228600" algn="l" rtl="0" eaLnBrk="0" fontAlgn="base" hangingPunct="0">
        <a:spcBef>
          <a:spcPct val="20000"/>
        </a:spcBef>
        <a:spcAft>
          <a:spcPct val="0"/>
        </a:spcAft>
        <a:buChar char="–"/>
        <a:defRPr sz="2000">
          <a:solidFill>
            <a:srgbClr val="323764"/>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pPr>
              <a:defRPr/>
            </a:pPr>
            <a:fld id="{A741FBC2-678F-47FD-98D8-760A4B27DAD7}" type="datetimeFigureOut">
              <a:rPr lang="el-GR" smtClean="0"/>
              <a:pPr>
                <a:defRPr/>
              </a:pPr>
              <a:t>1/11/2024</a:t>
            </a:fld>
            <a:endParaRPr lang="el-G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pPr>
              <a:defRPr/>
            </a:pPr>
            <a:endParaRPr lang="el-G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pPr>
              <a:defRPr/>
            </a:pPr>
            <a:fld id="{C325EA98-7BD2-4C6A-84B8-264E6AFB882F}" type="slidenum">
              <a:rPr lang="el-GR" smtClean="0"/>
              <a:pPr>
                <a:defRPr/>
              </a:pPr>
              <a:t>‹#›</a:t>
            </a:fld>
            <a:endParaRPr lang="el-G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833" r:id="rId1"/>
    <p:sldLayoutId id="2147483834" r:id="rId2"/>
    <p:sldLayoutId id="2147483835" r:id="rId3"/>
    <p:sldLayoutId id="2147483836" r:id="rId4"/>
    <p:sldLayoutId id="2147483837" r:id="rId5"/>
    <p:sldLayoutId id="2147483838" r:id="rId6"/>
    <p:sldLayoutId id="2147483839" r:id="rId7"/>
    <p:sldLayoutId id="2147483840" r:id="rId8"/>
    <p:sldLayoutId id="2147483841" r:id="rId9"/>
    <p:sldLayoutId id="2147483842" r:id="rId10"/>
    <p:sldLayoutId id="2147483843" r:id="rId11"/>
    <p:sldLayoutId id="2147483844" r:id="rId12"/>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ctrTitle" idx="4294967295"/>
          </p:nvPr>
        </p:nvSpPr>
        <p:spPr>
          <a:xfrm>
            <a:off x="152400" y="3448616"/>
            <a:ext cx="8839200" cy="1266825"/>
          </a:xfrm>
          <a:solidFill>
            <a:srgbClr val="254061"/>
          </a:solidFill>
          <a:effectLst>
            <a:outerShdw blurRad="50800" dist="38100" dir="5400000" algn="t" rotWithShape="0">
              <a:prstClr val="black">
                <a:alpha val="40000"/>
              </a:prstClr>
            </a:outerShdw>
            <a:softEdge rad="12700"/>
          </a:effectLst>
        </p:spPr>
        <p:txBody>
          <a:bodyPr rtlCol="0">
            <a:noAutofit/>
          </a:bodyPr>
          <a:lstStyle/>
          <a:p>
            <a:pPr>
              <a:spcBef>
                <a:spcPts val="600"/>
              </a:spcBef>
              <a:buClr>
                <a:schemeClr val="hlink"/>
              </a:buClr>
              <a:buSzPct val="90000"/>
              <a:defRPr/>
            </a:pPr>
            <a:r>
              <a:rPr lang="el-GR" sz="3000" dirty="0">
                <a:solidFill>
                  <a:schemeClr val="bg1"/>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 Προβλεπόμενη οικονομική απόδοση σταθμών αποθήκευσης ηλεκτρικής ενέργειας από μπαταρίες</a:t>
            </a:r>
          </a:p>
        </p:txBody>
      </p:sp>
      <p:sp>
        <p:nvSpPr>
          <p:cNvPr id="9222" name="Content Placeholder 2"/>
          <p:cNvSpPr txBox="1">
            <a:spLocks/>
          </p:cNvSpPr>
          <p:nvPr/>
        </p:nvSpPr>
        <p:spPr bwMode="auto">
          <a:xfrm>
            <a:off x="228600" y="2409825"/>
            <a:ext cx="8534400"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l-GR" sz="2400" b="1" dirty="0">
                <a:solidFill>
                  <a:schemeClr val="accent1">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Renewable &amp; Storage Forum</a:t>
            </a:r>
            <a:endParaRPr lang="en-US" altLang="el-GR" sz="1800" b="1" dirty="0">
              <a:solidFill>
                <a:schemeClr val="accent1">
                  <a:lumMod val="75000"/>
                </a:schemeClr>
              </a:solidFill>
              <a:latin typeface="Arial" panose="020B0604020202020204" pitchFamily="34" charset="0"/>
              <a:cs typeface="Arial" panose="020B0604020202020204" pitchFamily="34" charset="0"/>
            </a:endParaRPr>
          </a:p>
          <a:p>
            <a:pPr eaLnBrk="1" hangingPunct="1">
              <a:spcBef>
                <a:spcPct val="0"/>
              </a:spcBef>
              <a:buFontTx/>
              <a:buNone/>
            </a:pPr>
            <a:r>
              <a:rPr lang="el-GR" altLang="el-GR" sz="2200" dirty="0">
                <a:solidFill>
                  <a:schemeClr val="accent1">
                    <a:lumMod val="75000"/>
                  </a:schemeClr>
                </a:solidFill>
                <a:latin typeface="Arial" panose="020B0604020202020204" pitchFamily="34" charset="0"/>
                <a:cs typeface="Arial" panose="020B0604020202020204" pitchFamily="34" charset="0"/>
              </a:rPr>
              <a:t>1</a:t>
            </a:r>
            <a:r>
              <a:rPr lang="el-GR" altLang="el-GR" sz="2200" baseline="30000" dirty="0">
                <a:solidFill>
                  <a:schemeClr val="accent1">
                    <a:lumMod val="75000"/>
                  </a:schemeClr>
                </a:solidFill>
                <a:latin typeface="Arial" panose="020B0604020202020204" pitchFamily="34" charset="0"/>
                <a:cs typeface="Arial" panose="020B0604020202020204" pitchFamily="34" charset="0"/>
              </a:rPr>
              <a:t>η</a:t>
            </a:r>
            <a:r>
              <a:rPr lang="el-GR" altLang="el-GR" sz="2200" dirty="0">
                <a:solidFill>
                  <a:schemeClr val="accent1">
                    <a:lumMod val="75000"/>
                  </a:schemeClr>
                </a:solidFill>
                <a:latin typeface="Arial" panose="020B0604020202020204" pitchFamily="34" charset="0"/>
                <a:cs typeface="Arial" panose="020B0604020202020204" pitchFamily="34" charset="0"/>
              </a:rPr>
              <a:t> Νοεμβρίου 202</a:t>
            </a:r>
            <a:r>
              <a:rPr lang="en-US" altLang="el-GR" sz="2200" dirty="0">
                <a:solidFill>
                  <a:schemeClr val="accent1">
                    <a:lumMod val="75000"/>
                  </a:schemeClr>
                </a:solidFill>
                <a:latin typeface="Arial" panose="020B0604020202020204" pitchFamily="34" charset="0"/>
                <a:cs typeface="Arial" panose="020B0604020202020204" pitchFamily="34" charset="0"/>
              </a:rPr>
              <a:t>4</a:t>
            </a:r>
            <a:endParaRPr lang="en-US" altLang="el-GR" sz="2200" b="1" dirty="0">
              <a:solidFill>
                <a:schemeClr val="accent1">
                  <a:lumMod val="75000"/>
                </a:schemeClr>
              </a:solidFill>
              <a:latin typeface="Arial" panose="020B0604020202020204" pitchFamily="34" charset="0"/>
              <a:cs typeface="Arial" panose="020B0604020202020204" pitchFamily="34" charset="0"/>
            </a:endParaRPr>
          </a:p>
        </p:txBody>
      </p:sp>
      <p:sp>
        <p:nvSpPr>
          <p:cNvPr id="6" name="Rectangle 5" descr="Rectangle: Click to edit Master text styles&#10;Second level&#10;Third level&#10;Fourth level&#10;Fifth level">
            <a:extLst>
              <a:ext uri="{FF2B5EF4-FFF2-40B4-BE49-F238E27FC236}">
                <a16:creationId xmlns:a16="http://schemas.microsoft.com/office/drawing/2014/main" id="{8765B196-1144-4CC7-A600-E276B0EA5F0B}"/>
              </a:ext>
            </a:extLst>
          </p:cNvPr>
          <p:cNvSpPr>
            <a:spLocks noGrp="1" noChangeArrowheads="1"/>
          </p:cNvSpPr>
          <p:nvPr/>
        </p:nvSpPr>
        <p:spPr>
          <a:xfrm>
            <a:off x="0" y="5257800"/>
            <a:ext cx="9144000" cy="1600200"/>
          </a:xfrm>
          <a:prstGeom prst="rect">
            <a:avLst/>
          </a:prstGeom>
        </p:spPr>
        <p:txBody>
          <a:bodyPr vert="horz" lIns="91440" tIns="45720" rIns="91440" bIns="45720" rtlCol="0">
            <a:normAutofit fontScale="775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algn="ctr" eaLnBrk="1" fontAlgn="auto" hangingPunct="1">
              <a:lnSpc>
                <a:spcPct val="90000"/>
              </a:lnSpc>
              <a:spcAft>
                <a:spcPts val="0"/>
              </a:spcAft>
              <a:buFont typeface="Arial" pitchFamily="34" charset="0"/>
              <a:buNone/>
              <a:defRPr/>
            </a:pPr>
            <a:r>
              <a:rPr lang="el-GR" b="1" dirty="0">
                <a:solidFill>
                  <a:srgbClr val="25406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Παντελής </a:t>
            </a:r>
            <a:r>
              <a:rPr lang="el-GR" b="1" dirty="0" err="1">
                <a:solidFill>
                  <a:srgbClr val="25406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Μπίσκας</a:t>
            </a:r>
            <a:endParaRPr lang="en-US" b="1" dirty="0">
              <a:solidFill>
                <a:srgbClr val="25406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eaLnBrk="1" fontAlgn="auto" hangingPunct="1">
              <a:lnSpc>
                <a:spcPct val="90000"/>
              </a:lnSpc>
              <a:spcAft>
                <a:spcPts val="0"/>
              </a:spcAft>
              <a:buFont typeface="Arial" pitchFamily="34" charset="0"/>
              <a:buNone/>
              <a:defRPr/>
            </a:pPr>
            <a:r>
              <a:rPr lang="el-GR" b="1" dirty="0">
                <a:solidFill>
                  <a:srgbClr val="25406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Καθηγητής</a:t>
            </a:r>
            <a:endParaRPr lang="en-US" sz="2400" b="1" dirty="0">
              <a:solidFill>
                <a:srgbClr val="25406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eaLnBrk="1" fontAlgn="auto" hangingPunct="1">
              <a:lnSpc>
                <a:spcPct val="90000"/>
              </a:lnSpc>
              <a:spcAft>
                <a:spcPts val="0"/>
              </a:spcAft>
              <a:buFont typeface="Arial" pitchFamily="34" charset="0"/>
              <a:buNone/>
              <a:defRPr/>
            </a:pPr>
            <a:endParaRPr lang="en-US" sz="1600" dirty="0">
              <a:solidFill>
                <a:srgbClr val="254061"/>
              </a:solidFill>
              <a:latin typeface="Arial" panose="020B0604020202020204" pitchFamily="34" charset="0"/>
              <a:cs typeface="Arial" panose="020B0604020202020204" pitchFamily="34" charset="0"/>
            </a:endParaRPr>
          </a:p>
          <a:p>
            <a:pPr algn="ctr" eaLnBrk="1" fontAlgn="auto" hangingPunct="1">
              <a:lnSpc>
                <a:spcPct val="90000"/>
              </a:lnSpc>
              <a:spcBef>
                <a:spcPts val="0"/>
              </a:spcBef>
              <a:spcAft>
                <a:spcPts val="0"/>
              </a:spcAft>
              <a:buFont typeface="Arial" pitchFamily="34" charset="0"/>
              <a:buNone/>
              <a:defRPr/>
            </a:pPr>
            <a:endParaRPr lang="en-US" sz="1600" dirty="0">
              <a:solidFill>
                <a:srgbClr val="254061"/>
              </a:solidFill>
              <a:latin typeface="Arial" panose="020B0604020202020204" pitchFamily="34" charset="0"/>
              <a:cs typeface="Arial" panose="020B0604020202020204" pitchFamily="34" charset="0"/>
            </a:endParaRPr>
          </a:p>
          <a:p>
            <a:pPr algn="ctr" eaLnBrk="1" fontAlgn="auto" hangingPunct="1">
              <a:lnSpc>
                <a:spcPct val="90000"/>
              </a:lnSpc>
              <a:spcAft>
                <a:spcPts val="600"/>
              </a:spcAft>
              <a:buFont typeface="Arial" pitchFamily="34" charset="0"/>
              <a:buNone/>
              <a:defRPr/>
            </a:pPr>
            <a:r>
              <a:rPr lang="el-GR" sz="1600" b="1" dirty="0">
                <a:solidFill>
                  <a:srgbClr val="002060"/>
                </a:solidFill>
                <a:latin typeface="Arial" panose="020B0604020202020204" pitchFamily="34" charset="0"/>
                <a:cs typeface="Arial" panose="020B0604020202020204" pitchFamily="34" charset="0"/>
              </a:rPr>
              <a:t>Εργαστήριο Συστημάτων Ηλεκτρικής Ενέργειας</a:t>
            </a:r>
          </a:p>
          <a:p>
            <a:pPr algn="ctr" eaLnBrk="1" fontAlgn="auto" hangingPunct="1">
              <a:lnSpc>
                <a:spcPct val="80000"/>
              </a:lnSpc>
              <a:spcAft>
                <a:spcPts val="600"/>
              </a:spcAft>
              <a:buFont typeface="Arial" pitchFamily="34" charset="0"/>
              <a:buNone/>
              <a:defRPr/>
            </a:pPr>
            <a:r>
              <a:rPr lang="el-GR" sz="1600" b="1" dirty="0">
                <a:solidFill>
                  <a:srgbClr val="002060"/>
                </a:solidFill>
                <a:latin typeface="Arial" panose="020B0604020202020204" pitchFamily="34" charset="0"/>
                <a:cs typeface="Arial" panose="020B0604020202020204" pitchFamily="34" charset="0"/>
              </a:rPr>
              <a:t>Τμήμα Ηλεκτρολόγων Μηχανικών και Μηχανικών Υπολογιστών</a:t>
            </a:r>
          </a:p>
          <a:p>
            <a:pPr algn="ctr" eaLnBrk="1" fontAlgn="auto" hangingPunct="1">
              <a:lnSpc>
                <a:spcPct val="80000"/>
              </a:lnSpc>
              <a:spcAft>
                <a:spcPts val="600"/>
              </a:spcAft>
              <a:buFont typeface="Arial" pitchFamily="34" charset="0"/>
              <a:buNone/>
              <a:defRPr/>
            </a:pPr>
            <a:r>
              <a:rPr lang="el-GR" sz="1600" b="1" dirty="0">
                <a:solidFill>
                  <a:srgbClr val="002060"/>
                </a:solidFill>
                <a:latin typeface="Arial" panose="020B0604020202020204" pitchFamily="34" charset="0"/>
                <a:cs typeface="Arial" panose="020B0604020202020204" pitchFamily="34" charset="0"/>
              </a:rPr>
              <a:t>Αριστοτέλειο Πανεπιστήμιο Θεσσαλονίκης</a:t>
            </a:r>
            <a:endParaRPr lang="en-US" sz="1600" b="1"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86C97E35-B04E-46D2-B6E6-67328CB9D111}"/>
              </a:ext>
            </a:extLst>
          </p:cNvPr>
          <p:cNvSpPr txBox="1">
            <a:spLocks/>
          </p:cNvSpPr>
          <p:nvPr/>
        </p:nvSpPr>
        <p:spPr>
          <a:xfrm>
            <a:off x="1066800" y="457200"/>
            <a:ext cx="7086600" cy="457200"/>
          </a:xfrm>
          <a:prstGeom prst="rect">
            <a:avLst/>
          </a:prstGeom>
        </p:spPr>
        <p:txBody>
          <a:bodyPr/>
          <a:lstStyle/>
          <a:p>
            <a:pPr marL="342900" indent="-342900" eaLnBrk="0" hangingPunct="0">
              <a:spcBef>
                <a:spcPts val="0"/>
              </a:spcBef>
              <a:buClr>
                <a:schemeClr val="hlink"/>
              </a:buClr>
              <a:buSzPct val="90000"/>
              <a:defRPr/>
            </a:pPr>
            <a:r>
              <a:rPr lang="en-US" sz="2500" kern="0" dirty="0">
                <a:solidFill>
                  <a:srgbClr val="254061"/>
                </a:solidFill>
                <a:latin typeface="Arial" panose="020B0604020202020204" pitchFamily="34" charset="0"/>
                <a:cs typeface="Arial" panose="020B0604020202020204" pitchFamily="34" charset="0"/>
              </a:rPr>
              <a:t> </a:t>
            </a:r>
            <a:r>
              <a:rPr lang="el-GR" sz="2800" kern="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Αριστοτέλειο Πανεπιστήμιο Θεσσαλονίκης</a:t>
            </a:r>
            <a:endParaRPr lang="en-US" sz="2500" kern="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7" name="Picture 4" descr="C:\Documents and Settings\Kostas\Τα έγγραφά μου\Οι εικόνες μου\Λογότυπο_ΑΠΘ.gif">
            <a:extLst>
              <a:ext uri="{FF2B5EF4-FFF2-40B4-BE49-F238E27FC236}">
                <a16:creationId xmlns:a16="http://schemas.microsoft.com/office/drawing/2014/main" id="{047D3DF7-3DFF-4FBD-A186-51CC2CE4A1A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2995" y="321117"/>
            <a:ext cx="750005" cy="745683"/>
          </a:xfrm>
          <a:prstGeom prst="rect">
            <a:avLst/>
          </a:prstGeom>
          <a:noFill/>
          <a:ln>
            <a:noFill/>
          </a:ln>
          <a:effectLst>
            <a:outerShdw blurRad="50800" dist="38100" dir="8100000" algn="tr"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
            <a:extLst>
              <a:ext uri="{FF2B5EF4-FFF2-40B4-BE49-F238E27FC236}">
                <a16:creationId xmlns:a16="http://schemas.microsoft.com/office/drawing/2014/main" id="{ABB22AD5-A8BE-4B62-83D3-12372CE32E3D}"/>
              </a:ext>
            </a:extLst>
          </p:cNvPr>
          <p:cNvSpPr txBox="1">
            <a:spLocks/>
          </p:cNvSpPr>
          <p:nvPr/>
        </p:nvSpPr>
        <p:spPr bwMode="auto">
          <a:xfrm>
            <a:off x="0" y="595745"/>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indent="-285750" algn="ctr">
              <a:spcBef>
                <a:spcPts val="0"/>
              </a:spcBef>
              <a:spcAft>
                <a:spcPts val="1600"/>
              </a:spcAft>
              <a:buClr>
                <a:srgbClr val="254061"/>
              </a:buClr>
              <a:buSzPct val="70000"/>
            </a:pPr>
            <a:r>
              <a:rPr lang="el-GR" sz="2400" dirty="0">
                <a:solidFill>
                  <a:srgbClr val="254061"/>
                </a:solidFill>
                <a:latin typeface="Arial" panose="020B0604020202020204" pitchFamily="34" charset="0"/>
                <a:cs typeface="Arial" panose="020B0604020202020204" pitchFamily="34" charset="0"/>
              </a:rPr>
              <a:t>Νέο Νομοσχέδιο για την αποθήκευση</a:t>
            </a:r>
            <a:endParaRPr lang="en-US" sz="2800" dirty="0">
              <a:solidFill>
                <a:schemeClr val="tx2">
                  <a:lumMod val="75000"/>
                </a:schemeClr>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A9A2E82F-E51B-1208-DA0B-82C423E2DE38}"/>
              </a:ext>
            </a:extLst>
          </p:cNvPr>
          <p:cNvSpPr txBox="1"/>
          <p:nvPr/>
        </p:nvSpPr>
        <p:spPr>
          <a:xfrm>
            <a:off x="0" y="1295400"/>
            <a:ext cx="9144000" cy="4909036"/>
          </a:xfrm>
          <a:prstGeom prst="rect">
            <a:avLst/>
          </a:prstGeom>
          <a:noFill/>
        </p:spPr>
        <p:txBody>
          <a:bodyPr wrap="square" rtlCol="0">
            <a:spAutoFit/>
          </a:bodyPr>
          <a:lstStyle/>
          <a:p>
            <a:pPr marL="179388" indent="-179388">
              <a:spcBef>
                <a:spcPts val="0"/>
              </a:spcBef>
              <a:spcAft>
                <a:spcPts val="600"/>
              </a:spcAft>
              <a:buClr>
                <a:srgbClr val="254061"/>
              </a:buClr>
              <a:buSzPct val="70000"/>
              <a:buFont typeface="Wingdings" panose="05000000000000000000" pitchFamily="2" charset="2"/>
              <a:buChar char="v"/>
              <a:tabLst>
                <a:tab pos="179388" algn="l"/>
                <a:tab pos="269875" algn="l"/>
              </a:tabLst>
            </a:pPr>
            <a:r>
              <a:rPr lang="el-GR" sz="1400" b="1" u="sng" dirty="0">
                <a:solidFill>
                  <a:schemeClr val="tx2">
                    <a:lumMod val="75000"/>
                  </a:schemeClr>
                </a:solidFill>
                <a:latin typeface="Arial" panose="020B0604020202020204" pitchFamily="34" charset="0"/>
                <a:cs typeface="Arial" panose="020B0604020202020204" pitchFamily="34" charset="0"/>
              </a:rPr>
              <a:t>Σταθμοί αποθήκευσης </a:t>
            </a:r>
            <a:r>
              <a:rPr lang="en-US" sz="1400" b="1" u="sng" dirty="0">
                <a:solidFill>
                  <a:schemeClr val="tx2">
                    <a:lumMod val="75000"/>
                  </a:schemeClr>
                </a:solidFill>
                <a:latin typeface="Arial" panose="020B0604020202020204" pitchFamily="34" charset="0"/>
                <a:cs typeface="Arial" panose="020B0604020202020204" pitchFamily="34" charset="0"/>
              </a:rPr>
              <a:t>behind the meter</a:t>
            </a:r>
            <a:r>
              <a:rPr lang="el-GR" sz="1400" dirty="0">
                <a:solidFill>
                  <a:schemeClr val="tx2">
                    <a:lumMod val="75000"/>
                  </a:schemeClr>
                </a:solidFill>
                <a:latin typeface="Arial" panose="020B0604020202020204" pitchFamily="34" charset="0"/>
                <a:cs typeface="Arial" panose="020B0604020202020204" pitchFamily="34" charset="0"/>
              </a:rPr>
              <a:t>: </a:t>
            </a:r>
          </a:p>
          <a:p>
            <a:pPr marL="636588" lvl="1" indent="-179388">
              <a:spcBef>
                <a:spcPts val="0"/>
              </a:spcBef>
              <a:spcAft>
                <a:spcPts val="600"/>
              </a:spcAft>
              <a:buClr>
                <a:srgbClr val="254061"/>
              </a:buClr>
              <a:buSzPct val="70000"/>
              <a:buFont typeface="Wingdings" panose="05000000000000000000" pitchFamily="2" charset="2"/>
              <a:buChar char="v"/>
              <a:tabLst>
                <a:tab pos="179388" algn="l"/>
                <a:tab pos="269875" algn="l"/>
              </a:tabLst>
            </a:pPr>
            <a:r>
              <a:rPr lang="el-GR" sz="1300" dirty="0" err="1">
                <a:solidFill>
                  <a:schemeClr val="tx2">
                    <a:lumMod val="75000"/>
                  </a:schemeClr>
                </a:solidFill>
                <a:latin typeface="Arial" panose="020B0604020202020204" pitchFamily="34" charset="0"/>
                <a:cs typeface="Arial" panose="020B0604020202020204" pitchFamily="34" charset="0"/>
              </a:rPr>
              <a:t>Φωτοβολταϊκοί</a:t>
            </a:r>
            <a:r>
              <a:rPr lang="el-GR" sz="1300" dirty="0">
                <a:solidFill>
                  <a:schemeClr val="tx2">
                    <a:lumMod val="75000"/>
                  </a:schemeClr>
                </a:solidFill>
                <a:latin typeface="Arial" panose="020B0604020202020204" pitchFamily="34" charset="0"/>
                <a:cs typeface="Arial" panose="020B0604020202020204" pitchFamily="34" charset="0"/>
              </a:rPr>
              <a:t> σταθμοί που είτε έχουν τεθεί σε λειτουργία μετά την 4η Ιουλίου 2019 και έως την 31</a:t>
            </a:r>
            <a:r>
              <a:rPr lang="el-GR" sz="1300" baseline="30000" dirty="0">
                <a:solidFill>
                  <a:schemeClr val="tx2">
                    <a:lumMod val="75000"/>
                  </a:schemeClr>
                </a:solidFill>
                <a:latin typeface="Arial" panose="020B0604020202020204" pitchFamily="34" charset="0"/>
                <a:cs typeface="Arial" panose="020B0604020202020204" pitchFamily="34" charset="0"/>
              </a:rPr>
              <a:t>η</a:t>
            </a:r>
            <a:r>
              <a:rPr lang="el-GR" sz="1300" dirty="0">
                <a:solidFill>
                  <a:schemeClr val="tx2">
                    <a:lumMod val="75000"/>
                  </a:schemeClr>
                </a:solidFill>
                <a:latin typeface="Arial" panose="020B0604020202020204" pitchFamily="34" charset="0"/>
                <a:cs typeface="Arial" panose="020B0604020202020204" pitchFamily="34" charset="0"/>
              </a:rPr>
              <a:t> Οκτωβρίου 2024, είτε νέοι σταθμοί που έχουν λάβει Οριστική Προσφορά Σύνδεσης έως την 31</a:t>
            </a:r>
            <a:r>
              <a:rPr lang="el-GR" sz="1300" baseline="30000" dirty="0">
                <a:solidFill>
                  <a:schemeClr val="tx2">
                    <a:lumMod val="75000"/>
                  </a:schemeClr>
                </a:solidFill>
                <a:latin typeface="Arial" panose="020B0604020202020204" pitchFamily="34" charset="0"/>
                <a:cs typeface="Arial" panose="020B0604020202020204" pitchFamily="34" charset="0"/>
              </a:rPr>
              <a:t>η</a:t>
            </a:r>
            <a:r>
              <a:rPr lang="el-GR" sz="1300" dirty="0">
                <a:solidFill>
                  <a:schemeClr val="tx2">
                    <a:lumMod val="75000"/>
                  </a:schemeClr>
                </a:solidFill>
                <a:latin typeface="Arial" panose="020B0604020202020204" pitchFamily="34" charset="0"/>
                <a:cs typeface="Arial" panose="020B0604020202020204" pitchFamily="34" charset="0"/>
              </a:rPr>
              <a:t> Οκτωβρίου 2024, και οι οποίοι συνάπτουν Σύμβαση Πώλησης ηλεκτρικής ενέργειας ή Σύμβαση λειτουργικής ενίσχυσης Διαφορικής Προσαύξησης ή Σύμβαση λειτουργικής ενίσχυσης Σταθερής Τιμής, </a:t>
            </a:r>
            <a:r>
              <a:rPr lang="el-GR" sz="1300" b="1" u="sng" dirty="0">
                <a:solidFill>
                  <a:schemeClr val="tx2">
                    <a:lumMod val="75000"/>
                  </a:schemeClr>
                </a:solidFill>
                <a:latin typeface="Arial" panose="020B0604020202020204" pitchFamily="34" charset="0"/>
                <a:cs typeface="Arial" panose="020B0604020202020204" pitchFamily="34" charset="0"/>
              </a:rPr>
              <a:t>δύνανται να μετατραπούν, εφόσον αυτό είναι τεχνικά δυνατό, σε σταθμούς της παρ. 11Α </a:t>
            </a:r>
            <a:r>
              <a:rPr lang="el-GR" sz="1300" dirty="0">
                <a:solidFill>
                  <a:schemeClr val="tx2">
                    <a:lumMod val="75000"/>
                  </a:schemeClr>
                </a:solidFill>
                <a:latin typeface="Arial" panose="020B0604020202020204" pitchFamily="34" charset="0"/>
                <a:cs typeface="Arial" panose="020B0604020202020204" pitchFamily="34" charset="0"/>
              </a:rPr>
              <a:t>του άρθρου 10, κατόπιν υποβολής μέχρι την 30ή Απριλίου 2025, αιτήματος προς τον Φορέα </a:t>
            </a:r>
            <a:r>
              <a:rPr lang="el-GR" sz="1300" dirty="0" err="1">
                <a:solidFill>
                  <a:schemeClr val="tx2">
                    <a:lumMod val="75000"/>
                  </a:schemeClr>
                </a:solidFill>
                <a:latin typeface="Arial" panose="020B0604020202020204" pitchFamily="34" charset="0"/>
                <a:cs typeface="Arial" panose="020B0604020202020204" pitchFamily="34" charset="0"/>
              </a:rPr>
              <a:t>Αδειοδότησης</a:t>
            </a:r>
            <a:r>
              <a:rPr lang="el-GR" sz="1300" dirty="0">
                <a:solidFill>
                  <a:schemeClr val="tx2">
                    <a:lumMod val="75000"/>
                  </a:schemeClr>
                </a:solidFill>
                <a:latin typeface="Arial" panose="020B0604020202020204" pitchFamily="34" charset="0"/>
                <a:cs typeface="Arial" panose="020B0604020202020204" pitchFamily="34" charset="0"/>
              </a:rPr>
              <a:t> Ανανεώσιμων Πηγών Ενέργειας και Συμπαραγωγής Ηλεκτρισμού – Θερμότητας Υψηλής Απόδοσης, τον αρμόδιο Διαχειριστή και τους λοιπούς αρμόδιους φορείς και υπηρεσίες. Στην περίπτωση αυτή </a:t>
            </a:r>
            <a:r>
              <a:rPr lang="el-GR" sz="1300" b="1" u="sng" dirty="0">
                <a:solidFill>
                  <a:schemeClr val="tx2">
                    <a:lumMod val="75000"/>
                  </a:schemeClr>
                </a:solidFill>
                <a:latin typeface="Arial" panose="020B0604020202020204" pitchFamily="34" charset="0"/>
                <a:cs typeface="Arial" panose="020B0604020202020204" pitchFamily="34" charset="0"/>
              </a:rPr>
              <a:t>η ωφέλιμη χωρητικότητα των συστημάτων αποθήκευσης ηλεκτρικής ενέργειας, που θα εγκατασταθούν κατά τα ανωτέρω, είναι τουλάχιστον ίση με μια (1) ώρα στην εγκατεστημένη ισχύ του αντίστοιχου </a:t>
            </a:r>
            <a:r>
              <a:rPr lang="el-GR" sz="1300" b="1" u="sng" dirty="0" err="1">
                <a:solidFill>
                  <a:schemeClr val="tx2">
                    <a:lumMod val="75000"/>
                  </a:schemeClr>
                </a:solidFill>
                <a:latin typeface="Arial" panose="020B0604020202020204" pitchFamily="34" charset="0"/>
                <a:cs typeface="Arial" panose="020B0604020202020204" pitchFamily="34" charset="0"/>
              </a:rPr>
              <a:t>φωτοβολταϊκού</a:t>
            </a:r>
            <a:r>
              <a:rPr lang="el-GR" sz="1300" b="1" u="sng" dirty="0">
                <a:solidFill>
                  <a:schemeClr val="tx2">
                    <a:lumMod val="75000"/>
                  </a:schemeClr>
                </a:solidFill>
                <a:latin typeface="Arial" panose="020B0604020202020204" pitchFamily="34" charset="0"/>
                <a:cs typeface="Arial" panose="020B0604020202020204" pitchFamily="34" charset="0"/>
              </a:rPr>
              <a:t> σταθμού</a:t>
            </a:r>
            <a:r>
              <a:rPr lang="el-GR" sz="1300" dirty="0">
                <a:solidFill>
                  <a:schemeClr val="tx2">
                    <a:lumMod val="75000"/>
                  </a:schemeClr>
                </a:solidFill>
                <a:latin typeface="Arial" panose="020B0604020202020204" pitchFamily="34" charset="0"/>
                <a:cs typeface="Arial" panose="020B0604020202020204" pitchFamily="34" charset="0"/>
              </a:rPr>
              <a:t>.</a:t>
            </a:r>
          </a:p>
          <a:p>
            <a:pPr marL="179388" indent="-179388">
              <a:spcBef>
                <a:spcPts val="0"/>
              </a:spcBef>
              <a:spcAft>
                <a:spcPts val="600"/>
              </a:spcAft>
              <a:buClr>
                <a:srgbClr val="254061"/>
              </a:buClr>
              <a:buSzPct val="70000"/>
              <a:buFont typeface="Wingdings" panose="05000000000000000000" pitchFamily="2" charset="2"/>
              <a:buChar char="v"/>
              <a:tabLst>
                <a:tab pos="179388" algn="l"/>
                <a:tab pos="269875" algn="l"/>
              </a:tabLst>
            </a:pPr>
            <a:r>
              <a:rPr lang="el-GR" sz="1400" b="1" u="sng" dirty="0">
                <a:solidFill>
                  <a:schemeClr val="tx2">
                    <a:lumMod val="75000"/>
                  </a:schemeClr>
                </a:solidFill>
                <a:latin typeface="Arial" panose="020B0604020202020204" pitchFamily="34" charset="0"/>
                <a:cs typeface="Arial" panose="020B0604020202020204" pitchFamily="34" charset="0"/>
              </a:rPr>
              <a:t>Σταθμοί αποθήκευσης σε ΚΑΔ</a:t>
            </a:r>
            <a:r>
              <a:rPr lang="el-GR" sz="1400" dirty="0">
                <a:solidFill>
                  <a:schemeClr val="tx2">
                    <a:lumMod val="75000"/>
                  </a:schemeClr>
                </a:solidFill>
                <a:latin typeface="Arial" panose="020B0604020202020204" pitchFamily="34" charset="0"/>
                <a:cs typeface="Arial" panose="020B0604020202020204" pitchFamily="34" charset="0"/>
              </a:rPr>
              <a:t>:</a:t>
            </a:r>
            <a:endParaRPr lang="el-GR" sz="1400" b="1" dirty="0">
              <a:solidFill>
                <a:schemeClr val="tx2">
                  <a:lumMod val="75000"/>
                </a:schemeClr>
              </a:solidFill>
              <a:latin typeface="Arial" panose="020B0604020202020204" pitchFamily="34" charset="0"/>
              <a:cs typeface="Arial" panose="020B0604020202020204" pitchFamily="34" charset="0"/>
            </a:endParaRPr>
          </a:p>
          <a:p>
            <a:pPr marL="636588" lvl="1" indent="-179388">
              <a:spcBef>
                <a:spcPts val="0"/>
              </a:spcBef>
              <a:spcAft>
                <a:spcPts val="600"/>
              </a:spcAft>
              <a:buClr>
                <a:srgbClr val="254061"/>
              </a:buClr>
              <a:buSzPct val="70000"/>
              <a:buFont typeface="Wingdings" panose="05000000000000000000" pitchFamily="2" charset="2"/>
              <a:buChar char="v"/>
              <a:tabLst>
                <a:tab pos="179388" algn="l"/>
                <a:tab pos="269875" algn="l"/>
              </a:tabLst>
            </a:pPr>
            <a:r>
              <a:rPr lang="el-GR" sz="1400" dirty="0">
                <a:solidFill>
                  <a:schemeClr val="tx2">
                    <a:lumMod val="75000"/>
                  </a:schemeClr>
                </a:solidFill>
                <a:latin typeface="Arial" panose="020B0604020202020204" pitchFamily="34" charset="0"/>
                <a:cs typeface="Arial" panose="020B0604020202020204" pitchFamily="34" charset="0"/>
              </a:rPr>
              <a:t>Οι κάτοχοι φωτοβολταϊκών σταθμών της παρ. 1 </a:t>
            </a:r>
            <a:r>
              <a:rPr lang="el-GR" sz="1400" b="1" u="sng" dirty="0">
                <a:solidFill>
                  <a:schemeClr val="tx2">
                    <a:lumMod val="75000"/>
                  </a:schemeClr>
                </a:solidFill>
                <a:latin typeface="Arial" panose="020B0604020202020204" pitchFamily="34" charset="0"/>
                <a:cs typeface="Arial" panose="020B0604020202020204" pitchFamily="34" charset="0"/>
              </a:rPr>
              <a:t>που έχουν κοινό σημείο σύνδεσης με το Δίκτυο ή το Σύστημα</a:t>
            </a:r>
            <a:r>
              <a:rPr lang="el-GR" sz="1400" dirty="0">
                <a:solidFill>
                  <a:schemeClr val="tx2">
                    <a:lumMod val="75000"/>
                  </a:schemeClr>
                </a:solidFill>
                <a:latin typeface="Arial" panose="020B0604020202020204" pitchFamily="34" charset="0"/>
                <a:cs typeface="Arial" panose="020B0604020202020204" pitchFamily="34" charset="0"/>
              </a:rPr>
              <a:t> δύνανται, να υποβάλουν εντός έξι (6) μηνών από  την 15η Σεπτεμβρίου 2024 </a:t>
            </a:r>
            <a:r>
              <a:rPr lang="el-GR" sz="1400" b="1" u="sng" dirty="0">
                <a:solidFill>
                  <a:schemeClr val="tx2">
                    <a:lumMod val="75000"/>
                  </a:schemeClr>
                </a:solidFill>
                <a:latin typeface="Arial" panose="020B0604020202020204" pitchFamily="34" charset="0"/>
                <a:cs typeface="Arial" panose="020B0604020202020204" pitchFamily="34" charset="0"/>
              </a:rPr>
              <a:t>κοινό αίτημα στον αρμόδιο διαχειριστή για την εγκατάσταση μεμονωμένου σταθμού αποθήκευσης που συνδέεται στο κοινό αυτό σημείο και έχει ωφέλιμη χωρητικότητα κατ’ ελάχιστον ίση με μια (1) ώρα στο άθροισμα της μέγιστης ισχύος παραγωγής των φωτοβολταϊκών σταθμών του κοινού αιτήματος</a:t>
            </a:r>
            <a:r>
              <a:rPr lang="el-GR" sz="1400" dirty="0">
                <a:solidFill>
                  <a:schemeClr val="tx2">
                    <a:lumMod val="75000"/>
                  </a:schemeClr>
                </a:solidFill>
                <a:latin typeface="Arial" panose="020B0604020202020204" pitchFamily="34" charset="0"/>
                <a:cs typeface="Arial" panose="020B0604020202020204" pitchFamily="34" charset="0"/>
              </a:rPr>
              <a:t>. Οι </a:t>
            </a:r>
            <a:r>
              <a:rPr lang="el-GR" sz="1400" dirty="0" err="1">
                <a:solidFill>
                  <a:schemeClr val="tx2">
                    <a:lumMod val="75000"/>
                  </a:schemeClr>
                </a:solidFill>
                <a:latin typeface="Arial" panose="020B0604020202020204" pitchFamily="34" charset="0"/>
                <a:cs typeface="Arial" panose="020B0604020202020204" pitchFamily="34" charset="0"/>
              </a:rPr>
              <a:t>φωτοβολταϊκοί</a:t>
            </a:r>
            <a:r>
              <a:rPr lang="el-GR" sz="1400" dirty="0">
                <a:solidFill>
                  <a:schemeClr val="tx2">
                    <a:lumMod val="75000"/>
                  </a:schemeClr>
                </a:solidFill>
                <a:latin typeface="Arial" panose="020B0604020202020204" pitchFamily="34" charset="0"/>
                <a:cs typeface="Arial" panose="020B0604020202020204" pitchFamily="34" charset="0"/>
              </a:rPr>
              <a:t> σταθμοί της παρούσης δύνανται να εγχέουν ισχύ πέραν των ορίων που τίθενται από τους στατικούς ή δυναμικούς περιορισμούς υπό την προϋπόθεση ότι ισόποση ισχύς </a:t>
            </a:r>
            <a:r>
              <a:rPr lang="el-GR" sz="1400" dirty="0" err="1">
                <a:solidFill>
                  <a:schemeClr val="tx2">
                    <a:lumMod val="75000"/>
                  </a:schemeClr>
                </a:solidFill>
                <a:latin typeface="Arial" panose="020B0604020202020204" pitchFamily="34" charset="0"/>
                <a:cs typeface="Arial" panose="020B0604020202020204" pitchFamily="34" charset="0"/>
              </a:rPr>
              <a:t>απορροφάται</a:t>
            </a:r>
            <a:r>
              <a:rPr lang="el-GR" sz="1400" dirty="0">
                <a:solidFill>
                  <a:schemeClr val="tx2">
                    <a:lumMod val="75000"/>
                  </a:schemeClr>
                </a:solidFill>
                <a:latin typeface="Arial" panose="020B0604020202020204" pitchFamily="34" charset="0"/>
                <a:cs typeface="Arial" panose="020B0604020202020204" pitchFamily="34" charset="0"/>
              </a:rPr>
              <a:t> από τον σταθμό αποθήκευσης. Κατά τα λοιπά, οι σταθμοί αποθήκευσης της παρούσας συμμετέχουν στις αγορές ηλεκτρικής ενέργειας, σύμφωνα με το υφιστάμενο νομοθετικό και κανονιστικό πλαίσιο.</a:t>
            </a:r>
          </a:p>
        </p:txBody>
      </p:sp>
    </p:spTree>
    <p:extLst>
      <p:ext uri="{BB962C8B-B14F-4D97-AF65-F5344CB8AC3E}">
        <p14:creationId xmlns:p14="http://schemas.microsoft.com/office/powerpoint/2010/main" val="4036455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BACA50F2-DEB9-4EE4-B48B-BD0635378890}"/>
              </a:ext>
            </a:extLst>
          </p:cNvPr>
          <p:cNvSpPr txBox="1">
            <a:spLocks/>
          </p:cNvSpPr>
          <p:nvPr/>
        </p:nvSpPr>
        <p:spPr bwMode="auto">
          <a:xfrm>
            <a:off x="0" y="595745"/>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indent="-285750" algn="ctr">
              <a:spcBef>
                <a:spcPts val="0"/>
              </a:spcBef>
              <a:spcAft>
                <a:spcPts val="1600"/>
              </a:spcAft>
              <a:buClr>
                <a:srgbClr val="254061"/>
              </a:buClr>
              <a:buSzPct val="70000"/>
            </a:pPr>
            <a:r>
              <a:rPr lang="el-GR" sz="2400" dirty="0">
                <a:solidFill>
                  <a:srgbClr val="254061"/>
                </a:solidFill>
                <a:latin typeface="Arial" panose="020B0604020202020204" pitchFamily="34" charset="0"/>
                <a:cs typeface="Arial" panose="020B0604020202020204" pitchFamily="34" charset="0"/>
              </a:rPr>
              <a:t>Διάταξη σταθμού </a:t>
            </a:r>
            <a:endParaRPr lang="en-US" sz="2800" dirty="0">
              <a:solidFill>
                <a:schemeClr val="tx2">
                  <a:lumMod val="75000"/>
                </a:schemeClr>
              </a:solidFill>
              <a:latin typeface="Arial" panose="020B0604020202020204" pitchFamily="34" charset="0"/>
              <a:cs typeface="Arial" panose="020B0604020202020204" pitchFamily="34" charset="0"/>
            </a:endParaRPr>
          </a:p>
        </p:txBody>
      </p:sp>
      <p:sp>
        <p:nvSpPr>
          <p:cNvPr id="3" name="Rectangle: Rounded Corners 2">
            <a:extLst>
              <a:ext uri="{FF2B5EF4-FFF2-40B4-BE49-F238E27FC236}">
                <a16:creationId xmlns:a16="http://schemas.microsoft.com/office/drawing/2014/main" id="{DA6A82E4-328D-67FD-5DD1-1853807DC09E}"/>
              </a:ext>
            </a:extLst>
          </p:cNvPr>
          <p:cNvSpPr/>
          <p:nvPr/>
        </p:nvSpPr>
        <p:spPr>
          <a:xfrm>
            <a:off x="381000" y="1371600"/>
            <a:ext cx="5334000" cy="2667000"/>
          </a:xfrm>
          <a:prstGeom prst="roundRect">
            <a:avLst/>
          </a:prstGeom>
          <a:noFill/>
          <a:ln>
            <a:solidFill>
              <a:srgbClr val="FF0000"/>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Rounded Corners 4">
            <a:extLst>
              <a:ext uri="{FF2B5EF4-FFF2-40B4-BE49-F238E27FC236}">
                <a16:creationId xmlns:a16="http://schemas.microsoft.com/office/drawing/2014/main" id="{49C540AF-4B15-4B96-5CEB-1F95A9EE001F}"/>
              </a:ext>
            </a:extLst>
          </p:cNvPr>
          <p:cNvSpPr/>
          <p:nvPr/>
        </p:nvSpPr>
        <p:spPr>
          <a:xfrm>
            <a:off x="609600" y="1524000"/>
            <a:ext cx="2971800" cy="1143000"/>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Φ/Β </a:t>
            </a:r>
            <a:r>
              <a:rPr lang="el-GR" dirty="0" err="1">
                <a:solidFill>
                  <a:schemeClr val="tx1"/>
                </a:solidFill>
              </a:rPr>
              <a:t>πάνελς</a:t>
            </a:r>
            <a:r>
              <a:rPr lang="el-GR" dirty="0">
                <a:solidFill>
                  <a:schemeClr val="tx1"/>
                </a:solidFill>
              </a:rPr>
              <a:t> και </a:t>
            </a:r>
            <a:r>
              <a:rPr lang="en-US" dirty="0">
                <a:solidFill>
                  <a:schemeClr val="tx1"/>
                </a:solidFill>
              </a:rPr>
              <a:t>inverters</a:t>
            </a:r>
          </a:p>
        </p:txBody>
      </p:sp>
      <p:cxnSp>
        <p:nvCxnSpPr>
          <p:cNvPr id="7" name="Connector: Elbow 6">
            <a:extLst>
              <a:ext uri="{FF2B5EF4-FFF2-40B4-BE49-F238E27FC236}">
                <a16:creationId xmlns:a16="http://schemas.microsoft.com/office/drawing/2014/main" id="{07F41611-4922-2873-1463-0EF40A9236A2}"/>
              </a:ext>
            </a:extLst>
          </p:cNvPr>
          <p:cNvCxnSpPr>
            <a:cxnSpLocks/>
            <a:stCxn id="5" idx="3"/>
            <a:endCxn id="8" idx="0"/>
          </p:cNvCxnSpPr>
          <p:nvPr/>
        </p:nvCxnSpPr>
        <p:spPr>
          <a:xfrm>
            <a:off x="3581400" y="2095500"/>
            <a:ext cx="1066800" cy="385618"/>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8" name="Rectangle: Rounded Corners 7">
            <a:extLst>
              <a:ext uri="{FF2B5EF4-FFF2-40B4-BE49-F238E27FC236}">
                <a16:creationId xmlns:a16="http://schemas.microsoft.com/office/drawing/2014/main" id="{804ABB42-13A1-A1AB-E70B-C319C66B32F6}"/>
              </a:ext>
            </a:extLst>
          </p:cNvPr>
          <p:cNvSpPr/>
          <p:nvPr/>
        </p:nvSpPr>
        <p:spPr>
          <a:xfrm>
            <a:off x="3962400" y="2481118"/>
            <a:ext cx="1371600" cy="609600"/>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Οικίσκος Μ/Σ</a:t>
            </a:r>
            <a:endParaRPr lang="en-US" dirty="0">
              <a:solidFill>
                <a:schemeClr val="tx1"/>
              </a:solidFill>
            </a:endParaRPr>
          </a:p>
        </p:txBody>
      </p:sp>
      <p:sp>
        <p:nvSpPr>
          <p:cNvPr id="10" name="Rectangle: Rounded Corners 9">
            <a:extLst>
              <a:ext uri="{FF2B5EF4-FFF2-40B4-BE49-F238E27FC236}">
                <a16:creationId xmlns:a16="http://schemas.microsoft.com/office/drawing/2014/main" id="{E524D326-89FF-5E53-34C5-3C40B8BC1BEE}"/>
              </a:ext>
            </a:extLst>
          </p:cNvPr>
          <p:cNvSpPr/>
          <p:nvPr/>
        </p:nvSpPr>
        <p:spPr>
          <a:xfrm>
            <a:off x="1716809" y="3007591"/>
            <a:ext cx="1866900" cy="876300"/>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Container(s) </a:t>
            </a:r>
            <a:r>
              <a:rPr lang="el-GR" dirty="0">
                <a:solidFill>
                  <a:schemeClr val="tx1"/>
                </a:solidFill>
              </a:rPr>
              <a:t>μπαταρίας και </a:t>
            </a:r>
            <a:r>
              <a:rPr lang="en-US" dirty="0">
                <a:solidFill>
                  <a:schemeClr val="tx1"/>
                </a:solidFill>
              </a:rPr>
              <a:t>converter</a:t>
            </a:r>
          </a:p>
        </p:txBody>
      </p:sp>
      <p:cxnSp>
        <p:nvCxnSpPr>
          <p:cNvPr id="11" name="Connector: Elbow 10">
            <a:extLst>
              <a:ext uri="{FF2B5EF4-FFF2-40B4-BE49-F238E27FC236}">
                <a16:creationId xmlns:a16="http://schemas.microsoft.com/office/drawing/2014/main" id="{E3F56E4C-5630-C925-5D74-1BA13ADEEC7E}"/>
              </a:ext>
            </a:extLst>
          </p:cNvPr>
          <p:cNvCxnSpPr>
            <a:cxnSpLocks/>
            <a:stCxn id="10" idx="3"/>
            <a:endCxn id="8" idx="2"/>
          </p:cNvCxnSpPr>
          <p:nvPr/>
        </p:nvCxnSpPr>
        <p:spPr>
          <a:xfrm flipV="1">
            <a:off x="3583709" y="3090718"/>
            <a:ext cx="1064491" cy="355023"/>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5E01997-CC8E-9B52-9604-3B6F900968D7}"/>
              </a:ext>
            </a:extLst>
          </p:cNvPr>
          <p:cNvCxnSpPr>
            <a:cxnSpLocks/>
          </p:cNvCxnSpPr>
          <p:nvPr/>
        </p:nvCxnSpPr>
        <p:spPr>
          <a:xfrm flipV="1">
            <a:off x="5314950" y="2743200"/>
            <a:ext cx="495300" cy="0"/>
          </a:xfrm>
          <a:prstGeom prst="line">
            <a:avLst/>
          </a:prstGeom>
        </p:spPr>
        <p:style>
          <a:lnRef idx="1">
            <a:schemeClr val="accent1"/>
          </a:lnRef>
          <a:fillRef idx="0">
            <a:schemeClr val="accent1"/>
          </a:fillRef>
          <a:effectRef idx="0">
            <a:schemeClr val="accent1"/>
          </a:effectRef>
          <a:fontRef idx="minor">
            <a:schemeClr val="tx1"/>
          </a:fontRef>
        </p:style>
      </p:cxnSp>
      <p:sp>
        <p:nvSpPr>
          <p:cNvPr id="20" name="Rectangle: Rounded Corners 19">
            <a:extLst>
              <a:ext uri="{FF2B5EF4-FFF2-40B4-BE49-F238E27FC236}">
                <a16:creationId xmlns:a16="http://schemas.microsoft.com/office/drawing/2014/main" id="{6CAB1B4C-D2CF-0DC6-A5ED-633D6130914C}"/>
              </a:ext>
            </a:extLst>
          </p:cNvPr>
          <p:cNvSpPr/>
          <p:nvPr/>
        </p:nvSpPr>
        <p:spPr>
          <a:xfrm>
            <a:off x="5810250" y="2590799"/>
            <a:ext cx="416791" cy="304800"/>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M</a:t>
            </a:r>
          </a:p>
        </p:txBody>
      </p:sp>
      <p:cxnSp>
        <p:nvCxnSpPr>
          <p:cNvPr id="22" name="Straight Connector 21">
            <a:extLst>
              <a:ext uri="{FF2B5EF4-FFF2-40B4-BE49-F238E27FC236}">
                <a16:creationId xmlns:a16="http://schemas.microsoft.com/office/drawing/2014/main" id="{AC75CFB0-B5E8-8871-687B-4B81C57150F7}"/>
              </a:ext>
            </a:extLst>
          </p:cNvPr>
          <p:cNvCxnSpPr>
            <a:stCxn id="20" idx="3"/>
          </p:cNvCxnSpPr>
          <p:nvPr/>
        </p:nvCxnSpPr>
        <p:spPr>
          <a:xfrm>
            <a:off x="6227041" y="2743199"/>
            <a:ext cx="478559" cy="1"/>
          </a:xfrm>
          <a:prstGeom prst="line">
            <a:avLst/>
          </a:prstGeom>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4DE10B4B-7353-0151-D466-5E0E08418E34}"/>
              </a:ext>
            </a:extLst>
          </p:cNvPr>
          <p:cNvSpPr txBox="1"/>
          <p:nvPr/>
        </p:nvSpPr>
        <p:spPr>
          <a:xfrm>
            <a:off x="6705600" y="2558533"/>
            <a:ext cx="1847850" cy="369332"/>
          </a:xfrm>
          <a:prstGeom prst="rect">
            <a:avLst/>
          </a:prstGeom>
          <a:noFill/>
        </p:spPr>
        <p:txBody>
          <a:bodyPr wrap="square" rtlCol="0">
            <a:spAutoFit/>
          </a:bodyPr>
          <a:lstStyle/>
          <a:p>
            <a:r>
              <a:rPr lang="el-GR" dirty="0"/>
              <a:t>Δίκτυο διανομής </a:t>
            </a:r>
            <a:endParaRPr lang="en-US" dirty="0"/>
          </a:p>
        </p:txBody>
      </p:sp>
      <p:sp>
        <p:nvSpPr>
          <p:cNvPr id="24" name="TextBox 23">
            <a:extLst>
              <a:ext uri="{FF2B5EF4-FFF2-40B4-BE49-F238E27FC236}">
                <a16:creationId xmlns:a16="http://schemas.microsoft.com/office/drawing/2014/main" id="{99BB23BA-6B36-9510-AD27-40544C68751D}"/>
              </a:ext>
            </a:extLst>
          </p:cNvPr>
          <p:cNvSpPr txBox="1"/>
          <p:nvPr/>
        </p:nvSpPr>
        <p:spPr>
          <a:xfrm>
            <a:off x="381000" y="4379892"/>
            <a:ext cx="7620000" cy="1908215"/>
          </a:xfrm>
          <a:prstGeom prst="rect">
            <a:avLst/>
          </a:prstGeom>
          <a:noFill/>
        </p:spPr>
        <p:txBody>
          <a:bodyPr wrap="square" rtlCol="0">
            <a:spAutoFit/>
          </a:bodyPr>
          <a:lstStyle/>
          <a:p>
            <a:r>
              <a:rPr lang="el-GR" sz="1600" b="1" u="sng" dirty="0"/>
              <a:t>Υποθέσεις</a:t>
            </a:r>
            <a:r>
              <a:rPr lang="el-GR" sz="1600" dirty="0"/>
              <a:t>:</a:t>
            </a:r>
          </a:p>
          <a:p>
            <a:pPr marL="285750" indent="-285750">
              <a:buFont typeface="Wingdings" panose="05000000000000000000" pitchFamily="2" charset="2"/>
              <a:buChar char="Ø"/>
            </a:pPr>
            <a:r>
              <a:rPr lang="el-GR" sz="1400" dirty="0"/>
              <a:t>Πιθανότητα δε χρειάζεται νέος οικίσκος και Μ/Σ</a:t>
            </a:r>
          </a:p>
          <a:p>
            <a:pPr marL="285750" indent="-285750">
              <a:buFont typeface="Wingdings" panose="05000000000000000000" pitchFamily="2" charset="2"/>
              <a:buChar char="Ø"/>
            </a:pPr>
            <a:r>
              <a:rPr lang="el-GR" sz="1400" dirty="0"/>
              <a:t>Παροχή εφεδρειών και Ενέργειας Εξισορρόπησης στο σύστημα</a:t>
            </a:r>
          </a:p>
          <a:p>
            <a:pPr marL="285750" indent="-285750">
              <a:buFont typeface="Wingdings" panose="05000000000000000000" pitchFamily="2" charset="2"/>
              <a:buChar char="Ø"/>
            </a:pPr>
            <a:r>
              <a:rPr lang="el-GR" sz="1400" dirty="0"/>
              <a:t>Μη-απορρόφηση ενέργειας από το σύστημα, μόνο παραγωγή (11</a:t>
            </a:r>
            <a:r>
              <a:rPr lang="el-GR" sz="1400" baseline="30000" dirty="0"/>
              <a:t>Α</a:t>
            </a:r>
            <a:r>
              <a:rPr lang="el-GR" sz="1400" dirty="0"/>
              <a:t>)</a:t>
            </a:r>
          </a:p>
          <a:p>
            <a:endParaRPr lang="el-GR" sz="1600" dirty="0"/>
          </a:p>
          <a:p>
            <a:r>
              <a:rPr lang="el-GR" sz="1600" b="1" u="sng" dirty="0"/>
              <a:t>Πλεονεκτήματα</a:t>
            </a:r>
            <a:r>
              <a:rPr lang="el-GR" sz="1600" dirty="0"/>
              <a:t>: </a:t>
            </a:r>
          </a:p>
          <a:p>
            <a:pPr marL="285750" indent="-285750">
              <a:buFont typeface="Wingdings" panose="05000000000000000000" pitchFamily="2" charset="2"/>
              <a:buChar char="Ø"/>
            </a:pPr>
            <a:r>
              <a:rPr lang="el-GR" sz="1400" dirty="0"/>
              <a:t>Πιθανή αποφυγή κόστους οικίσκου και νέου Μ/Σ</a:t>
            </a:r>
          </a:p>
          <a:p>
            <a:pPr marL="285750" indent="-285750">
              <a:buFont typeface="Wingdings" panose="05000000000000000000" pitchFamily="2" charset="2"/>
              <a:buChar char="Ø"/>
            </a:pPr>
            <a:r>
              <a:rPr lang="el-GR" sz="1400" dirty="0"/>
              <a:t>Πιθανότητα δεν απαιτούνται σημαντικά επιπρόσθετα κόστη σύνδεσης (ΔΕΔΔΗΕ)</a:t>
            </a:r>
            <a:endParaRPr lang="en-US" sz="1400" dirty="0"/>
          </a:p>
        </p:txBody>
      </p:sp>
    </p:spTree>
    <p:extLst>
      <p:ext uri="{BB962C8B-B14F-4D97-AF65-F5344CB8AC3E}">
        <p14:creationId xmlns:p14="http://schemas.microsoft.com/office/powerpoint/2010/main" val="1173397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E57DA6-9466-D717-FD0C-DD2F320C305F}"/>
            </a:ext>
          </a:extLst>
        </p:cNvPr>
        <p:cNvGrpSpPr/>
        <p:nvPr/>
      </p:nvGrpSpPr>
      <p:grpSpPr>
        <a:xfrm>
          <a:off x="0" y="0"/>
          <a:ext cx="0" cy="0"/>
          <a:chOff x="0" y="0"/>
          <a:chExt cx="0" cy="0"/>
        </a:xfrm>
      </p:grpSpPr>
      <p:sp>
        <p:nvSpPr>
          <p:cNvPr id="18" name="Title 1">
            <a:extLst>
              <a:ext uri="{FF2B5EF4-FFF2-40B4-BE49-F238E27FC236}">
                <a16:creationId xmlns:a16="http://schemas.microsoft.com/office/drawing/2014/main" id="{80364667-B796-EDB6-66AF-9E804907F061}"/>
              </a:ext>
            </a:extLst>
          </p:cNvPr>
          <p:cNvSpPr txBox="1">
            <a:spLocks/>
          </p:cNvSpPr>
          <p:nvPr/>
        </p:nvSpPr>
        <p:spPr bwMode="auto">
          <a:xfrm>
            <a:off x="0" y="595745"/>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indent="-285750" algn="ctr">
              <a:spcBef>
                <a:spcPts val="0"/>
              </a:spcBef>
              <a:spcAft>
                <a:spcPts val="1600"/>
              </a:spcAft>
              <a:buClr>
                <a:srgbClr val="254061"/>
              </a:buClr>
              <a:buSzPct val="70000"/>
            </a:pPr>
            <a:r>
              <a:rPr lang="el-GR" sz="2400" dirty="0">
                <a:solidFill>
                  <a:srgbClr val="254061"/>
                </a:solidFill>
                <a:latin typeface="Arial" panose="020B0604020202020204" pitchFamily="34" charset="0"/>
                <a:cs typeface="Arial" panose="020B0604020202020204" pitchFamily="34" charset="0"/>
              </a:rPr>
              <a:t>Απορρόφηση ενέργειας από σταθμό αποθήκευσης</a:t>
            </a:r>
            <a:endParaRPr lang="en-US" sz="2800" dirty="0">
              <a:solidFill>
                <a:schemeClr val="tx2">
                  <a:lumMod val="75000"/>
                </a:schemeClr>
              </a:solidFill>
              <a:latin typeface="Arial" panose="020B0604020202020204" pitchFamily="34" charset="0"/>
              <a:cs typeface="Arial" panose="020B0604020202020204" pitchFamily="34" charset="0"/>
            </a:endParaRPr>
          </a:p>
        </p:txBody>
      </p:sp>
      <p:cxnSp>
        <p:nvCxnSpPr>
          <p:cNvPr id="4" name="Straight Arrow Connector 3">
            <a:extLst>
              <a:ext uri="{FF2B5EF4-FFF2-40B4-BE49-F238E27FC236}">
                <a16:creationId xmlns:a16="http://schemas.microsoft.com/office/drawing/2014/main" id="{C7AC2343-D202-0E1A-E1D7-887C91D267E7}"/>
              </a:ext>
            </a:extLst>
          </p:cNvPr>
          <p:cNvCxnSpPr>
            <a:cxnSpLocks/>
          </p:cNvCxnSpPr>
          <p:nvPr/>
        </p:nvCxnSpPr>
        <p:spPr>
          <a:xfrm flipV="1">
            <a:off x="1633683" y="1600200"/>
            <a:ext cx="0" cy="38100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0DE739AA-B4C4-0E63-EBAE-08E66BE4B1C9}"/>
              </a:ext>
            </a:extLst>
          </p:cNvPr>
          <p:cNvCxnSpPr>
            <a:cxnSpLocks/>
          </p:cNvCxnSpPr>
          <p:nvPr/>
        </p:nvCxnSpPr>
        <p:spPr>
          <a:xfrm>
            <a:off x="1481283" y="5105400"/>
            <a:ext cx="48768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Freeform: Shape 20">
            <a:extLst>
              <a:ext uri="{FF2B5EF4-FFF2-40B4-BE49-F238E27FC236}">
                <a16:creationId xmlns:a16="http://schemas.microsoft.com/office/drawing/2014/main" id="{2AE9311D-02FF-F78C-F20E-4414779BC7E3}"/>
              </a:ext>
            </a:extLst>
          </p:cNvPr>
          <p:cNvSpPr/>
          <p:nvPr/>
        </p:nvSpPr>
        <p:spPr>
          <a:xfrm>
            <a:off x="2481119" y="2941782"/>
            <a:ext cx="2729346" cy="2161309"/>
          </a:xfrm>
          <a:custGeom>
            <a:avLst/>
            <a:gdLst>
              <a:gd name="connsiteX0" fmla="*/ 0 w 2729346"/>
              <a:gd name="connsiteY0" fmla="*/ 2161309 h 2161309"/>
              <a:gd name="connsiteX1" fmla="*/ 133928 w 2729346"/>
              <a:gd name="connsiteY1" fmla="*/ 2138218 h 2161309"/>
              <a:gd name="connsiteX2" fmla="*/ 221673 w 2729346"/>
              <a:gd name="connsiteY2" fmla="*/ 2110509 h 2161309"/>
              <a:gd name="connsiteX3" fmla="*/ 235528 w 2729346"/>
              <a:gd name="connsiteY3" fmla="*/ 2105891 h 2161309"/>
              <a:gd name="connsiteX4" fmla="*/ 267855 w 2729346"/>
              <a:gd name="connsiteY4" fmla="*/ 2087418 h 2161309"/>
              <a:gd name="connsiteX5" fmla="*/ 323273 w 2729346"/>
              <a:gd name="connsiteY5" fmla="*/ 2059709 h 2161309"/>
              <a:gd name="connsiteX6" fmla="*/ 420255 w 2729346"/>
              <a:gd name="connsiteY6" fmla="*/ 1948873 h 2161309"/>
              <a:gd name="connsiteX7" fmla="*/ 484909 w 2729346"/>
              <a:gd name="connsiteY7" fmla="*/ 1851891 h 2161309"/>
              <a:gd name="connsiteX8" fmla="*/ 600364 w 2729346"/>
              <a:gd name="connsiteY8" fmla="*/ 1611745 h 2161309"/>
              <a:gd name="connsiteX9" fmla="*/ 628073 w 2729346"/>
              <a:gd name="connsiteY9" fmla="*/ 1524000 h 2161309"/>
              <a:gd name="connsiteX10" fmla="*/ 641928 w 2729346"/>
              <a:gd name="connsiteY10" fmla="*/ 1477818 h 2161309"/>
              <a:gd name="connsiteX11" fmla="*/ 665019 w 2729346"/>
              <a:gd name="connsiteY11" fmla="*/ 1413163 h 2161309"/>
              <a:gd name="connsiteX12" fmla="*/ 678873 w 2729346"/>
              <a:gd name="connsiteY12" fmla="*/ 1380836 h 2161309"/>
              <a:gd name="connsiteX13" fmla="*/ 697346 w 2729346"/>
              <a:gd name="connsiteY13" fmla="*/ 1302327 h 2161309"/>
              <a:gd name="connsiteX14" fmla="*/ 720437 w 2729346"/>
              <a:gd name="connsiteY14" fmla="*/ 1219200 h 2161309"/>
              <a:gd name="connsiteX15" fmla="*/ 729673 w 2729346"/>
              <a:gd name="connsiteY15" fmla="*/ 1154545 h 2161309"/>
              <a:gd name="connsiteX16" fmla="*/ 748146 w 2729346"/>
              <a:gd name="connsiteY16" fmla="*/ 1062182 h 2161309"/>
              <a:gd name="connsiteX17" fmla="*/ 762000 w 2729346"/>
              <a:gd name="connsiteY17" fmla="*/ 955963 h 2161309"/>
              <a:gd name="connsiteX18" fmla="*/ 771237 w 2729346"/>
              <a:gd name="connsiteY18" fmla="*/ 882073 h 2161309"/>
              <a:gd name="connsiteX19" fmla="*/ 785091 w 2729346"/>
              <a:gd name="connsiteY19" fmla="*/ 817418 h 2161309"/>
              <a:gd name="connsiteX20" fmla="*/ 817419 w 2729346"/>
              <a:gd name="connsiteY20" fmla="*/ 660400 h 2161309"/>
              <a:gd name="connsiteX21" fmla="*/ 831273 w 2729346"/>
              <a:gd name="connsiteY21" fmla="*/ 609600 h 2161309"/>
              <a:gd name="connsiteX22" fmla="*/ 840509 w 2729346"/>
              <a:gd name="connsiteY22" fmla="*/ 563418 h 2161309"/>
              <a:gd name="connsiteX23" fmla="*/ 854364 w 2729346"/>
              <a:gd name="connsiteY23" fmla="*/ 517236 h 2161309"/>
              <a:gd name="connsiteX24" fmla="*/ 877455 w 2729346"/>
              <a:gd name="connsiteY24" fmla="*/ 411018 h 2161309"/>
              <a:gd name="connsiteX25" fmla="*/ 882073 w 2729346"/>
              <a:gd name="connsiteY25" fmla="*/ 364836 h 2161309"/>
              <a:gd name="connsiteX26" fmla="*/ 900546 w 2729346"/>
              <a:gd name="connsiteY26" fmla="*/ 295563 h 2161309"/>
              <a:gd name="connsiteX27" fmla="*/ 923637 w 2729346"/>
              <a:gd name="connsiteY27" fmla="*/ 230909 h 2161309"/>
              <a:gd name="connsiteX28" fmla="*/ 983673 w 2729346"/>
              <a:gd name="connsiteY28" fmla="*/ 157018 h 2161309"/>
              <a:gd name="connsiteX29" fmla="*/ 1016000 w 2729346"/>
              <a:gd name="connsiteY29" fmla="*/ 133927 h 2161309"/>
              <a:gd name="connsiteX30" fmla="*/ 1099128 w 2729346"/>
              <a:gd name="connsiteY30" fmla="*/ 78509 h 2161309"/>
              <a:gd name="connsiteX31" fmla="*/ 1205346 w 2729346"/>
              <a:gd name="connsiteY31" fmla="*/ 60036 h 2161309"/>
              <a:gd name="connsiteX32" fmla="*/ 1306946 w 2729346"/>
              <a:gd name="connsiteY32" fmla="*/ 18473 h 2161309"/>
              <a:gd name="connsiteX33" fmla="*/ 1380837 w 2729346"/>
              <a:gd name="connsiteY33" fmla="*/ 9236 h 2161309"/>
              <a:gd name="connsiteX34" fmla="*/ 1519382 w 2729346"/>
              <a:gd name="connsiteY34" fmla="*/ 0 h 2161309"/>
              <a:gd name="connsiteX35" fmla="*/ 1630219 w 2729346"/>
              <a:gd name="connsiteY35" fmla="*/ 9236 h 2161309"/>
              <a:gd name="connsiteX36" fmla="*/ 1662546 w 2729346"/>
              <a:gd name="connsiteY36" fmla="*/ 13854 h 2161309"/>
              <a:gd name="connsiteX37" fmla="*/ 1685637 w 2729346"/>
              <a:gd name="connsiteY37" fmla="*/ 23091 h 2161309"/>
              <a:gd name="connsiteX38" fmla="*/ 1759528 w 2729346"/>
              <a:gd name="connsiteY38" fmla="*/ 60036 h 2161309"/>
              <a:gd name="connsiteX39" fmla="*/ 1819564 w 2729346"/>
              <a:gd name="connsiteY39" fmla="*/ 101600 h 2161309"/>
              <a:gd name="connsiteX40" fmla="*/ 1833419 w 2729346"/>
              <a:gd name="connsiteY40" fmla="*/ 115454 h 2161309"/>
              <a:gd name="connsiteX41" fmla="*/ 1884219 w 2729346"/>
              <a:gd name="connsiteY41" fmla="*/ 147782 h 2161309"/>
              <a:gd name="connsiteX42" fmla="*/ 1902691 w 2729346"/>
              <a:gd name="connsiteY42" fmla="*/ 166254 h 2161309"/>
              <a:gd name="connsiteX43" fmla="*/ 1921164 w 2729346"/>
              <a:gd name="connsiteY43" fmla="*/ 180109 h 2161309"/>
              <a:gd name="connsiteX44" fmla="*/ 1981200 w 2729346"/>
              <a:gd name="connsiteY44" fmla="*/ 272473 h 2161309"/>
              <a:gd name="connsiteX45" fmla="*/ 1995055 w 2729346"/>
              <a:gd name="connsiteY45" fmla="*/ 300182 h 2161309"/>
              <a:gd name="connsiteX46" fmla="*/ 2022764 w 2729346"/>
              <a:gd name="connsiteY46" fmla="*/ 341745 h 2161309"/>
              <a:gd name="connsiteX47" fmla="*/ 2036619 w 2729346"/>
              <a:gd name="connsiteY47" fmla="*/ 374073 h 2161309"/>
              <a:gd name="connsiteX48" fmla="*/ 2096655 w 2729346"/>
              <a:gd name="connsiteY48" fmla="*/ 471054 h 2161309"/>
              <a:gd name="connsiteX49" fmla="*/ 2170546 w 2729346"/>
              <a:gd name="connsiteY49" fmla="*/ 665018 h 2161309"/>
              <a:gd name="connsiteX50" fmla="*/ 2202873 w 2729346"/>
              <a:gd name="connsiteY50" fmla="*/ 803563 h 2161309"/>
              <a:gd name="connsiteX51" fmla="*/ 2230582 w 2729346"/>
              <a:gd name="connsiteY51" fmla="*/ 1052945 h 2161309"/>
              <a:gd name="connsiteX52" fmla="*/ 2239819 w 2729346"/>
              <a:gd name="connsiteY52" fmla="*/ 1126836 h 2161309"/>
              <a:gd name="connsiteX53" fmla="*/ 2253673 w 2729346"/>
              <a:gd name="connsiteY53" fmla="*/ 1196109 h 2161309"/>
              <a:gd name="connsiteX54" fmla="*/ 2267528 w 2729346"/>
              <a:gd name="connsiteY54" fmla="*/ 1339273 h 2161309"/>
              <a:gd name="connsiteX55" fmla="*/ 2272146 w 2729346"/>
              <a:gd name="connsiteY55" fmla="*/ 1376218 h 2161309"/>
              <a:gd name="connsiteX56" fmla="*/ 2286000 w 2729346"/>
              <a:gd name="connsiteY56" fmla="*/ 1431636 h 2161309"/>
              <a:gd name="connsiteX57" fmla="*/ 2295237 w 2729346"/>
              <a:gd name="connsiteY57" fmla="*/ 1482436 h 2161309"/>
              <a:gd name="connsiteX58" fmla="*/ 2309091 w 2729346"/>
              <a:gd name="connsiteY58" fmla="*/ 1542473 h 2161309"/>
              <a:gd name="connsiteX59" fmla="*/ 2318328 w 2729346"/>
              <a:gd name="connsiteY59" fmla="*/ 1597891 h 2161309"/>
              <a:gd name="connsiteX60" fmla="*/ 2336800 w 2729346"/>
              <a:gd name="connsiteY60" fmla="*/ 1653309 h 2161309"/>
              <a:gd name="connsiteX61" fmla="*/ 2355273 w 2729346"/>
              <a:gd name="connsiteY61" fmla="*/ 1736436 h 2161309"/>
              <a:gd name="connsiteX62" fmla="*/ 2378364 w 2729346"/>
              <a:gd name="connsiteY62" fmla="*/ 1819563 h 2161309"/>
              <a:gd name="connsiteX63" fmla="*/ 2387600 w 2729346"/>
              <a:gd name="connsiteY63" fmla="*/ 1865745 h 2161309"/>
              <a:gd name="connsiteX64" fmla="*/ 2401455 w 2729346"/>
              <a:gd name="connsiteY64" fmla="*/ 1893454 h 2161309"/>
              <a:gd name="connsiteX65" fmla="*/ 2424546 w 2729346"/>
              <a:gd name="connsiteY65" fmla="*/ 1948873 h 2161309"/>
              <a:gd name="connsiteX66" fmla="*/ 2447637 w 2729346"/>
              <a:gd name="connsiteY66" fmla="*/ 1995054 h 2161309"/>
              <a:gd name="connsiteX67" fmla="*/ 2512291 w 2729346"/>
              <a:gd name="connsiteY67" fmla="*/ 2073563 h 2161309"/>
              <a:gd name="connsiteX68" fmla="*/ 2530764 w 2729346"/>
              <a:gd name="connsiteY68" fmla="*/ 2096654 h 2161309"/>
              <a:gd name="connsiteX69" fmla="*/ 2540000 w 2729346"/>
              <a:gd name="connsiteY69" fmla="*/ 2110509 h 2161309"/>
              <a:gd name="connsiteX70" fmla="*/ 2563091 w 2729346"/>
              <a:gd name="connsiteY70" fmla="*/ 2133600 h 2161309"/>
              <a:gd name="connsiteX71" fmla="*/ 2600037 w 2729346"/>
              <a:gd name="connsiteY71" fmla="*/ 2142836 h 2161309"/>
              <a:gd name="connsiteX72" fmla="*/ 2641600 w 2729346"/>
              <a:gd name="connsiteY72" fmla="*/ 2156691 h 2161309"/>
              <a:gd name="connsiteX73" fmla="*/ 2729346 w 2729346"/>
              <a:gd name="connsiteY73" fmla="*/ 2161309 h 2161309"/>
              <a:gd name="connsiteX0" fmla="*/ 0 w 2729346"/>
              <a:gd name="connsiteY0" fmla="*/ 2161309 h 2161309"/>
              <a:gd name="connsiteX1" fmla="*/ 133928 w 2729346"/>
              <a:gd name="connsiteY1" fmla="*/ 2138218 h 2161309"/>
              <a:gd name="connsiteX2" fmla="*/ 221673 w 2729346"/>
              <a:gd name="connsiteY2" fmla="*/ 2110509 h 2161309"/>
              <a:gd name="connsiteX3" fmla="*/ 235528 w 2729346"/>
              <a:gd name="connsiteY3" fmla="*/ 2105891 h 2161309"/>
              <a:gd name="connsiteX4" fmla="*/ 267855 w 2729346"/>
              <a:gd name="connsiteY4" fmla="*/ 2087418 h 2161309"/>
              <a:gd name="connsiteX5" fmla="*/ 323273 w 2729346"/>
              <a:gd name="connsiteY5" fmla="*/ 2059709 h 2161309"/>
              <a:gd name="connsiteX6" fmla="*/ 420255 w 2729346"/>
              <a:gd name="connsiteY6" fmla="*/ 1948873 h 2161309"/>
              <a:gd name="connsiteX7" fmla="*/ 484909 w 2729346"/>
              <a:gd name="connsiteY7" fmla="*/ 1851891 h 2161309"/>
              <a:gd name="connsiteX8" fmla="*/ 600364 w 2729346"/>
              <a:gd name="connsiteY8" fmla="*/ 1611745 h 2161309"/>
              <a:gd name="connsiteX9" fmla="*/ 628073 w 2729346"/>
              <a:gd name="connsiteY9" fmla="*/ 1524000 h 2161309"/>
              <a:gd name="connsiteX10" fmla="*/ 641928 w 2729346"/>
              <a:gd name="connsiteY10" fmla="*/ 1477818 h 2161309"/>
              <a:gd name="connsiteX11" fmla="*/ 665019 w 2729346"/>
              <a:gd name="connsiteY11" fmla="*/ 1413163 h 2161309"/>
              <a:gd name="connsiteX12" fmla="*/ 678873 w 2729346"/>
              <a:gd name="connsiteY12" fmla="*/ 1380836 h 2161309"/>
              <a:gd name="connsiteX13" fmla="*/ 697346 w 2729346"/>
              <a:gd name="connsiteY13" fmla="*/ 1302327 h 2161309"/>
              <a:gd name="connsiteX14" fmla="*/ 720437 w 2729346"/>
              <a:gd name="connsiteY14" fmla="*/ 1219200 h 2161309"/>
              <a:gd name="connsiteX15" fmla="*/ 729673 w 2729346"/>
              <a:gd name="connsiteY15" fmla="*/ 1154545 h 2161309"/>
              <a:gd name="connsiteX16" fmla="*/ 748146 w 2729346"/>
              <a:gd name="connsiteY16" fmla="*/ 1062182 h 2161309"/>
              <a:gd name="connsiteX17" fmla="*/ 762000 w 2729346"/>
              <a:gd name="connsiteY17" fmla="*/ 955963 h 2161309"/>
              <a:gd name="connsiteX18" fmla="*/ 771237 w 2729346"/>
              <a:gd name="connsiteY18" fmla="*/ 882073 h 2161309"/>
              <a:gd name="connsiteX19" fmla="*/ 785091 w 2729346"/>
              <a:gd name="connsiteY19" fmla="*/ 817418 h 2161309"/>
              <a:gd name="connsiteX20" fmla="*/ 817419 w 2729346"/>
              <a:gd name="connsiteY20" fmla="*/ 660400 h 2161309"/>
              <a:gd name="connsiteX21" fmla="*/ 831273 w 2729346"/>
              <a:gd name="connsiteY21" fmla="*/ 609600 h 2161309"/>
              <a:gd name="connsiteX22" fmla="*/ 840509 w 2729346"/>
              <a:gd name="connsiteY22" fmla="*/ 563418 h 2161309"/>
              <a:gd name="connsiteX23" fmla="*/ 854364 w 2729346"/>
              <a:gd name="connsiteY23" fmla="*/ 517236 h 2161309"/>
              <a:gd name="connsiteX24" fmla="*/ 877455 w 2729346"/>
              <a:gd name="connsiteY24" fmla="*/ 411018 h 2161309"/>
              <a:gd name="connsiteX25" fmla="*/ 882073 w 2729346"/>
              <a:gd name="connsiteY25" fmla="*/ 364836 h 2161309"/>
              <a:gd name="connsiteX26" fmla="*/ 900546 w 2729346"/>
              <a:gd name="connsiteY26" fmla="*/ 295563 h 2161309"/>
              <a:gd name="connsiteX27" fmla="*/ 923637 w 2729346"/>
              <a:gd name="connsiteY27" fmla="*/ 230909 h 2161309"/>
              <a:gd name="connsiteX28" fmla="*/ 983673 w 2729346"/>
              <a:gd name="connsiteY28" fmla="*/ 157018 h 2161309"/>
              <a:gd name="connsiteX29" fmla="*/ 1016000 w 2729346"/>
              <a:gd name="connsiteY29" fmla="*/ 133927 h 2161309"/>
              <a:gd name="connsiteX30" fmla="*/ 1099128 w 2729346"/>
              <a:gd name="connsiteY30" fmla="*/ 78509 h 2161309"/>
              <a:gd name="connsiteX31" fmla="*/ 1205346 w 2729346"/>
              <a:gd name="connsiteY31" fmla="*/ 36945 h 2161309"/>
              <a:gd name="connsiteX32" fmla="*/ 1306946 w 2729346"/>
              <a:gd name="connsiteY32" fmla="*/ 18473 h 2161309"/>
              <a:gd name="connsiteX33" fmla="*/ 1380837 w 2729346"/>
              <a:gd name="connsiteY33" fmla="*/ 9236 h 2161309"/>
              <a:gd name="connsiteX34" fmla="*/ 1519382 w 2729346"/>
              <a:gd name="connsiteY34" fmla="*/ 0 h 2161309"/>
              <a:gd name="connsiteX35" fmla="*/ 1630219 w 2729346"/>
              <a:gd name="connsiteY35" fmla="*/ 9236 h 2161309"/>
              <a:gd name="connsiteX36" fmla="*/ 1662546 w 2729346"/>
              <a:gd name="connsiteY36" fmla="*/ 13854 h 2161309"/>
              <a:gd name="connsiteX37" fmla="*/ 1685637 w 2729346"/>
              <a:gd name="connsiteY37" fmla="*/ 23091 h 2161309"/>
              <a:gd name="connsiteX38" fmla="*/ 1759528 w 2729346"/>
              <a:gd name="connsiteY38" fmla="*/ 60036 h 2161309"/>
              <a:gd name="connsiteX39" fmla="*/ 1819564 w 2729346"/>
              <a:gd name="connsiteY39" fmla="*/ 101600 h 2161309"/>
              <a:gd name="connsiteX40" fmla="*/ 1833419 w 2729346"/>
              <a:gd name="connsiteY40" fmla="*/ 115454 h 2161309"/>
              <a:gd name="connsiteX41" fmla="*/ 1884219 w 2729346"/>
              <a:gd name="connsiteY41" fmla="*/ 147782 h 2161309"/>
              <a:gd name="connsiteX42" fmla="*/ 1902691 w 2729346"/>
              <a:gd name="connsiteY42" fmla="*/ 166254 h 2161309"/>
              <a:gd name="connsiteX43" fmla="*/ 1921164 w 2729346"/>
              <a:gd name="connsiteY43" fmla="*/ 180109 h 2161309"/>
              <a:gd name="connsiteX44" fmla="*/ 1981200 w 2729346"/>
              <a:gd name="connsiteY44" fmla="*/ 272473 h 2161309"/>
              <a:gd name="connsiteX45" fmla="*/ 1995055 w 2729346"/>
              <a:gd name="connsiteY45" fmla="*/ 300182 h 2161309"/>
              <a:gd name="connsiteX46" fmla="*/ 2022764 w 2729346"/>
              <a:gd name="connsiteY46" fmla="*/ 341745 h 2161309"/>
              <a:gd name="connsiteX47" fmla="*/ 2036619 w 2729346"/>
              <a:gd name="connsiteY47" fmla="*/ 374073 h 2161309"/>
              <a:gd name="connsiteX48" fmla="*/ 2096655 w 2729346"/>
              <a:gd name="connsiteY48" fmla="*/ 471054 h 2161309"/>
              <a:gd name="connsiteX49" fmla="*/ 2170546 w 2729346"/>
              <a:gd name="connsiteY49" fmla="*/ 665018 h 2161309"/>
              <a:gd name="connsiteX50" fmla="*/ 2202873 w 2729346"/>
              <a:gd name="connsiteY50" fmla="*/ 803563 h 2161309"/>
              <a:gd name="connsiteX51" fmla="*/ 2230582 w 2729346"/>
              <a:gd name="connsiteY51" fmla="*/ 1052945 h 2161309"/>
              <a:gd name="connsiteX52" fmla="*/ 2239819 w 2729346"/>
              <a:gd name="connsiteY52" fmla="*/ 1126836 h 2161309"/>
              <a:gd name="connsiteX53" fmla="*/ 2253673 w 2729346"/>
              <a:gd name="connsiteY53" fmla="*/ 1196109 h 2161309"/>
              <a:gd name="connsiteX54" fmla="*/ 2267528 w 2729346"/>
              <a:gd name="connsiteY54" fmla="*/ 1339273 h 2161309"/>
              <a:gd name="connsiteX55" fmla="*/ 2272146 w 2729346"/>
              <a:gd name="connsiteY55" fmla="*/ 1376218 h 2161309"/>
              <a:gd name="connsiteX56" fmla="*/ 2286000 w 2729346"/>
              <a:gd name="connsiteY56" fmla="*/ 1431636 h 2161309"/>
              <a:gd name="connsiteX57" fmla="*/ 2295237 w 2729346"/>
              <a:gd name="connsiteY57" fmla="*/ 1482436 h 2161309"/>
              <a:gd name="connsiteX58" fmla="*/ 2309091 w 2729346"/>
              <a:gd name="connsiteY58" fmla="*/ 1542473 h 2161309"/>
              <a:gd name="connsiteX59" fmla="*/ 2318328 w 2729346"/>
              <a:gd name="connsiteY59" fmla="*/ 1597891 h 2161309"/>
              <a:gd name="connsiteX60" fmla="*/ 2336800 w 2729346"/>
              <a:gd name="connsiteY60" fmla="*/ 1653309 h 2161309"/>
              <a:gd name="connsiteX61" fmla="*/ 2355273 w 2729346"/>
              <a:gd name="connsiteY61" fmla="*/ 1736436 h 2161309"/>
              <a:gd name="connsiteX62" fmla="*/ 2378364 w 2729346"/>
              <a:gd name="connsiteY62" fmla="*/ 1819563 h 2161309"/>
              <a:gd name="connsiteX63" fmla="*/ 2387600 w 2729346"/>
              <a:gd name="connsiteY63" fmla="*/ 1865745 h 2161309"/>
              <a:gd name="connsiteX64" fmla="*/ 2401455 w 2729346"/>
              <a:gd name="connsiteY64" fmla="*/ 1893454 h 2161309"/>
              <a:gd name="connsiteX65" fmla="*/ 2424546 w 2729346"/>
              <a:gd name="connsiteY65" fmla="*/ 1948873 h 2161309"/>
              <a:gd name="connsiteX66" fmla="*/ 2447637 w 2729346"/>
              <a:gd name="connsiteY66" fmla="*/ 1995054 h 2161309"/>
              <a:gd name="connsiteX67" fmla="*/ 2512291 w 2729346"/>
              <a:gd name="connsiteY67" fmla="*/ 2073563 h 2161309"/>
              <a:gd name="connsiteX68" fmla="*/ 2530764 w 2729346"/>
              <a:gd name="connsiteY68" fmla="*/ 2096654 h 2161309"/>
              <a:gd name="connsiteX69" fmla="*/ 2540000 w 2729346"/>
              <a:gd name="connsiteY69" fmla="*/ 2110509 h 2161309"/>
              <a:gd name="connsiteX70" fmla="*/ 2563091 w 2729346"/>
              <a:gd name="connsiteY70" fmla="*/ 2133600 h 2161309"/>
              <a:gd name="connsiteX71" fmla="*/ 2600037 w 2729346"/>
              <a:gd name="connsiteY71" fmla="*/ 2142836 h 2161309"/>
              <a:gd name="connsiteX72" fmla="*/ 2641600 w 2729346"/>
              <a:gd name="connsiteY72" fmla="*/ 2156691 h 2161309"/>
              <a:gd name="connsiteX73" fmla="*/ 2729346 w 2729346"/>
              <a:gd name="connsiteY73" fmla="*/ 2161309 h 2161309"/>
              <a:gd name="connsiteX0" fmla="*/ 0 w 2729346"/>
              <a:gd name="connsiteY0" fmla="*/ 2161309 h 2161309"/>
              <a:gd name="connsiteX1" fmla="*/ 133928 w 2729346"/>
              <a:gd name="connsiteY1" fmla="*/ 2138218 h 2161309"/>
              <a:gd name="connsiteX2" fmla="*/ 221673 w 2729346"/>
              <a:gd name="connsiteY2" fmla="*/ 2110509 h 2161309"/>
              <a:gd name="connsiteX3" fmla="*/ 235528 w 2729346"/>
              <a:gd name="connsiteY3" fmla="*/ 2105891 h 2161309"/>
              <a:gd name="connsiteX4" fmla="*/ 267855 w 2729346"/>
              <a:gd name="connsiteY4" fmla="*/ 2087418 h 2161309"/>
              <a:gd name="connsiteX5" fmla="*/ 323273 w 2729346"/>
              <a:gd name="connsiteY5" fmla="*/ 2059709 h 2161309"/>
              <a:gd name="connsiteX6" fmla="*/ 420255 w 2729346"/>
              <a:gd name="connsiteY6" fmla="*/ 1948873 h 2161309"/>
              <a:gd name="connsiteX7" fmla="*/ 484909 w 2729346"/>
              <a:gd name="connsiteY7" fmla="*/ 1851891 h 2161309"/>
              <a:gd name="connsiteX8" fmla="*/ 600364 w 2729346"/>
              <a:gd name="connsiteY8" fmla="*/ 1611745 h 2161309"/>
              <a:gd name="connsiteX9" fmla="*/ 628073 w 2729346"/>
              <a:gd name="connsiteY9" fmla="*/ 1524000 h 2161309"/>
              <a:gd name="connsiteX10" fmla="*/ 641928 w 2729346"/>
              <a:gd name="connsiteY10" fmla="*/ 1477818 h 2161309"/>
              <a:gd name="connsiteX11" fmla="*/ 665019 w 2729346"/>
              <a:gd name="connsiteY11" fmla="*/ 1413163 h 2161309"/>
              <a:gd name="connsiteX12" fmla="*/ 678873 w 2729346"/>
              <a:gd name="connsiteY12" fmla="*/ 1380836 h 2161309"/>
              <a:gd name="connsiteX13" fmla="*/ 697346 w 2729346"/>
              <a:gd name="connsiteY13" fmla="*/ 1302327 h 2161309"/>
              <a:gd name="connsiteX14" fmla="*/ 720437 w 2729346"/>
              <a:gd name="connsiteY14" fmla="*/ 1219200 h 2161309"/>
              <a:gd name="connsiteX15" fmla="*/ 729673 w 2729346"/>
              <a:gd name="connsiteY15" fmla="*/ 1154545 h 2161309"/>
              <a:gd name="connsiteX16" fmla="*/ 748146 w 2729346"/>
              <a:gd name="connsiteY16" fmla="*/ 1062182 h 2161309"/>
              <a:gd name="connsiteX17" fmla="*/ 762000 w 2729346"/>
              <a:gd name="connsiteY17" fmla="*/ 955963 h 2161309"/>
              <a:gd name="connsiteX18" fmla="*/ 771237 w 2729346"/>
              <a:gd name="connsiteY18" fmla="*/ 882073 h 2161309"/>
              <a:gd name="connsiteX19" fmla="*/ 785091 w 2729346"/>
              <a:gd name="connsiteY19" fmla="*/ 817418 h 2161309"/>
              <a:gd name="connsiteX20" fmla="*/ 817419 w 2729346"/>
              <a:gd name="connsiteY20" fmla="*/ 660400 h 2161309"/>
              <a:gd name="connsiteX21" fmla="*/ 831273 w 2729346"/>
              <a:gd name="connsiteY21" fmla="*/ 609600 h 2161309"/>
              <a:gd name="connsiteX22" fmla="*/ 840509 w 2729346"/>
              <a:gd name="connsiteY22" fmla="*/ 563418 h 2161309"/>
              <a:gd name="connsiteX23" fmla="*/ 854364 w 2729346"/>
              <a:gd name="connsiteY23" fmla="*/ 517236 h 2161309"/>
              <a:gd name="connsiteX24" fmla="*/ 877455 w 2729346"/>
              <a:gd name="connsiteY24" fmla="*/ 411018 h 2161309"/>
              <a:gd name="connsiteX25" fmla="*/ 882073 w 2729346"/>
              <a:gd name="connsiteY25" fmla="*/ 364836 h 2161309"/>
              <a:gd name="connsiteX26" fmla="*/ 900546 w 2729346"/>
              <a:gd name="connsiteY26" fmla="*/ 295563 h 2161309"/>
              <a:gd name="connsiteX27" fmla="*/ 923637 w 2729346"/>
              <a:gd name="connsiteY27" fmla="*/ 230909 h 2161309"/>
              <a:gd name="connsiteX28" fmla="*/ 1016000 w 2729346"/>
              <a:gd name="connsiteY28" fmla="*/ 133927 h 2161309"/>
              <a:gd name="connsiteX29" fmla="*/ 1099128 w 2729346"/>
              <a:gd name="connsiteY29" fmla="*/ 78509 h 2161309"/>
              <a:gd name="connsiteX30" fmla="*/ 1205346 w 2729346"/>
              <a:gd name="connsiteY30" fmla="*/ 36945 h 2161309"/>
              <a:gd name="connsiteX31" fmla="*/ 1306946 w 2729346"/>
              <a:gd name="connsiteY31" fmla="*/ 18473 h 2161309"/>
              <a:gd name="connsiteX32" fmla="*/ 1380837 w 2729346"/>
              <a:gd name="connsiteY32" fmla="*/ 9236 h 2161309"/>
              <a:gd name="connsiteX33" fmla="*/ 1519382 w 2729346"/>
              <a:gd name="connsiteY33" fmla="*/ 0 h 2161309"/>
              <a:gd name="connsiteX34" fmla="*/ 1630219 w 2729346"/>
              <a:gd name="connsiteY34" fmla="*/ 9236 h 2161309"/>
              <a:gd name="connsiteX35" fmla="*/ 1662546 w 2729346"/>
              <a:gd name="connsiteY35" fmla="*/ 13854 h 2161309"/>
              <a:gd name="connsiteX36" fmla="*/ 1685637 w 2729346"/>
              <a:gd name="connsiteY36" fmla="*/ 23091 h 2161309"/>
              <a:gd name="connsiteX37" fmla="*/ 1759528 w 2729346"/>
              <a:gd name="connsiteY37" fmla="*/ 60036 h 2161309"/>
              <a:gd name="connsiteX38" fmla="*/ 1819564 w 2729346"/>
              <a:gd name="connsiteY38" fmla="*/ 101600 h 2161309"/>
              <a:gd name="connsiteX39" fmla="*/ 1833419 w 2729346"/>
              <a:gd name="connsiteY39" fmla="*/ 115454 h 2161309"/>
              <a:gd name="connsiteX40" fmla="*/ 1884219 w 2729346"/>
              <a:gd name="connsiteY40" fmla="*/ 147782 h 2161309"/>
              <a:gd name="connsiteX41" fmla="*/ 1902691 w 2729346"/>
              <a:gd name="connsiteY41" fmla="*/ 166254 h 2161309"/>
              <a:gd name="connsiteX42" fmla="*/ 1921164 w 2729346"/>
              <a:gd name="connsiteY42" fmla="*/ 180109 h 2161309"/>
              <a:gd name="connsiteX43" fmla="*/ 1981200 w 2729346"/>
              <a:gd name="connsiteY43" fmla="*/ 272473 h 2161309"/>
              <a:gd name="connsiteX44" fmla="*/ 1995055 w 2729346"/>
              <a:gd name="connsiteY44" fmla="*/ 300182 h 2161309"/>
              <a:gd name="connsiteX45" fmla="*/ 2022764 w 2729346"/>
              <a:gd name="connsiteY45" fmla="*/ 341745 h 2161309"/>
              <a:gd name="connsiteX46" fmla="*/ 2036619 w 2729346"/>
              <a:gd name="connsiteY46" fmla="*/ 374073 h 2161309"/>
              <a:gd name="connsiteX47" fmla="*/ 2096655 w 2729346"/>
              <a:gd name="connsiteY47" fmla="*/ 471054 h 2161309"/>
              <a:gd name="connsiteX48" fmla="*/ 2170546 w 2729346"/>
              <a:gd name="connsiteY48" fmla="*/ 665018 h 2161309"/>
              <a:gd name="connsiteX49" fmla="*/ 2202873 w 2729346"/>
              <a:gd name="connsiteY49" fmla="*/ 803563 h 2161309"/>
              <a:gd name="connsiteX50" fmla="*/ 2230582 w 2729346"/>
              <a:gd name="connsiteY50" fmla="*/ 1052945 h 2161309"/>
              <a:gd name="connsiteX51" fmla="*/ 2239819 w 2729346"/>
              <a:gd name="connsiteY51" fmla="*/ 1126836 h 2161309"/>
              <a:gd name="connsiteX52" fmla="*/ 2253673 w 2729346"/>
              <a:gd name="connsiteY52" fmla="*/ 1196109 h 2161309"/>
              <a:gd name="connsiteX53" fmla="*/ 2267528 w 2729346"/>
              <a:gd name="connsiteY53" fmla="*/ 1339273 h 2161309"/>
              <a:gd name="connsiteX54" fmla="*/ 2272146 w 2729346"/>
              <a:gd name="connsiteY54" fmla="*/ 1376218 h 2161309"/>
              <a:gd name="connsiteX55" fmla="*/ 2286000 w 2729346"/>
              <a:gd name="connsiteY55" fmla="*/ 1431636 h 2161309"/>
              <a:gd name="connsiteX56" fmla="*/ 2295237 w 2729346"/>
              <a:gd name="connsiteY56" fmla="*/ 1482436 h 2161309"/>
              <a:gd name="connsiteX57" fmla="*/ 2309091 w 2729346"/>
              <a:gd name="connsiteY57" fmla="*/ 1542473 h 2161309"/>
              <a:gd name="connsiteX58" fmla="*/ 2318328 w 2729346"/>
              <a:gd name="connsiteY58" fmla="*/ 1597891 h 2161309"/>
              <a:gd name="connsiteX59" fmla="*/ 2336800 w 2729346"/>
              <a:gd name="connsiteY59" fmla="*/ 1653309 h 2161309"/>
              <a:gd name="connsiteX60" fmla="*/ 2355273 w 2729346"/>
              <a:gd name="connsiteY60" fmla="*/ 1736436 h 2161309"/>
              <a:gd name="connsiteX61" fmla="*/ 2378364 w 2729346"/>
              <a:gd name="connsiteY61" fmla="*/ 1819563 h 2161309"/>
              <a:gd name="connsiteX62" fmla="*/ 2387600 w 2729346"/>
              <a:gd name="connsiteY62" fmla="*/ 1865745 h 2161309"/>
              <a:gd name="connsiteX63" fmla="*/ 2401455 w 2729346"/>
              <a:gd name="connsiteY63" fmla="*/ 1893454 h 2161309"/>
              <a:gd name="connsiteX64" fmla="*/ 2424546 w 2729346"/>
              <a:gd name="connsiteY64" fmla="*/ 1948873 h 2161309"/>
              <a:gd name="connsiteX65" fmla="*/ 2447637 w 2729346"/>
              <a:gd name="connsiteY65" fmla="*/ 1995054 h 2161309"/>
              <a:gd name="connsiteX66" fmla="*/ 2512291 w 2729346"/>
              <a:gd name="connsiteY66" fmla="*/ 2073563 h 2161309"/>
              <a:gd name="connsiteX67" fmla="*/ 2530764 w 2729346"/>
              <a:gd name="connsiteY67" fmla="*/ 2096654 h 2161309"/>
              <a:gd name="connsiteX68" fmla="*/ 2540000 w 2729346"/>
              <a:gd name="connsiteY68" fmla="*/ 2110509 h 2161309"/>
              <a:gd name="connsiteX69" fmla="*/ 2563091 w 2729346"/>
              <a:gd name="connsiteY69" fmla="*/ 2133600 h 2161309"/>
              <a:gd name="connsiteX70" fmla="*/ 2600037 w 2729346"/>
              <a:gd name="connsiteY70" fmla="*/ 2142836 h 2161309"/>
              <a:gd name="connsiteX71" fmla="*/ 2641600 w 2729346"/>
              <a:gd name="connsiteY71" fmla="*/ 2156691 h 2161309"/>
              <a:gd name="connsiteX72" fmla="*/ 2729346 w 2729346"/>
              <a:gd name="connsiteY72" fmla="*/ 2161309 h 2161309"/>
              <a:gd name="connsiteX0" fmla="*/ 0 w 2729346"/>
              <a:gd name="connsiteY0" fmla="*/ 2161309 h 2161309"/>
              <a:gd name="connsiteX1" fmla="*/ 133928 w 2729346"/>
              <a:gd name="connsiteY1" fmla="*/ 2138218 h 2161309"/>
              <a:gd name="connsiteX2" fmla="*/ 221673 w 2729346"/>
              <a:gd name="connsiteY2" fmla="*/ 2110509 h 2161309"/>
              <a:gd name="connsiteX3" fmla="*/ 235528 w 2729346"/>
              <a:gd name="connsiteY3" fmla="*/ 2105891 h 2161309"/>
              <a:gd name="connsiteX4" fmla="*/ 267855 w 2729346"/>
              <a:gd name="connsiteY4" fmla="*/ 2087418 h 2161309"/>
              <a:gd name="connsiteX5" fmla="*/ 323273 w 2729346"/>
              <a:gd name="connsiteY5" fmla="*/ 2059709 h 2161309"/>
              <a:gd name="connsiteX6" fmla="*/ 420255 w 2729346"/>
              <a:gd name="connsiteY6" fmla="*/ 1948873 h 2161309"/>
              <a:gd name="connsiteX7" fmla="*/ 484909 w 2729346"/>
              <a:gd name="connsiteY7" fmla="*/ 1851891 h 2161309"/>
              <a:gd name="connsiteX8" fmla="*/ 600364 w 2729346"/>
              <a:gd name="connsiteY8" fmla="*/ 1611745 h 2161309"/>
              <a:gd name="connsiteX9" fmla="*/ 628073 w 2729346"/>
              <a:gd name="connsiteY9" fmla="*/ 1524000 h 2161309"/>
              <a:gd name="connsiteX10" fmla="*/ 641928 w 2729346"/>
              <a:gd name="connsiteY10" fmla="*/ 1477818 h 2161309"/>
              <a:gd name="connsiteX11" fmla="*/ 665019 w 2729346"/>
              <a:gd name="connsiteY11" fmla="*/ 1413163 h 2161309"/>
              <a:gd name="connsiteX12" fmla="*/ 678873 w 2729346"/>
              <a:gd name="connsiteY12" fmla="*/ 1380836 h 2161309"/>
              <a:gd name="connsiteX13" fmla="*/ 697346 w 2729346"/>
              <a:gd name="connsiteY13" fmla="*/ 1302327 h 2161309"/>
              <a:gd name="connsiteX14" fmla="*/ 720437 w 2729346"/>
              <a:gd name="connsiteY14" fmla="*/ 1219200 h 2161309"/>
              <a:gd name="connsiteX15" fmla="*/ 729673 w 2729346"/>
              <a:gd name="connsiteY15" fmla="*/ 1154545 h 2161309"/>
              <a:gd name="connsiteX16" fmla="*/ 748146 w 2729346"/>
              <a:gd name="connsiteY16" fmla="*/ 1062182 h 2161309"/>
              <a:gd name="connsiteX17" fmla="*/ 762000 w 2729346"/>
              <a:gd name="connsiteY17" fmla="*/ 955963 h 2161309"/>
              <a:gd name="connsiteX18" fmla="*/ 771237 w 2729346"/>
              <a:gd name="connsiteY18" fmla="*/ 882073 h 2161309"/>
              <a:gd name="connsiteX19" fmla="*/ 785091 w 2729346"/>
              <a:gd name="connsiteY19" fmla="*/ 817418 h 2161309"/>
              <a:gd name="connsiteX20" fmla="*/ 817419 w 2729346"/>
              <a:gd name="connsiteY20" fmla="*/ 660400 h 2161309"/>
              <a:gd name="connsiteX21" fmla="*/ 831273 w 2729346"/>
              <a:gd name="connsiteY21" fmla="*/ 609600 h 2161309"/>
              <a:gd name="connsiteX22" fmla="*/ 840509 w 2729346"/>
              <a:gd name="connsiteY22" fmla="*/ 563418 h 2161309"/>
              <a:gd name="connsiteX23" fmla="*/ 854364 w 2729346"/>
              <a:gd name="connsiteY23" fmla="*/ 517236 h 2161309"/>
              <a:gd name="connsiteX24" fmla="*/ 877455 w 2729346"/>
              <a:gd name="connsiteY24" fmla="*/ 411018 h 2161309"/>
              <a:gd name="connsiteX25" fmla="*/ 882073 w 2729346"/>
              <a:gd name="connsiteY25" fmla="*/ 364836 h 2161309"/>
              <a:gd name="connsiteX26" fmla="*/ 900546 w 2729346"/>
              <a:gd name="connsiteY26" fmla="*/ 295563 h 2161309"/>
              <a:gd name="connsiteX27" fmla="*/ 1016000 w 2729346"/>
              <a:gd name="connsiteY27" fmla="*/ 133927 h 2161309"/>
              <a:gd name="connsiteX28" fmla="*/ 1099128 w 2729346"/>
              <a:gd name="connsiteY28" fmla="*/ 78509 h 2161309"/>
              <a:gd name="connsiteX29" fmla="*/ 1205346 w 2729346"/>
              <a:gd name="connsiteY29" fmla="*/ 36945 h 2161309"/>
              <a:gd name="connsiteX30" fmla="*/ 1306946 w 2729346"/>
              <a:gd name="connsiteY30" fmla="*/ 18473 h 2161309"/>
              <a:gd name="connsiteX31" fmla="*/ 1380837 w 2729346"/>
              <a:gd name="connsiteY31" fmla="*/ 9236 h 2161309"/>
              <a:gd name="connsiteX32" fmla="*/ 1519382 w 2729346"/>
              <a:gd name="connsiteY32" fmla="*/ 0 h 2161309"/>
              <a:gd name="connsiteX33" fmla="*/ 1630219 w 2729346"/>
              <a:gd name="connsiteY33" fmla="*/ 9236 h 2161309"/>
              <a:gd name="connsiteX34" fmla="*/ 1662546 w 2729346"/>
              <a:gd name="connsiteY34" fmla="*/ 13854 h 2161309"/>
              <a:gd name="connsiteX35" fmla="*/ 1685637 w 2729346"/>
              <a:gd name="connsiteY35" fmla="*/ 23091 h 2161309"/>
              <a:gd name="connsiteX36" fmla="*/ 1759528 w 2729346"/>
              <a:gd name="connsiteY36" fmla="*/ 60036 h 2161309"/>
              <a:gd name="connsiteX37" fmla="*/ 1819564 w 2729346"/>
              <a:gd name="connsiteY37" fmla="*/ 101600 h 2161309"/>
              <a:gd name="connsiteX38" fmla="*/ 1833419 w 2729346"/>
              <a:gd name="connsiteY38" fmla="*/ 115454 h 2161309"/>
              <a:gd name="connsiteX39" fmla="*/ 1884219 w 2729346"/>
              <a:gd name="connsiteY39" fmla="*/ 147782 h 2161309"/>
              <a:gd name="connsiteX40" fmla="*/ 1902691 w 2729346"/>
              <a:gd name="connsiteY40" fmla="*/ 166254 h 2161309"/>
              <a:gd name="connsiteX41" fmla="*/ 1921164 w 2729346"/>
              <a:gd name="connsiteY41" fmla="*/ 180109 h 2161309"/>
              <a:gd name="connsiteX42" fmla="*/ 1981200 w 2729346"/>
              <a:gd name="connsiteY42" fmla="*/ 272473 h 2161309"/>
              <a:gd name="connsiteX43" fmla="*/ 1995055 w 2729346"/>
              <a:gd name="connsiteY43" fmla="*/ 300182 h 2161309"/>
              <a:gd name="connsiteX44" fmla="*/ 2022764 w 2729346"/>
              <a:gd name="connsiteY44" fmla="*/ 341745 h 2161309"/>
              <a:gd name="connsiteX45" fmla="*/ 2036619 w 2729346"/>
              <a:gd name="connsiteY45" fmla="*/ 374073 h 2161309"/>
              <a:gd name="connsiteX46" fmla="*/ 2096655 w 2729346"/>
              <a:gd name="connsiteY46" fmla="*/ 471054 h 2161309"/>
              <a:gd name="connsiteX47" fmla="*/ 2170546 w 2729346"/>
              <a:gd name="connsiteY47" fmla="*/ 665018 h 2161309"/>
              <a:gd name="connsiteX48" fmla="*/ 2202873 w 2729346"/>
              <a:gd name="connsiteY48" fmla="*/ 803563 h 2161309"/>
              <a:gd name="connsiteX49" fmla="*/ 2230582 w 2729346"/>
              <a:gd name="connsiteY49" fmla="*/ 1052945 h 2161309"/>
              <a:gd name="connsiteX50" fmla="*/ 2239819 w 2729346"/>
              <a:gd name="connsiteY50" fmla="*/ 1126836 h 2161309"/>
              <a:gd name="connsiteX51" fmla="*/ 2253673 w 2729346"/>
              <a:gd name="connsiteY51" fmla="*/ 1196109 h 2161309"/>
              <a:gd name="connsiteX52" fmla="*/ 2267528 w 2729346"/>
              <a:gd name="connsiteY52" fmla="*/ 1339273 h 2161309"/>
              <a:gd name="connsiteX53" fmla="*/ 2272146 w 2729346"/>
              <a:gd name="connsiteY53" fmla="*/ 1376218 h 2161309"/>
              <a:gd name="connsiteX54" fmla="*/ 2286000 w 2729346"/>
              <a:gd name="connsiteY54" fmla="*/ 1431636 h 2161309"/>
              <a:gd name="connsiteX55" fmla="*/ 2295237 w 2729346"/>
              <a:gd name="connsiteY55" fmla="*/ 1482436 h 2161309"/>
              <a:gd name="connsiteX56" fmla="*/ 2309091 w 2729346"/>
              <a:gd name="connsiteY56" fmla="*/ 1542473 h 2161309"/>
              <a:gd name="connsiteX57" fmla="*/ 2318328 w 2729346"/>
              <a:gd name="connsiteY57" fmla="*/ 1597891 h 2161309"/>
              <a:gd name="connsiteX58" fmla="*/ 2336800 w 2729346"/>
              <a:gd name="connsiteY58" fmla="*/ 1653309 h 2161309"/>
              <a:gd name="connsiteX59" fmla="*/ 2355273 w 2729346"/>
              <a:gd name="connsiteY59" fmla="*/ 1736436 h 2161309"/>
              <a:gd name="connsiteX60" fmla="*/ 2378364 w 2729346"/>
              <a:gd name="connsiteY60" fmla="*/ 1819563 h 2161309"/>
              <a:gd name="connsiteX61" fmla="*/ 2387600 w 2729346"/>
              <a:gd name="connsiteY61" fmla="*/ 1865745 h 2161309"/>
              <a:gd name="connsiteX62" fmla="*/ 2401455 w 2729346"/>
              <a:gd name="connsiteY62" fmla="*/ 1893454 h 2161309"/>
              <a:gd name="connsiteX63" fmla="*/ 2424546 w 2729346"/>
              <a:gd name="connsiteY63" fmla="*/ 1948873 h 2161309"/>
              <a:gd name="connsiteX64" fmla="*/ 2447637 w 2729346"/>
              <a:gd name="connsiteY64" fmla="*/ 1995054 h 2161309"/>
              <a:gd name="connsiteX65" fmla="*/ 2512291 w 2729346"/>
              <a:gd name="connsiteY65" fmla="*/ 2073563 h 2161309"/>
              <a:gd name="connsiteX66" fmla="*/ 2530764 w 2729346"/>
              <a:gd name="connsiteY66" fmla="*/ 2096654 h 2161309"/>
              <a:gd name="connsiteX67" fmla="*/ 2540000 w 2729346"/>
              <a:gd name="connsiteY67" fmla="*/ 2110509 h 2161309"/>
              <a:gd name="connsiteX68" fmla="*/ 2563091 w 2729346"/>
              <a:gd name="connsiteY68" fmla="*/ 2133600 h 2161309"/>
              <a:gd name="connsiteX69" fmla="*/ 2600037 w 2729346"/>
              <a:gd name="connsiteY69" fmla="*/ 2142836 h 2161309"/>
              <a:gd name="connsiteX70" fmla="*/ 2641600 w 2729346"/>
              <a:gd name="connsiteY70" fmla="*/ 2156691 h 2161309"/>
              <a:gd name="connsiteX71" fmla="*/ 2729346 w 2729346"/>
              <a:gd name="connsiteY71" fmla="*/ 2161309 h 2161309"/>
              <a:gd name="connsiteX0" fmla="*/ 0 w 2729346"/>
              <a:gd name="connsiteY0" fmla="*/ 2161309 h 2161309"/>
              <a:gd name="connsiteX1" fmla="*/ 133928 w 2729346"/>
              <a:gd name="connsiteY1" fmla="*/ 2138218 h 2161309"/>
              <a:gd name="connsiteX2" fmla="*/ 221673 w 2729346"/>
              <a:gd name="connsiteY2" fmla="*/ 2110509 h 2161309"/>
              <a:gd name="connsiteX3" fmla="*/ 235528 w 2729346"/>
              <a:gd name="connsiteY3" fmla="*/ 2105891 h 2161309"/>
              <a:gd name="connsiteX4" fmla="*/ 267855 w 2729346"/>
              <a:gd name="connsiteY4" fmla="*/ 2087418 h 2161309"/>
              <a:gd name="connsiteX5" fmla="*/ 323273 w 2729346"/>
              <a:gd name="connsiteY5" fmla="*/ 2059709 h 2161309"/>
              <a:gd name="connsiteX6" fmla="*/ 420255 w 2729346"/>
              <a:gd name="connsiteY6" fmla="*/ 1948873 h 2161309"/>
              <a:gd name="connsiteX7" fmla="*/ 484909 w 2729346"/>
              <a:gd name="connsiteY7" fmla="*/ 1851891 h 2161309"/>
              <a:gd name="connsiteX8" fmla="*/ 600364 w 2729346"/>
              <a:gd name="connsiteY8" fmla="*/ 1611745 h 2161309"/>
              <a:gd name="connsiteX9" fmla="*/ 628073 w 2729346"/>
              <a:gd name="connsiteY9" fmla="*/ 1524000 h 2161309"/>
              <a:gd name="connsiteX10" fmla="*/ 641928 w 2729346"/>
              <a:gd name="connsiteY10" fmla="*/ 1477818 h 2161309"/>
              <a:gd name="connsiteX11" fmla="*/ 665019 w 2729346"/>
              <a:gd name="connsiteY11" fmla="*/ 1413163 h 2161309"/>
              <a:gd name="connsiteX12" fmla="*/ 678873 w 2729346"/>
              <a:gd name="connsiteY12" fmla="*/ 1380836 h 2161309"/>
              <a:gd name="connsiteX13" fmla="*/ 697346 w 2729346"/>
              <a:gd name="connsiteY13" fmla="*/ 1302327 h 2161309"/>
              <a:gd name="connsiteX14" fmla="*/ 720437 w 2729346"/>
              <a:gd name="connsiteY14" fmla="*/ 1219200 h 2161309"/>
              <a:gd name="connsiteX15" fmla="*/ 729673 w 2729346"/>
              <a:gd name="connsiteY15" fmla="*/ 1154545 h 2161309"/>
              <a:gd name="connsiteX16" fmla="*/ 748146 w 2729346"/>
              <a:gd name="connsiteY16" fmla="*/ 1062182 h 2161309"/>
              <a:gd name="connsiteX17" fmla="*/ 762000 w 2729346"/>
              <a:gd name="connsiteY17" fmla="*/ 955963 h 2161309"/>
              <a:gd name="connsiteX18" fmla="*/ 771237 w 2729346"/>
              <a:gd name="connsiteY18" fmla="*/ 882073 h 2161309"/>
              <a:gd name="connsiteX19" fmla="*/ 785091 w 2729346"/>
              <a:gd name="connsiteY19" fmla="*/ 817418 h 2161309"/>
              <a:gd name="connsiteX20" fmla="*/ 817419 w 2729346"/>
              <a:gd name="connsiteY20" fmla="*/ 660400 h 2161309"/>
              <a:gd name="connsiteX21" fmla="*/ 831273 w 2729346"/>
              <a:gd name="connsiteY21" fmla="*/ 609600 h 2161309"/>
              <a:gd name="connsiteX22" fmla="*/ 840509 w 2729346"/>
              <a:gd name="connsiteY22" fmla="*/ 563418 h 2161309"/>
              <a:gd name="connsiteX23" fmla="*/ 854364 w 2729346"/>
              <a:gd name="connsiteY23" fmla="*/ 517236 h 2161309"/>
              <a:gd name="connsiteX24" fmla="*/ 877455 w 2729346"/>
              <a:gd name="connsiteY24" fmla="*/ 411018 h 2161309"/>
              <a:gd name="connsiteX25" fmla="*/ 882073 w 2729346"/>
              <a:gd name="connsiteY25" fmla="*/ 364836 h 2161309"/>
              <a:gd name="connsiteX26" fmla="*/ 960582 w 2729346"/>
              <a:gd name="connsiteY26" fmla="*/ 212435 h 2161309"/>
              <a:gd name="connsiteX27" fmla="*/ 1016000 w 2729346"/>
              <a:gd name="connsiteY27" fmla="*/ 133927 h 2161309"/>
              <a:gd name="connsiteX28" fmla="*/ 1099128 w 2729346"/>
              <a:gd name="connsiteY28" fmla="*/ 78509 h 2161309"/>
              <a:gd name="connsiteX29" fmla="*/ 1205346 w 2729346"/>
              <a:gd name="connsiteY29" fmla="*/ 36945 h 2161309"/>
              <a:gd name="connsiteX30" fmla="*/ 1306946 w 2729346"/>
              <a:gd name="connsiteY30" fmla="*/ 18473 h 2161309"/>
              <a:gd name="connsiteX31" fmla="*/ 1380837 w 2729346"/>
              <a:gd name="connsiteY31" fmla="*/ 9236 h 2161309"/>
              <a:gd name="connsiteX32" fmla="*/ 1519382 w 2729346"/>
              <a:gd name="connsiteY32" fmla="*/ 0 h 2161309"/>
              <a:gd name="connsiteX33" fmla="*/ 1630219 w 2729346"/>
              <a:gd name="connsiteY33" fmla="*/ 9236 h 2161309"/>
              <a:gd name="connsiteX34" fmla="*/ 1662546 w 2729346"/>
              <a:gd name="connsiteY34" fmla="*/ 13854 h 2161309"/>
              <a:gd name="connsiteX35" fmla="*/ 1685637 w 2729346"/>
              <a:gd name="connsiteY35" fmla="*/ 23091 h 2161309"/>
              <a:gd name="connsiteX36" fmla="*/ 1759528 w 2729346"/>
              <a:gd name="connsiteY36" fmla="*/ 60036 h 2161309"/>
              <a:gd name="connsiteX37" fmla="*/ 1819564 w 2729346"/>
              <a:gd name="connsiteY37" fmla="*/ 101600 h 2161309"/>
              <a:gd name="connsiteX38" fmla="*/ 1833419 w 2729346"/>
              <a:gd name="connsiteY38" fmla="*/ 115454 h 2161309"/>
              <a:gd name="connsiteX39" fmla="*/ 1884219 w 2729346"/>
              <a:gd name="connsiteY39" fmla="*/ 147782 h 2161309"/>
              <a:gd name="connsiteX40" fmla="*/ 1902691 w 2729346"/>
              <a:gd name="connsiteY40" fmla="*/ 166254 h 2161309"/>
              <a:gd name="connsiteX41" fmla="*/ 1921164 w 2729346"/>
              <a:gd name="connsiteY41" fmla="*/ 180109 h 2161309"/>
              <a:gd name="connsiteX42" fmla="*/ 1981200 w 2729346"/>
              <a:gd name="connsiteY42" fmla="*/ 272473 h 2161309"/>
              <a:gd name="connsiteX43" fmla="*/ 1995055 w 2729346"/>
              <a:gd name="connsiteY43" fmla="*/ 300182 h 2161309"/>
              <a:gd name="connsiteX44" fmla="*/ 2022764 w 2729346"/>
              <a:gd name="connsiteY44" fmla="*/ 341745 h 2161309"/>
              <a:gd name="connsiteX45" fmla="*/ 2036619 w 2729346"/>
              <a:gd name="connsiteY45" fmla="*/ 374073 h 2161309"/>
              <a:gd name="connsiteX46" fmla="*/ 2096655 w 2729346"/>
              <a:gd name="connsiteY46" fmla="*/ 471054 h 2161309"/>
              <a:gd name="connsiteX47" fmla="*/ 2170546 w 2729346"/>
              <a:gd name="connsiteY47" fmla="*/ 665018 h 2161309"/>
              <a:gd name="connsiteX48" fmla="*/ 2202873 w 2729346"/>
              <a:gd name="connsiteY48" fmla="*/ 803563 h 2161309"/>
              <a:gd name="connsiteX49" fmla="*/ 2230582 w 2729346"/>
              <a:gd name="connsiteY49" fmla="*/ 1052945 h 2161309"/>
              <a:gd name="connsiteX50" fmla="*/ 2239819 w 2729346"/>
              <a:gd name="connsiteY50" fmla="*/ 1126836 h 2161309"/>
              <a:gd name="connsiteX51" fmla="*/ 2253673 w 2729346"/>
              <a:gd name="connsiteY51" fmla="*/ 1196109 h 2161309"/>
              <a:gd name="connsiteX52" fmla="*/ 2267528 w 2729346"/>
              <a:gd name="connsiteY52" fmla="*/ 1339273 h 2161309"/>
              <a:gd name="connsiteX53" fmla="*/ 2272146 w 2729346"/>
              <a:gd name="connsiteY53" fmla="*/ 1376218 h 2161309"/>
              <a:gd name="connsiteX54" fmla="*/ 2286000 w 2729346"/>
              <a:gd name="connsiteY54" fmla="*/ 1431636 h 2161309"/>
              <a:gd name="connsiteX55" fmla="*/ 2295237 w 2729346"/>
              <a:gd name="connsiteY55" fmla="*/ 1482436 h 2161309"/>
              <a:gd name="connsiteX56" fmla="*/ 2309091 w 2729346"/>
              <a:gd name="connsiteY56" fmla="*/ 1542473 h 2161309"/>
              <a:gd name="connsiteX57" fmla="*/ 2318328 w 2729346"/>
              <a:gd name="connsiteY57" fmla="*/ 1597891 h 2161309"/>
              <a:gd name="connsiteX58" fmla="*/ 2336800 w 2729346"/>
              <a:gd name="connsiteY58" fmla="*/ 1653309 h 2161309"/>
              <a:gd name="connsiteX59" fmla="*/ 2355273 w 2729346"/>
              <a:gd name="connsiteY59" fmla="*/ 1736436 h 2161309"/>
              <a:gd name="connsiteX60" fmla="*/ 2378364 w 2729346"/>
              <a:gd name="connsiteY60" fmla="*/ 1819563 h 2161309"/>
              <a:gd name="connsiteX61" fmla="*/ 2387600 w 2729346"/>
              <a:gd name="connsiteY61" fmla="*/ 1865745 h 2161309"/>
              <a:gd name="connsiteX62" fmla="*/ 2401455 w 2729346"/>
              <a:gd name="connsiteY62" fmla="*/ 1893454 h 2161309"/>
              <a:gd name="connsiteX63" fmla="*/ 2424546 w 2729346"/>
              <a:gd name="connsiteY63" fmla="*/ 1948873 h 2161309"/>
              <a:gd name="connsiteX64" fmla="*/ 2447637 w 2729346"/>
              <a:gd name="connsiteY64" fmla="*/ 1995054 h 2161309"/>
              <a:gd name="connsiteX65" fmla="*/ 2512291 w 2729346"/>
              <a:gd name="connsiteY65" fmla="*/ 2073563 h 2161309"/>
              <a:gd name="connsiteX66" fmla="*/ 2530764 w 2729346"/>
              <a:gd name="connsiteY66" fmla="*/ 2096654 h 2161309"/>
              <a:gd name="connsiteX67" fmla="*/ 2540000 w 2729346"/>
              <a:gd name="connsiteY67" fmla="*/ 2110509 h 2161309"/>
              <a:gd name="connsiteX68" fmla="*/ 2563091 w 2729346"/>
              <a:gd name="connsiteY68" fmla="*/ 2133600 h 2161309"/>
              <a:gd name="connsiteX69" fmla="*/ 2600037 w 2729346"/>
              <a:gd name="connsiteY69" fmla="*/ 2142836 h 2161309"/>
              <a:gd name="connsiteX70" fmla="*/ 2641600 w 2729346"/>
              <a:gd name="connsiteY70" fmla="*/ 2156691 h 2161309"/>
              <a:gd name="connsiteX71" fmla="*/ 2729346 w 2729346"/>
              <a:gd name="connsiteY71" fmla="*/ 2161309 h 2161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2729346" h="2161309">
                <a:moveTo>
                  <a:pt x="0" y="2161309"/>
                </a:moveTo>
                <a:cubicBezTo>
                  <a:pt x="44643" y="2153612"/>
                  <a:pt x="89587" y="2147499"/>
                  <a:pt x="133928" y="2138218"/>
                </a:cubicBezTo>
                <a:cubicBezTo>
                  <a:pt x="190969" y="2126279"/>
                  <a:pt x="183535" y="2124810"/>
                  <a:pt x="221673" y="2110509"/>
                </a:cubicBezTo>
                <a:cubicBezTo>
                  <a:pt x="226231" y="2108800"/>
                  <a:pt x="231174" y="2108068"/>
                  <a:pt x="235528" y="2105891"/>
                </a:cubicBezTo>
                <a:cubicBezTo>
                  <a:pt x="246629" y="2100341"/>
                  <a:pt x="256872" y="2093198"/>
                  <a:pt x="267855" y="2087418"/>
                </a:cubicBezTo>
                <a:cubicBezTo>
                  <a:pt x="286131" y="2077799"/>
                  <a:pt x="305712" y="2070580"/>
                  <a:pt x="323273" y="2059709"/>
                </a:cubicBezTo>
                <a:cubicBezTo>
                  <a:pt x="376696" y="2026638"/>
                  <a:pt x="379219" y="2007188"/>
                  <a:pt x="420255" y="1948873"/>
                </a:cubicBezTo>
                <a:cubicBezTo>
                  <a:pt x="435621" y="1927037"/>
                  <a:pt x="472905" y="1874975"/>
                  <a:pt x="484909" y="1851891"/>
                </a:cubicBezTo>
                <a:cubicBezTo>
                  <a:pt x="514589" y="1794814"/>
                  <a:pt x="581163" y="1672548"/>
                  <a:pt x="600364" y="1611745"/>
                </a:cubicBezTo>
                <a:cubicBezTo>
                  <a:pt x="609600" y="1582497"/>
                  <a:pt x="619259" y="1553378"/>
                  <a:pt x="628073" y="1524000"/>
                </a:cubicBezTo>
                <a:cubicBezTo>
                  <a:pt x="632691" y="1508606"/>
                  <a:pt x="636846" y="1493065"/>
                  <a:pt x="641928" y="1477818"/>
                </a:cubicBezTo>
                <a:cubicBezTo>
                  <a:pt x="649165" y="1456108"/>
                  <a:pt x="656872" y="1434549"/>
                  <a:pt x="665019" y="1413163"/>
                </a:cubicBezTo>
                <a:cubicBezTo>
                  <a:pt x="669192" y="1402207"/>
                  <a:pt x="675590" y="1392091"/>
                  <a:pt x="678873" y="1380836"/>
                </a:cubicBezTo>
                <a:cubicBezTo>
                  <a:pt x="686401" y="1355027"/>
                  <a:pt x="690651" y="1328364"/>
                  <a:pt x="697346" y="1302327"/>
                </a:cubicBezTo>
                <a:cubicBezTo>
                  <a:pt x="704508" y="1274475"/>
                  <a:pt x="714292" y="1247294"/>
                  <a:pt x="720437" y="1219200"/>
                </a:cubicBezTo>
                <a:cubicBezTo>
                  <a:pt x="725089" y="1197932"/>
                  <a:pt x="726363" y="1176062"/>
                  <a:pt x="729673" y="1154545"/>
                </a:cubicBezTo>
                <a:cubicBezTo>
                  <a:pt x="738732" y="1095662"/>
                  <a:pt x="735901" y="1111157"/>
                  <a:pt x="748146" y="1062182"/>
                </a:cubicBezTo>
                <a:cubicBezTo>
                  <a:pt x="757189" y="962708"/>
                  <a:pt x="746963" y="1061222"/>
                  <a:pt x="762000" y="955963"/>
                </a:cubicBezTo>
                <a:cubicBezTo>
                  <a:pt x="765510" y="931391"/>
                  <a:pt x="766036" y="906344"/>
                  <a:pt x="771237" y="882073"/>
                </a:cubicBezTo>
                <a:cubicBezTo>
                  <a:pt x="775855" y="860521"/>
                  <a:pt x="780768" y="839031"/>
                  <a:pt x="785091" y="817418"/>
                </a:cubicBezTo>
                <a:cubicBezTo>
                  <a:pt x="797808" y="753834"/>
                  <a:pt x="796992" y="735302"/>
                  <a:pt x="817419" y="660400"/>
                </a:cubicBezTo>
                <a:cubicBezTo>
                  <a:pt x="822037" y="643467"/>
                  <a:pt x="827208" y="626674"/>
                  <a:pt x="831273" y="609600"/>
                </a:cubicBezTo>
                <a:cubicBezTo>
                  <a:pt x="834909" y="594328"/>
                  <a:pt x="836701" y="578648"/>
                  <a:pt x="840509" y="563418"/>
                </a:cubicBezTo>
                <a:cubicBezTo>
                  <a:pt x="844407" y="547826"/>
                  <a:pt x="850877" y="532925"/>
                  <a:pt x="854364" y="517236"/>
                </a:cubicBezTo>
                <a:cubicBezTo>
                  <a:pt x="882005" y="392857"/>
                  <a:pt x="855385" y="477230"/>
                  <a:pt x="877455" y="411018"/>
                </a:cubicBezTo>
                <a:cubicBezTo>
                  <a:pt x="878994" y="395624"/>
                  <a:pt x="868219" y="397933"/>
                  <a:pt x="882073" y="364836"/>
                </a:cubicBezTo>
                <a:cubicBezTo>
                  <a:pt x="895927" y="331739"/>
                  <a:pt x="938261" y="250920"/>
                  <a:pt x="960582" y="212435"/>
                </a:cubicBezTo>
                <a:cubicBezTo>
                  <a:pt x="982903" y="173950"/>
                  <a:pt x="992909" y="156248"/>
                  <a:pt x="1016000" y="133927"/>
                </a:cubicBezTo>
                <a:cubicBezTo>
                  <a:pt x="1039091" y="111606"/>
                  <a:pt x="1049263" y="87181"/>
                  <a:pt x="1099128" y="78509"/>
                </a:cubicBezTo>
                <a:cubicBezTo>
                  <a:pt x="1134534" y="72351"/>
                  <a:pt x="1169940" y="43103"/>
                  <a:pt x="1205346" y="36945"/>
                </a:cubicBezTo>
                <a:cubicBezTo>
                  <a:pt x="1239213" y="23091"/>
                  <a:pt x="1277698" y="23091"/>
                  <a:pt x="1306946" y="18473"/>
                </a:cubicBezTo>
                <a:cubicBezTo>
                  <a:pt x="1336194" y="13855"/>
                  <a:pt x="1356223" y="12447"/>
                  <a:pt x="1380837" y="9236"/>
                </a:cubicBezTo>
                <a:cubicBezTo>
                  <a:pt x="1457870" y="-812"/>
                  <a:pt x="1370961" y="6453"/>
                  <a:pt x="1519382" y="0"/>
                </a:cubicBezTo>
                <a:lnTo>
                  <a:pt x="1630219" y="9236"/>
                </a:lnTo>
                <a:cubicBezTo>
                  <a:pt x="1641053" y="10284"/>
                  <a:pt x="1651986" y="11214"/>
                  <a:pt x="1662546" y="13854"/>
                </a:cubicBezTo>
                <a:cubicBezTo>
                  <a:pt x="1670588" y="15865"/>
                  <a:pt x="1678017" y="19825"/>
                  <a:pt x="1685637" y="23091"/>
                </a:cubicBezTo>
                <a:cubicBezTo>
                  <a:pt x="1715032" y="35689"/>
                  <a:pt x="1733282" y="42976"/>
                  <a:pt x="1759528" y="60036"/>
                </a:cubicBezTo>
                <a:cubicBezTo>
                  <a:pt x="1779936" y="73301"/>
                  <a:pt x="1802352" y="84390"/>
                  <a:pt x="1819564" y="101600"/>
                </a:cubicBezTo>
                <a:cubicBezTo>
                  <a:pt x="1824182" y="106218"/>
                  <a:pt x="1828194" y="111535"/>
                  <a:pt x="1833419" y="115454"/>
                </a:cubicBezTo>
                <a:cubicBezTo>
                  <a:pt x="1887989" y="156382"/>
                  <a:pt x="1821881" y="97912"/>
                  <a:pt x="1884219" y="147782"/>
                </a:cubicBezTo>
                <a:cubicBezTo>
                  <a:pt x="1891019" y="153222"/>
                  <a:pt x="1896138" y="160520"/>
                  <a:pt x="1902691" y="166254"/>
                </a:cubicBezTo>
                <a:cubicBezTo>
                  <a:pt x="1908484" y="171323"/>
                  <a:pt x="1915006" y="175491"/>
                  <a:pt x="1921164" y="180109"/>
                </a:cubicBezTo>
                <a:cubicBezTo>
                  <a:pt x="1941176" y="210897"/>
                  <a:pt x="1964778" y="239630"/>
                  <a:pt x="1981200" y="272473"/>
                </a:cubicBezTo>
                <a:cubicBezTo>
                  <a:pt x="1985818" y="281709"/>
                  <a:pt x="1989742" y="291327"/>
                  <a:pt x="1995055" y="300182"/>
                </a:cubicBezTo>
                <a:cubicBezTo>
                  <a:pt x="2003622" y="314460"/>
                  <a:pt x="2014601" y="327233"/>
                  <a:pt x="2022764" y="341745"/>
                </a:cubicBezTo>
                <a:cubicBezTo>
                  <a:pt x="2028512" y="351963"/>
                  <a:pt x="2030675" y="363968"/>
                  <a:pt x="2036619" y="374073"/>
                </a:cubicBezTo>
                <a:cubicBezTo>
                  <a:pt x="2087408" y="460413"/>
                  <a:pt x="2052352" y="378755"/>
                  <a:pt x="2096655" y="471054"/>
                </a:cubicBezTo>
                <a:cubicBezTo>
                  <a:pt x="2117579" y="514647"/>
                  <a:pt x="2164915" y="636859"/>
                  <a:pt x="2170546" y="665018"/>
                </a:cubicBezTo>
                <a:cubicBezTo>
                  <a:pt x="2189087" y="757725"/>
                  <a:pt x="2178332" y="711538"/>
                  <a:pt x="2202873" y="803563"/>
                </a:cubicBezTo>
                <a:cubicBezTo>
                  <a:pt x="2215504" y="920402"/>
                  <a:pt x="2218642" y="954441"/>
                  <a:pt x="2230582" y="1052945"/>
                </a:cubicBezTo>
                <a:cubicBezTo>
                  <a:pt x="2233569" y="1077587"/>
                  <a:pt x="2234951" y="1102496"/>
                  <a:pt x="2239819" y="1126836"/>
                </a:cubicBezTo>
                <a:lnTo>
                  <a:pt x="2253673" y="1196109"/>
                </a:lnTo>
                <a:cubicBezTo>
                  <a:pt x="2258291" y="1243830"/>
                  <a:pt x="2262636" y="1291579"/>
                  <a:pt x="2267528" y="1339273"/>
                </a:cubicBezTo>
                <a:cubicBezTo>
                  <a:pt x="2268794" y="1351619"/>
                  <a:pt x="2269712" y="1364048"/>
                  <a:pt x="2272146" y="1376218"/>
                </a:cubicBezTo>
                <a:cubicBezTo>
                  <a:pt x="2275880" y="1394889"/>
                  <a:pt x="2281955" y="1413029"/>
                  <a:pt x="2286000" y="1431636"/>
                </a:cubicBezTo>
                <a:cubicBezTo>
                  <a:pt x="2289656" y="1448454"/>
                  <a:pt x="2291727" y="1465587"/>
                  <a:pt x="2295237" y="1482436"/>
                </a:cubicBezTo>
                <a:cubicBezTo>
                  <a:pt x="2299426" y="1502543"/>
                  <a:pt x="2305063" y="1522334"/>
                  <a:pt x="2309091" y="1542473"/>
                </a:cubicBezTo>
                <a:cubicBezTo>
                  <a:pt x="2312764" y="1560837"/>
                  <a:pt x="2313786" y="1579723"/>
                  <a:pt x="2318328" y="1597891"/>
                </a:cubicBezTo>
                <a:cubicBezTo>
                  <a:pt x="2323051" y="1616781"/>
                  <a:pt x="2331783" y="1634495"/>
                  <a:pt x="2336800" y="1653309"/>
                </a:cubicBezTo>
                <a:cubicBezTo>
                  <a:pt x="2344114" y="1680736"/>
                  <a:pt x="2348890" y="1708778"/>
                  <a:pt x="2355273" y="1736436"/>
                </a:cubicBezTo>
                <a:cubicBezTo>
                  <a:pt x="2382933" y="1856295"/>
                  <a:pt x="2342471" y="1675992"/>
                  <a:pt x="2378364" y="1819563"/>
                </a:cubicBezTo>
                <a:cubicBezTo>
                  <a:pt x="2382172" y="1834793"/>
                  <a:pt x="2382917" y="1850761"/>
                  <a:pt x="2387600" y="1865745"/>
                </a:cubicBezTo>
                <a:cubicBezTo>
                  <a:pt x="2390680" y="1875602"/>
                  <a:pt x="2397261" y="1884017"/>
                  <a:pt x="2401455" y="1893454"/>
                </a:cubicBezTo>
                <a:cubicBezTo>
                  <a:pt x="2409583" y="1911742"/>
                  <a:pt x="2415596" y="1930973"/>
                  <a:pt x="2424546" y="1948873"/>
                </a:cubicBezTo>
                <a:cubicBezTo>
                  <a:pt x="2432243" y="1964267"/>
                  <a:pt x="2435468" y="1982884"/>
                  <a:pt x="2447637" y="1995054"/>
                </a:cubicBezTo>
                <a:cubicBezTo>
                  <a:pt x="2484850" y="2032269"/>
                  <a:pt x="2458224" y="2004049"/>
                  <a:pt x="2512291" y="2073563"/>
                </a:cubicBezTo>
                <a:cubicBezTo>
                  <a:pt x="2518343" y="2081344"/>
                  <a:pt x="2525297" y="2088452"/>
                  <a:pt x="2530764" y="2096654"/>
                </a:cubicBezTo>
                <a:cubicBezTo>
                  <a:pt x="2533843" y="2101272"/>
                  <a:pt x="2536345" y="2106332"/>
                  <a:pt x="2540000" y="2110509"/>
                </a:cubicBezTo>
                <a:cubicBezTo>
                  <a:pt x="2547168" y="2118701"/>
                  <a:pt x="2552531" y="2130960"/>
                  <a:pt x="2563091" y="2133600"/>
                </a:cubicBezTo>
                <a:lnTo>
                  <a:pt x="2600037" y="2142836"/>
                </a:lnTo>
                <a:cubicBezTo>
                  <a:pt x="2618203" y="2151920"/>
                  <a:pt x="2620113" y="2154900"/>
                  <a:pt x="2641600" y="2156691"/>
                </a:cubicBezTo>
                <a:cubicBezTo>
                  <a:pt x="2670788" y="2159123"/>
                  <a:pt x="2729346" y="2161309"/>
                  <a:pt x="2729346" y="2161309"/>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7" name="Straight Connector 26">
            <a:extLst>
              <a:ext uri="{FF2B5EF4-FFF2-40B4-BE49-F238E27FC236}">
                <a16:creationId xmlns:a16="http://schemas.microsoft.com/office/drawing/2014/main" id="{7936D819-760D-573D-E1C6-2AC39393B44B}"/>
              </a:ext>
            </a:extLst>
          </p:cNvPr>
          <p:cNvCxnSpPr>
            <a:cxnSpLocks/>
          </p:cNvCxnSpPr>
          <p:nvPr/>
        </p:nvCxnSpPr>
        <p:spPr>
          <a:xfrm>
            <a:off x="1557483" y="2667000"/>
            <a:ext cx="4876800" cy="0"/>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223F25A7-F2F0-EE86-C068-24102EC7BCC7}"/>
              </a:ext>
            </a:extLst>
          </p:cNvPr>
          <p:cNvSpPr txBox="1"/>
          <p:nvPr/>
        </p:nvSpPr>
        <p:spPr>
          <a:xfrm>
            <a:off x="1214583" y="1371600"/>
            <a:ext cx="533399" cy="307777"/>
          </a:xfrm>
          <a:prstGeom prst="rect">
            <a:avLst/>
          </a:prstGeom>
          <a:noFill/>
        </p:spPr>
        <p:txBody>
          <a:bodyPr wrap="square" rtlCol="0">
            <a:spAutoFit/>
          </a:bodyPr>
          <a:lstStyle/>
          <a:p>
            <a:r>
              <a:rPr lang="en-US" sz="1400" dirty="0"/>
              <a:t>MW</a:t>
            </a:r>
          </a:p>
        </p:txBody>
      </p:sp>
      <p:sp>
        <p:nvSpPr>
          <p:cNvPr id="31" name="TextBox 30">
            <a:extLst>
              <a:ext uri="{FF2B5EF4-FFF2-40B4-BE49-F238E27FC236}">
                <a16:creationId xmlns:a16="http://schemas.microsoft.com/office/drawing/2014/main" id="{74A3C889-C056-B7C1-93F4-9DEB37D0F48D}"/>
              </a:ext>
            </a:extLst>
          </p:cNvPr>
          <p:cNvSpPr txBox="1"/>
          <p:nvPr/>
        </p:nvSpPr>
        <p:spPr>
          <a:xfrm>
            <a:off x="6172202" y="5103091"/>
            <a:ext cx="609598" cy="369332"/>
          </a:xfrm>
          <a:prstGeom prst="rect">
            <a:avLst/>
          </a:prstGeom>
          <a:noFill/>
        </p:spPr>
        <p:txBody>
          <a:bodyPr wrap="square" rtlCol="0">
            <a:spAutoFit/>
          </a:bodyPr>
          <a:lstStyle/>
          <a:p>
            <a:r>
              <a:rPr lang="en-US" dirty="0"/>
              <a:t>t</a:t>
            </a:r>
          </a:p>
        </p:txBody>
      </p:sp>
      <p:cxnSp>
        <p:nvCxnSpPr>
          <p:cNvPr id="32" name="Straight Connector 31">
            <a:extLst>
              <a:ext uri="{FF2B5EF4-FFF2-40B4-BE49-F238E27FC236}">
                <a16:creationId xmlns:a16="http://schemas.microsoft.com/office/drawing/2014/main" id="{6833D8BA-84A0-8172-DE06-D6089E3EA117}"/>
              </a:ext>
            </a:extLst>
          </p:cNvPr>
          <p:cNvCxnSpPr>
            <a:cxnSpLocks/>
          </p:cNvCxnSpPr>
          <p:nvPr/>
        </p:nvCxnSpPr>
        <p:spPr>
          <a:xfrm>
            <a:off x="1557483" y="3200400"/>
            <a:ext cx="4876800" cy="0"/>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9BEA5CF6-9BF7-C25F-E009-3C9CC721CA3D}"/>
              </a:ext>
            </a:extLst>
          </p:cNvPr>
          <p:cNvSpPr txBox="1"/>
          <p:nvPr/>
        </p:nvSpPr>
        <p:spPr>
          <a:xfrm>
            <a:off x="92366" y="2487557"/>
            <a:ext cx="1541317" cy="307777"/>
          </a:xfrm>
          <a:prstGeom prst="rect">
            <a:avLst/>
          </a:prstGeom>
          <a:noFill/>
        </p:spPr>
        <p:txBody>
          <a:bodyPr wrap="square" rtlCol="0">
            <a:spAutoFit/>
          </a:bodyPr>
          <a:lstStyle/>
          <a:p>
            <a:r>
              <a:rPr lang="el-GR" sz="1400" dirty="0"/>
              <a:t>Ονομαστική ισχύς</a:t>
            </a:r>
            <a:endParaRPr lang="en-US" sz="1400" dirty="0"/>
          </a:p>
        </p:txBody>
      </p:sp>
      <p:sp>
        <p:nvSpPr>
          <p:cNvPr id="34" name="TextBox 33">
            <a:extLst>
              <a:ext uri="{FF2B5EF4-FFF2-40B4-BE49-F238E27FC236}">
                <a16:creationId xmlns:a16="http://schemas.microsoft.com/office/drawing/2014/main" id="{9B670B41-2BB0-CEDA-75B6-D9BBCD86E01C}"/>
              </a:ext>
            </a:extLst>
          </p:cNvPr>
          <p:cNvSpPr txBox="1"/>
          <p:nvPr/>
        </p:nvSpPr>
        <p:spPr>
          <a:xfrm>
            <a:off x="365415" y="2938790"/>
            <a:ext cx="1268268" cy="523220"/>
          </a:xfrm>
          <a:prstGeom prst="rect">
            <a:avLst/>
          </a:prstGeom>
          <a:noFill/>
        </p:spPr>
        <p:txBody>
          <a:bodyPr wrap="square" rtlCol="0">
            <a:spAutoFit/>
          </a:bodyPr>
          <a:lstStyle/>
          <a:p>
            <a:r>
              <a:rPr lang="el-GR" sz="1400" dirty="0"/>
              <a:t>73% (στατικός περιορισμός)</a:t>
            </a:r>
            <a:endParaRPr lang="en-US" sz="1400" dirty="0"/>
          </a:p>
        </p:txBody>
      </p:sp>
      <p:sp>
        <p:nvSpPr>
          <p:cNvPr id="35" name="Freeform: Shape 34">
            <a:extLst>
              <a:ext uri="{FF2B5EF4-FFF2-40B4-BE49-F238E27FC236}">
                <a16:creationId xmlns:a16="http://schemas.microsoft.com/office/drawing/2014/main" id="{FD779F56-DC00-2E7A-06A9-6D3A106A80C3}"/>
              </a:ext>
            </a:extLst>
          </p:cNvPr>
          <p:cNvSpPr/>
          <p:nvPr/>
        </p:nvSpPr>
        <p:spPr>
          <a:xfrm>
            <a:off x="3325091" y="3417455"/>
            <a:ext cx="1252255" cy="309530"/>
          </a:xfrm>
          <a:custGeom>
            <a:avLst/>
            <a:gdLst>
              <a:gd name="connsiteX0" fmla="*/ 0 w 1252255"/>
              <a:gd name="connsiteY0" fmla="*/ 73890 h 309530"/>
              <a:gd name="connsiteX1" fmla="*/ 78509 w 1252255"/>
              <a:gd name="connsiteY1" fmla="*/ 73890 h 309530"/>
              <a:gd name="connsiteX2" fmla="*/ 129309 w 1252255"/>
              <a:gd name="connsiteY2" fmla="*/ 129309 h 309530"/>
              <a:gd name="connsiteX3" fmla="*/ 152400 w 1252255"/>
              <a:gd name="connsiteY3" fmla="*/ 166254 h 309530"/>
              <a:gd name="connsiteX4" fmla="*/ 203200 w 1252255"/>
              <a:gd name="connsiteY4" fmla="*/ 217054 h 309530"/>
              <a:gd name="connsiteX5" fmla="*/ 217054 w 1252255"/>
              <a:gd name="connsiteY5" fmla="*/ 226290 h 309530"/>
              <a:gd name="connsiteX6" fmla="*/ 235527 w 1252255"/>
              <a:gd name="connsiteY6" fmla="*/ 235527 h 309530"/>
              <a:gd name="connsiteX7" fmla="*/ 254000 w 1252255"/>
              <a:gd name="connsiteY7" fmla="*/ 258618 h 309530"/>
              <a:gd name="connsiteX8" fmla="*/ 281709 w 1252255"/>
              <a:gd name="connsiteY8" fmla="*/ 267854 h 309530"/>
              <a:gd name="connsiteX9" fmla="*/ 300182 w 1252255"/>
              <a:gd name="connsiteY9" fmla="*/ 277090 h 309530"/>
              <a:gd name="connsiteX10" fmla="*/ 360218 w 1252255"/>
              <a:gd name="connsiteY10" fmla="*/ 286327 h 309530"/>
              <a:gd name="connsiteX11" fmla="*/ 457200 w 1252255"/>
              <a:gd name="connsiteY11" fmla="*/ 295563 h 309530"/>
              <a:gd name="connsiteX12" fmla="*/ 600364 w 1252255"/>
              <a:gd name="connsiteY12" fmla="*/ 300181 h 309530"/>
              <a:gd name="connsiteX13" fmla="*/ 655782 w 1252255"/>
              <a:gd name="connsiteY13" fmla="*/ 304800 h 309530"/>
              <a:gd name="connsiteX14" fmla="*/ 674254 w 1252255"/>
              <a:gd name="connsiteY14" fmla="*/ 309418 h 309530"/>
              <a:gd name="connsiteX15" fmla="*/ 720436 w 1252255"/>
              <a:gd name="connsiteY15" fmla="*/ 295563 h 309530"/>
              <a:gd name="connsiteX16" fmla="*/ 817418 w 1252255"/>
              <a:gd name="connsiteY16" fmla="*/ 244763 h 309530"/>
              <a:gd name="connsiteX17" fmla="*/ 937491 w 1252255"/>
              <a:gd name="connsiteY17" fmla="*/ 152400 h 309530"/>
              <a:gd name="connsiteX18" fmla="*/ 997527 w 1252255"/>
              <a:gd name="connsiteY18" fmla="*/ 124690 h 309530"/>
              <a:gd name="connsiteX19" fmla="*/ 1006764 w 1252255"/>
              <a:gd name="connsiteY19" fmla="*/ 101600 h 309530"/>
              <a:gd name="connsiteX20" fmla="*/ 1108364 w 1252255"/>
              <a:gd name="connsiteY20" fmla="*/ 73890 h 309530"/>
              <a:gd name="connsiteX21" fmla="*/ 1131454 w 1252255"/>
              <a:gd name="connsiteY21" fmla="*/ 55418 h 309530"/>
              <a:gd name="connsiteX22" fmla="*/ 1140691 w 1252255"/>
              <a:gd name="connsiteY22" fmla="*/ 36945 h 309530"/>
              <a:gd name="connsiteX23" fmla="*/ 1145309 w 1252255"/>
              <a:gd name="connsiteY23" fmla="*/ 23090 h 309530"/>
              <a:gd name="connsiteX24" fmla="*/ 1246909 w 1252255"/>
              <a:gd name="connsiteY24" fmla="*/ 0 h 3095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52255" h="309530">
                <a:moveTo>
                  <a:pt x="0" y="73890"/>
                </a:moveTo>
                <a:cubicBezTo>
                  <a:pt x="8809" y="73089"/>
                  <a:pt x="62288" y="63908"/>
                  <a:pt x="78509" y="73890"/>
                </a:cubicBezTo>
                <a:cubicBezTo>
                  <a:pt x="89423" y="80607"/>
                  <a:pt x="119674" y="115392"/>
                  <a:pt x="129309" y="129309"/>
                </a:cubicBezTo>
                <a:cubicBezTo>
                  <a:pt x="137575" y="141249"/>
                  <a:pt x="143812" y="154543"/>
                  <a:pt x="152400" y="166254"/>
                </a:cubicBezTo>
                <a:cubicBezTo>
                  <a:pt x="171561" y="192383"/>
                  <a:pt x="179419" y="199218"/>
                  <a:pt x="203200" y="217054"/>
                </a:cubicBezTo>
                <a:cubicBezTo>
                  <a:pt x="207640" y="220384"/>
                  <a:pt x="212235" y="223536"/>
                  <a:pt x="217054" y="226290"/>
                </a:cubicBezTo>
                <a:cubicBezTo>
                  <a:pt x="223031" y="229706"/>
                  <a:pt x="229369" y="232448"/>
                  <a:pt x="235527" y="235527"/>
                </a:cubicBezTo>
                <a:cubicBezTo>
                  <a:pt x="241685" y="243224"/>
                  <a:pt x="245925" y="252965"/>
                  <a:pt x="254000" y="258618"/>
                </a:cubicBezTo>
                <a:cubicBezTo>
                  <a:pt x="261976" y="264201"/>
                  <a:pt x="272669" y="264238"/>
                  <a:pt x="281709" y="267854"/>
                </a:cubicBezTo>
                <a:cubicBezTo>
                  <a:pt x="288101" y="270411"/>
                  <a:pt x="293651" y="274913"/>
                  <a:pt x="300182" y="277090"/>
                </a:cubicBezTo>
                <a:cubicBezTo>
                  <a:pt x="312344" y="281144"/>
                  <a:pt x="352005" y="285477"/>
                  <a:pt x="360218" y="286327"/>
                </a:cubicBezTo>
                <a:cubicBezTo>
                  <a:pt x="392519" y="289668"/>
                  <a:pt x="424780" y="293693"/>
                  <a:pt x="457200" y="295563"/>
                </a:cubicBezTo>
                <a:cubicBezTo>
                  <a:pt x="504867" y="298313"/>
                  <a:pt x="552643" y="298642"/>
                  <a:pt x="600364" y="300181"/>
                </a:cubicBezTo>
                <a:cubicBezTo>
                  <a:pt x="618837" y="301721"/>
                  <a:pt x="637388" y="302501"/>
                  <a:pt x="655782" y="304800"/>
                </a:cubicBezTo>
                <a:cubicBezTo>
                  <a:pt x="662080" y="305587"/>
                  <a:pt x="667971" y="310316"/>
                  <a:pt x="674254" y="309418"/>
                </a:cubicBezTo>
                <a:cubicBezTo>
                  <a:pt x="690164" y="307145"/>
                  <a:pt x="705042" y="300181"/>
                  <a:pt x="720436" y="295563"/>
                </a:cubicBezTo>
                <a:cubicBezTo>
                  <a:pt x="748282" y="253798"/>
                  <a:pt x="718816" y="292474"/>
                  <a:pt x="817418" y="244763"/>
                </a:cubicBezTo>
                <a:cubicBezTo>
                  <a:pt x="921419" y="194440"/>
                  <a:pt x="825289" y="231358"/>
                  <a:pt x="937491" y="152400"/>
                </a:cubicBezTo>
                <a:cubicBezTo>
                  <a:pt x="955516" y="139716"/>
                  <a:pt x="977515" y="133927"/>
                  <a:pt x="997527" y="124690"/>
                </a:cubicBezTo>
                <a:cubicBezTo>
                  <a:pt x="1000606" y="116993"/>
                  <a:pt x="1002166" y="108497"/>
                  <a:pt x="1006764" y="101600"/>
                </a:cubicBezTo>
                <a:cubicBezTo>
                  <a:pt x="1031204" y="64940"/>
                  <a:pt x="1060588" y="79199"/>
                  <a:pt x="1108364" y="73890"/>
                </a:cubicBezTo>
                <a:cubicBezTo>
                  <a:pt x="1116061" y="67733"/>
                  <a:pt x="1124963" y="62836"/>
                  <a:pt x="1131454" y="55418"/>
                </a:cubicBezTo>
                <a:cubicBezTo>
                  <a:pt x="1135988" y="50237"/>
                  <a:pt x="1137979" y="43273"/>
                  <a:pt x="1140691" y="36945"/>
                </a:cubicBezTo>
                <a:cubicBezTo>
                  <a:pt x="1142609" y="32471"/>
                  <a:pt x="1140507" y="23890"/>
                  <a:pt x="1145309" y="23090"/>
                </a:cubicBezTo>
                <a:cubicBezTo>
                  <a:pt x="1254540" y="4885"/>
                  <a:pt x="1260718" y="55237"/>
                  <a:pt x="1246909" y="0"/>
                </a:cubicBezTo>
              </a:path>
            </a:pathLst>
          </a:custGeom>
          <a:noFill/>
          <a:ln>
            <a:solidFill>
              <a:schemeClr val="accent3">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Connector 36">
            <a:extLst>
              <a:ext uri="{FF2B5EF4-FFF2-40B4-BE49-F238E27FC236}">
                <a16:creationId xmlns:a16="http://schemas.microsoft.com/office/drawing/2014/main" id="{388B7A32-1568-B2FB-3A1C-31DA64D34D68}"/>
              </a:ext>
            </a:extLst>
          </p:cNvPr>
          <p:cNvCxnSpPr>
            <a:cxnSpLocks/>
            <a:endCxn id="21" idx="27"/>
          </p:cNvCxnSpPr>
          <p:nvPr/>
        </p:nvCxnSpPr>
        <p:spPr>
          <a:xfrm flipH="1" flipV="1">
            <a:off x="3497119" y="3075709"/>
            <a:ext cx="51953" cy="110471"/>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2B1967F4-850E-3B81-1E6B-CD9DAC2DFC4B}"/>
              </a:ext>
            </a:extLst>
          </p:cNvPr>
          <p:cNvCxnSpPr>
            <a:cxnSpLocks/>
          </p:cNvCxnSpPr>
          <p:nvPr/>
        </p:nvCxnSpPr>
        <p:spPr>
          <a:xfrm flipH="1" flipV="1">
            <a:off x="3567545" y="3035239"/>
            <a:ext cx="76200" cy="162852"/>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A88D72CC-20F4-5C87-DE28-53EB1C9E44DA}"/>
              </a:ext>
            </a:extLst>
          </p:cNvPr>
          <p:cNvCxnSpPr>
            <a:cxnSpLocks/>
          </p:cNvCxnSpPr>
          <p:nvPr/>
        </p:nvCxnSpPr>
        <p:spPr>
          <a:xfrm flipH="1" flipV="1">
            <a:off x="3665681" y="2996742"/>
            <a:ext cx="76200" cy="23076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BBD28966-42A2-1FAD-7AB0-BF84A0FF6054}"/>
              </a:ext>
            </a:extLst>
          </p:cNvPr>
          <p:cNvCxnSpPr>
            <a:cxnSpLocks/>
          </p:cNvCxnSpPr>
          <p:nvPr/>
        </p:nvCxnSpPr>
        <p:spPr>
          <a:xfrm flipH="1" flipV="1">
            <a:off x="3759779" y="2979878"/>
            <a:ext cx="76200" cy="23076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147BBDE1-6744-D17E-2210-FD5C8347AFAC}"/>
              </a:ext>
            </a:extLst>
          </p:cNvPr>
          <p:cNvCxnSpPr>
            <a:cxnSpLocks/>
          </p:cNvCxnSpPr>
          <p:nvPr/>
        </p:nvCxnSpPr>
        <p:spPr>
          <a:xfrm flipH="1" flipV="1">
            <a:off x="3864842" y="2968486"/>
            <a:ext cx="76200" cy="23076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4930CF7B-8399-7C43-9BEF-151AAFA95860}"/>
              </a:ext>
            </a:extLst>
          </p:cNvPr>
          <p:cNvCxnSpPr>
            <a:cxnSpLocks/>
          </p:cNvCxnSpPr>
          <p:nvPr/>
        </p:nvCxnSpPr>
        <p:spPr>
          <a:xfrm flipH="1" flipV="1">
            <a:off x="3969905" y="2944839"/>
            <a:ext cx="76200" cy="23076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1BDF1043-1BCA-7C4E-0922-9F0CE4D23D25}"/>
              </a:ext>
            </a:extLst>
          </p:cNvPr>
          <p:cNvCxnSpPr>
            <a:cxnSpLocks/>
          </p:cNvCxnSpPr>
          <p:nvPr/>
        </p:nvCxnSpPr>
        <p:spPr>
          <a:xfrm flipH="1" flipV="1">
            <a:off x="4081319" y="2949457"/>
            <a:ext cx="76200" cy="23076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3EA08CCF-C3D8-10C4-5A3B-8FC1B5986B45}"/>
              </a:ext>
            </a:extLst>
          </p:cNvPr>
          <p:cNvCxnSpPr>
            <a:cxnSpLocks/>
          </p:cNvCxnSpPr>
          <p:nvPr/>
        </p:nvCxnSpPr>
        <p:spPr>
          <a:xfrm flipH="1" flipV="1">
            <a:off x="4195042" y="2968486"/>
            <a:ext cx="76200" cy="23076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AFFCD9EB-3EB5-E2FE-E3FB-A0DDDD16A097}"/>
              </a:ext>
            </a:extLst>
          </p:cNvPr>
          <p:cNvCxnSpPr>
            <a:cxnSpLocks/>
          </p:cNvCxnSpPr>
          <p:nvPr/>
        </p:nvCxnSpPr>
        <p:spPr>
          <a:xfrm flipH="1" flipV="1">
            <a:off x="4318582" y="3042543"/>
            <a:ext cx="48489" cy="143637"/>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6C7A45A2-24E3-720A-A696-9CAAD2C82FD2}"/>
              </a:ext>
            </a:extLst>
          </p:cNvPr>
          <p:cNvCxnSpPr>
            <a:endCxn id="21" idx="24"/>
          </p:cNvCxnSpPr>
          <p:nvPr/>
        </p:nvCxnSpPr>
        <p:spPr>
          <a:xfrm flipH="1">
            <a:off x="3358574" y="3198091"/>
            <a:ext cx="138545" cy="154709"/>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36A037C0-940A-7C44-C418-914F280DB148}"/>
              </a:ext>
            </a:extLst>
          </p:cNvPr>
          <p:cNvCxnSpPr>
            <a:cxnSpLocks/>
            <a:endCxn id="35" idx="0"/>
          </p:cNvCxnSpPr>
          <p:nvPr/>
        </p:nvCxnSpPr>
        <p:spPr>
          <a:xfrm flipH="1">
            <a:off x="3325091" y="3210638"/>
            <a:ext cx="264971" cy="280707"/>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8EA83BA4-2F55-F863-B390-740777507543}"/>
              </a:ext>
            </a:extLst>
          </p:cNvPr>
          <p:cNvCxnSpPr>
            <a:cxnSpLocks/>
            <a:endCxn id="35" idx="1"/>
          </p:cNvCxnSpPr>
          <p:nvPr/>
        </p:nvCxnSpPr>
        <p:spPr>
          <a:xfrm flipH="1">
            <a:off x="3403600" y="3210638"/>
            <a:ext cx="310286" cy="280707"/>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B149651C-B83B-B57A-3FFF-A86403D1ED7D}"/>
              </a:ext>
            </a:extLst>
          </p:cNvPr>
          <p:cNvCxnSpPr>
            <a:cxnSpLocks/>
            <a:endCxn id="35" idx="2"/>
          </p:cNvCxnSpPr>
          <p:nvPr/>
        </p:nvCxnSpPr>
        <p:spPr>
          <a:xfrm flipH="1">
            <a:off x="3454400" y="3210637"/>
            <a:ext cx="359278" cy="336127"/>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E7F45E5F-7559-E1FD-DE07-397F06FA36D9}"/>
              </a:ext>
            </a:extLst>
          </p:cNvPr>
          <p:cNvCxnSpPr>
            <a:cxnSpLocks/>
            <a:endCxn id="35" idx="4"/>
          </p:cNvCxnSpPr>
          <p:nvPr/>
        </p:nvCxnSpPr>
        <p:spPr>
          <a:xfrm flipH="1">
            <a:off x="3528291" y="3201351"/>
            <a:ext cx="394855" cy="433158"/>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6B9EA051-16A4-F6F4-D529-1DA9829C8F26}"/>
              </a:ext>
            </a:extLst>
          </p:cNvPr>
          <p:cNvCxnSpPr>
            <a:cxnSpLocks/>
            <a:endCxn id="35" idx="8"/>
          </p:cNvCxnSpPr>
          <p:nvPr/>
        </p:nvCxnSpPr>
        <p:spPr>
          <a:xfrm flipH="1">
            <a:off x="3606800" y="3206414"/>
            <a:ext cx="434185" cy="478895"/>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90D225A7-64B0-3E83-A659-767F277D168E}"/>
              </a:ext>
            </a:extLst>
          </p:cNvPr>
          <p:cNvCxnSpPr>
            <a:cxnSpLocks/>
            <a:endCxn id="35" idx="10"/>
          </p:cNvCxnSpPr>
          <p:nvPr/>
        </p:nvCxnSpPr>
        <p:spPr>
          <a:xfrm flipH="1">
            <a:off x="3685309" y="3201351"/>
            <a:ext cx="483757" cy="502431"/>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69A4716C-544D-3AAE-B51E-56491F4201AA}"/>
              </a:ext>
            </a:extLst>
          </p:cNvPr>
          <p:cNvCxnSpPr>
            <a:cxnSpLocks/>
            <a:endCxn id="35" idx="11"/>
          </p:cNvCxnSpPr>
          <p:nvPr/>
        </p:nvCxnSpPr>
        <p:spPr>
          <a:xfrm flipH="1">
            <a:off x="3782291" y="3186280"/>
            <a:ext cx="505403" cy="526738"/>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451F49AF-6C44-79DF-7062-9255F2F77EC0}"/>
              </a:ext>
            </a:extLst>
          </p:cNvPr>
          <p:cNvCxnSpPr>
            <a:cxnSpLocks/>
            <a:endCxn id="35" idx="12"/>
          </p:cNvCxnSpPr>
          <p:nvPr/>
        </p:nvCxnSpPr>
        <p:spPr>
          <a:xfrm flipH="1">
            <a:off x="3925455" y="3193320"/>
            <a:ext cx="443241" cy="524316"/>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54211E4A-07E4-0994-CBEA-2F09C1E62883}"/>
              </a:ext>
            </a:extLst>
          </p:cNvPr>
          <p:cNvCxnSpPr>
            <a:cxnSpLocks/>
            <a:endCxn id="35" idx="15"/>
          </p:cNvCxnSpPr>
          <p:nvPr/>
        </p:nvCxnSpPr>
        <p:spPr>
          <a:xfrm flipH="1">
            <a:off x="4045527" y="3210638"/>
            <a:ext cx="427494" cy="50238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27744C28-2E43-1A7A-7463-8BC8C3030DE8}"/>
              </a:ext>
            </a:extLst>
          </p:cNvPr>
          <p:cNvCxnSpPr>
            <a:cxnSpLocks/>
          </p:cNvCxnSpPr>
          <p:nvPr/>
        </p:nvCxnSpPr>
        <p:spPr>
          <a:xfrm flipH="1">
            <a:off x="4262296" y="3298885"/>
            <a:ext cx="264971" cy="280707"/>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id="{4A4BC133-621A-338B-E888-7901B26FEB20}"/>
              </a:ext>
            </a:extLst>
          </p:cNvPr>
          <p:cNvSpPr txBox="1"/>
          <p:nvPr/>
        </p:nvSpPr>
        <p:spPr>
          <a:xfrm>
            <a:off x="4572001" y="1818655"/>
            <a:ext cx="1786082" cy="738664"/>
          </a:xfrm>
          <a:prstGeom prst="rect">
            <a:avLst/>
          </a:prstGeom>
          <a:noFill/>
        </p:spPr>
        <p:txBody>
          <a:bodyPr wrap="square" rtlCol="0">
            <a:spAutoFit/>
          </a:bodyPr>
          <a:lstStyle/>
          <a:p>
            <a:r>
              <a:rPr lang="el-GR" sz="1400" dirty="0">
                <a:solidFill>
                  <a:schemeClr val="accent6">
                    <a:lumMod val="75000"/>
                  </a:schemeClr>
                </a:solidFill>
              </a:rPr>
              <a:t>Περικοπή λόγω στατικών περιορισμών</a:t>
            </a:r>
            <a:endParaRPr lang="en-US" sz="1400" dirty="0">
              <a:solidFill>
                <a:schemeClr val="accent6">
                  <a:lumMod val="75000"/>
                </a:schemeClr>
              </a:solidFill>
            </a:endParaRPr>
          </a:p>
        </p:txBody>
      </p:sp>
      <p:cxnSp>
        <p:nvCxnSpPr>
          <p:cNvPr id="75" name="Straight Arrow Connector 74">
            <a:extLst>
              <a:ext uri="{FF2B5EF4-FFF2-40B4-BE49-F238E27FC236}">
                <a16:creationId xmlns:a16="http://schemas.microsoft.com/office/drawing/2014/main" id="{C0837D1A-6A53-089A-CC6A-D6EC150836E3}"/>
              </a:ext>
            </a:extLst>
          </p:cNvPr>
          <p:cNvCxnSpPr/>
          <p:nvPr/>
        </p:nvCxnSpPr>
        <p:spPr>
          <a:xfrm flipH="1">
            <a:off x="4169066" y="2538667"/>
            <a:ext cx="555334" cy="5117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6" name="TextBox 75">
            <a:extLst>
              <a:ext uri="{FF2B5EF4-FFF2-40B4-BE49-F238E27FC236}">
                <a16:creationId xmlns:a16="http://schemas.microsoft.com/office/drawing/2014/main" id="{CB372322-EF3D-D1D8-554E-A78E2F33152A}"/>
              </a:ext>
            </a:extLst>
          </p:cNvPr>
          <p:cNvSpPr txBox="1"/>
          <p:nvPr/>
        </p:nvSpPr>
        <p:spPr>
          <a:xfrm>
            <a:off x="5821792" y="2685652"/>
            <a:ext cx="1688525" cy="738664"/>
          </a:xfrm>
          <a:prstGeom prst="rect">
            <a:avLst/>
          </a:prstGeom>
          <a:noFill/>
        </p:spPr>
        <p:txBody>
          <a:bodyPr wrap="square" rtlCol="0">
            <a:spAutoFit/>
          </a:bodyPr>
          <a:lstStyle/>
          <a:p>
            <a:r>
              <a:rPr lang="el-GR" sz="1400" dirty="0">
                <a:solidFill>
                  <a:schemeClr val="accent3">
                    <a:lumMod val="75000"/>
                  </a:schemeClr>
                </a:solidFill>
              </a:rPr>
              <a:t>Περικοπή λόγω δυναμικών περιορισμών</a:t>
            </a:r>
            <a:endParaRPr lang="en-US" sz="1400" dirty="0">
              <a:solidFill>
                <a:schemeClr val="accent3">
                  <a:lumMod val="75000"/>
                </a:schemeClr>
              </a:solidFill>
            </a:endParaRPr>
          </a:p>
        </p:txBody>
      </p:sp>
      <p:cxnSp>
        <p:nvCxnSpPr>
          <p:cNvPr id="77" name="Straight Arrow Connector 76">
            <a:extLst>
              <a:ext uri="{FF2B5EF4-FFF2-40B4-BE49-F238E27FC236}">
                <a16:creationId xmlns:a16="http://schemas.microsoft.com/office/drawing/2014/main" id="{7AED6ABB-D818-D177-AAB9-7BF834E3AF2A}"/>
              </a:ext>
            </a:extLst>
          </p:cNvPr>
          <p:cNvCxnSpPr>
            <a:cxnSpLocks/>
            <a:stCxn id="76" idx="1"/>
          </p:cNvCxnSpPr>
          <p:nvPr/>
        </p:nvCxnSpPr>
        <p:spPr>
          <a:xfrm flipH="1">
            <a:off x="4367071" y="3054984"/>
            <a:ext cx="1454721" cy="3023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0" name="TextBox 79">
            <a:extLst>
              <a:ext uri="{FF2B5EF4-FFF2-40B4-BE49-F238E27FC236}">
                <a16:creationId xmlns:a16="http://schemas.microsoft.com/office/drawing/2014/main" id="{6E6FC6B5-F994-4309-ADC6-37F8B7A0D86C}"/>
              </a:ext>
            </a:extLst>
          </p:cNvPr>
          <p:cNvSpPr txBox="1"/>
          <p:nvPr/>
        </p:nvSpPr>
        <p:spPr>
          <a:xfrm>
            <a:off x="5632738" y="3713018"/>
            <a:ext cx="1688525" cy="1169551"/>
          </a:xfrm>
          <a:prstGeom prst="rect">
            <a:avLst/>
          </a:prstGeom>
          <a:noFill/>
        </p:spPr>
        <p:txBody>
          <a:bodyPr wrap="square" rtlCol="0">
            <a:spAutoFit/>
          </a:bodyPr>
          <a:lstStyle/>
          <a:p>
            <a:r>
              <a:rPr lang="el-GR" sz="1400" dirty="0">
                <a:solidFill>
                  <a:schemeClr val="accent2">
                    <a:lumMod val="75000"/>
                  </a:schemeClr>
                </a:solidFill>
              </a:rPr>
              <a:t>Περαιτέρω περικοπή για φόρτιση μπαταρίας για οικονομικούς λόγους</a:t>
            </a:r>
            <a:endParaRPr lang="en-US" sz="1400" dirty="0">
              <a:solidFill>
                <a:schemeClr val="accent2">
                  <a:lumMod val="75000"/>
                </a:schemeClr>
              </a:solidFill>
            </a:endParaRPr>
          </a:p>
        </p:txBody>
      </p:sp>
      <p:sp>
        <p:nvSpPr>
          <p:cNvPr id="82" name="Freeform: Shape 81">
            <a:extLst>
              <a:ext uri="{FF2B5EF4-FFF2-40B4-BE49-F238E27FC236}">
                <a16:creationId xmlns:a16="http://schemas.microsoft.com/office/drawing/2014/main" id="{0F8E01F9-7394-3EAF-5393-F8BE8964BD62}"/>
              </a:ext>
            </a:extLst>
          </p:cNvPr>
          <p:cNvSpPr/>
          <p:nvPr/>
        </p:nvSpPr>
        <p:spPr>
          <a:xfrm>
            <a:off x="3218873" y="3967018"/>
            <a:ext cx="1505527" cy="572654"/>
          </a:xfrm>
          <a:custGeom>
            <a:avLst/>
            <a:gdLst>
              <a:gd name="connsiteX0" fmla="*/ 0 w 1505527"/>
              <a:gd name="connsiteY0" fmla="*/ 50800 h 572654"/>
              <a:gd name="connsiteX1" fmla="*/ 27709 w 1505527"/>
              <a:gd name="connsiteY1" fmla="*/ 46181 h 572654"/>
              <a:gd name="connsiteX2" fmla="*/ 152400 w 1505527"/>
              <a:gd name="connsiteY2" fmla="*/ 73890 h 572654"/>
              <a:gd name="connsiteX3" fmla="*/ 166255 w 1505527"/>
              <a:gd name="connsiteY3" fmla="*/ 87745 h 572654"/>
              <a:gd name="connsiteX4" fmla="*/ 180109 w 1505527"/>
              <a:gd name="connsiteY4" fmla="*/ 106218 h 572654"/>
              <a:gd name="connsiteX5" fmla="*/ 207818 w 1505527"/>
              <a:gd name="connsiteY5" fmla="*/ 138545 h 572654"/>
              <a:gd name="connsiteX6" fmla="*/ 221673 w 1505527"/>
              <a:gd name="connsiteY6" fmla="*/ 166254 h 572654"/>
              <a:gd name="connsiteX7" fmla="*/ 300182 w 1505527"/>
              <a:gd name="connsiteY7" fmla="*/ 249381 h 572654"/>
              <a:gd name="connsiteX8" fmla="*/ 323273 w 1505527"/>
              <a:gd name="connsiteY8" fmla="*/ 286327 h 572654"/>
              <a:gd name="connsiteX9" fmla="*/ 374073 w 1505527"/>
              <a:gd name="connsiteY9" fmla="*/ 387927 h 572654"/>
              <a:gd name="connsiteX10" fmla="*/ 383309 w 1505527"/>
              <a:gd name="connsiteY10" fmla="*/ 429490 h 572654"/>
              <a:gd name="connsiteX11" fmla="*/ 397164 w 1505527"/>
              <a:gd name="connsiteY11" fmla="*/ 447963 h 572654"/>
              <a:gd name="connsiteX12" fmla="*/ 406400 w 1505527"/>
              <a:gd name="connsiteY12" fmla="*/ 461818 h 572654"/>
              <a:gd name="connsiteX13" fmla="*/ 420255 w 1505527"/>
              <a:gd name="connsiteY13" fmla="*/ 471054 h 572654"/>
              <a:gd name="connsiteX14" fmla="*/ 443346 w 1505527"/>
              <a:gd name="connsiteY14" fmla="*/ 489527 h 572654"/>
              <a:gd name="connsiteX15" fmla="*/ 531091 w 1505527"/>
              <a:gd name="connsiteY15" fmla="*/ 558800 h 572654"/>
              <a:gd name="connsiteX16" fmla="*/ 595746 w 1505527"/>
              <a:gd name="connsiteY16" fmla="*/ 572654 h 572654"/>
              <a:gd name="connsiteX17" fmla="*/ 715818 w 1505527"/>
              <a:gd name="connsiteY17" fmla="*/ 563418 h 572654"/>
              <a:gd name="connsiteX18" fmla="*/ 766618 w 1505527"/>
              <a:gd name="connsiteY18" fmla="*/ 554181 h 572654"/>
              <a:gd name="connsiteX19" fmla="*/ 845127 w 1505527"/>
              <a:gd name="connsiteY19" fmla="*/ 549563 h 572654"/>
              <a:gd name="connsiteX20" fmla="*/ 974437 w 1505527"/>
              <a:gd name="connsiteY20" fmla="*/ 503381 h 572654"/>
              <a:gd name="connsiteX21" fmla="*/ 1020618 w 1505527"/>
              <a:gd name="connsiteY21" fmla="*/ 461818 h 572654"/>
              <a:gd name="connsiteX22" fmla="*/ 1057564 w 1505527"/>
              <a:gd name="connsiteY22" fmla="*/ 374072 h 572654"/>
              <a:gd name="connsiteX23" fmla="*/ 1076037 w 1505527"/>
              <a:gd name="connsiteY23" fmla="*/ 346363 h 572654"/>
              <a:gd name="connsiteX24" fmla="*/ 1108364 w 1505527"/>
              <a:gd name="connsiteY24" fmla="*/ 267854 h 572654"/>
              <a:gd name="connsiteX25" fmla="*/ 1117600 w 1505527"/>
              <a:gd name="connsiteY25" fmla="*/ 249381 h 572654"/>
              <a:gd name="connsiteX26" fmla="*/ 1136073 w 1505527"/>
              <a:gd name="connsiteY26" fmla="*/ 184727 h 572654"/>
              <a:gd name="connsiteX27" fmla="*/ 1149927 w 1505527"/>
              <a:gd name="connsiteY27" fmla="*/ 152400 h 572654"/>
              <a:gd name="connsiteX28" fmla="*/ 1200727 w 1505527"/>
              <a:gd name="connsiteY28" fmla="*/ 110836 h 572654"/>
              <a:gd name="connsiteX29" fmla="*/ 1233055 w 1505527"/>
              <a:gd name="connsiteY29" fmla="*/ 69272 h 572654"/>
              <a:gd name="connsiteX30" fmla="*/ 1362364 w 1505527"/>
              <a:gd name="connsiteY30" fmla="*/ 0 h 572654"/>
              <a:gd name="connsiteX31" fmla="*/ 1450109 w 1505527"/>
              <a:gd name="connsiteY31" fmla="*/ 18472 h 572654"/>
              <a:gd name="connsiteX32" fmla="*/ 1473200 w 1505527"/>
              <a:gd name="connsiteY32" fmla="*/ 32327 h 572654"/>
              <a:gd name="connsiteX33" fmla="*/ 1422400 w 1505527"/>
              <a:gd name="connsiteY33" fmla="*/ 13854 h 572654"/>
              <a:gd name="connsiteX34" fmla="*/ 1505527 w 1505527"/>
              <a:gd name="connsiteY34" fmla="*/ 87745 h 572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505527" h="572654">
                <a:moveTo>
                  <a:pt x="0" y="50800"/>
                </a:moveTo>
                <a:cubicBezTo>
                  <a:pt x="9236" y="49260"/>
                  <a:pt x="18451" y="44778"/>
                  <a:pt x="27709" y="46181"/>
                </a:cubicBezTo>
                <a:cubicBezTo>
                  <a:pt x="69806" y="52559"/>
                  <a:pt x="111618" y="61655"/>
                  <a:pt x="152400" y="73890"/>
                </a:cubicBezTo>
                <a:cubicBezTo>
                  <a:pt x="158656" y="75767"/>
                  <a:pt x="162005" y="82786"/>
                  <a:pt x="166255" y="87745"/>
                </a:cubicBezTo>
                <a:cubicBezTo>
                  <a:pt x="171264" y="93589"/>
                  <a:pt x="175235" y="100261"/>
                  <a:pt x="180109" y="106218"/>
                </a:cubicBezTo>
                <a:cubicBezTo>
                  <a:pt x="189096" y="117202"/>
                  <a:pt x="199739" y="126876"/>
                  <a:pt x="207818" y="138545"/>
                </a:cubicBezTo>
                <a:cubicBezTo>
                  <a:pt x="213696" y="147035"/>
                  <a:pt x="215161" y="158239"/>
                  <a:pt x="221673" y="166254"/>
                </a:cubicBezTo>
                <a:cubicBezTo>
                  <a:pt x="294063" y="255348"/>
                  <a:pt x="242517" y="172494"/>
                  <a:pt x="300182" y="249381"/>
                </a:cubicBezTo>
                <a:cubicBezTo>
                  <a:pt x="308896" y="260999"/>
                  <a:pt x="316068" y="273718"/>
                  <a:pt x="323273" y="286327"/>
                </a:cubicBezTo>
                <a:cubicBezTo>
                  <a:pt x="354320" y="340660"/>
                  <a:pt x="352017" y="338302"/>
                  <a:pt x="374073" y="387927"/>
                </a:cubicBezTo>
                <a:cubicBezTo>
                  <a:pt x="377152" y="401781"/>
                  <a:pt x="378214" y="416244"/>
                  <a:pt x="383309" y="429490"/>
                </a:cubicBezTo>
                <a:cubicBezTo>
                  <a:pt x="386072" y="436674"/>
                  <a:pt x="392690" y="441700"/>
                  <a:pt x="397164" y="447963"/>
                </a:cubicBezTo>
                <a:cubicBezTo>
                  <a:pt x="400390" y="452480"/>
                  <a:pt x="402475" y="457893"/>
                  <a:pt x="406400" y="461818"/>
                </a:cubicBezTo>
                <a:cubicBezTo>
                  <a:pt x="410325" y="465743"/>
                  <a:pt x="415815" y="467724"/>
                  <a:pt x="420255" y="471054"/>
                </a:cubicBezTo>
                <a:cubicBezTo>
                  <a:pt x="428141" y="476968"/>
                  <a:pt x="436052" y="482896"/>
                  <a:pt x="443346" y="489527"/>
                </a:cubicBezTo>
                <a:cubicBezTo>
                  <a:pt x="484585" y="527017"/>
                  <a:pt x="467175" y="523646"/>
                  <a:pt x="531091" y="558800"/>
                </a:cubicBezTo>
                <a:cubicBezTo>
                  <a:pt x="546106" y="567058"/>
                  <a:pt x="579306" y="570306"/>
                  <a:pt x="595746" y="572654"/>
                </a:cubicBezTo>
                <a:cubicBezTo>
                  <a:pt x="635770" y="569575"/>
                  <a:pt x="675908" y="567733"/>
                  <a:pt x="715818" y="563418"/>
                </a:cubicBezTo>
                <a:cubicBezTo>
                  <a:pt x="732929" y="561568"/>
                  <a:pt x="749505" y="556015"/>
                  <a:pt x="766618" y="554181"/>
                </a:cubicBezTo>
                <a:cubicBezTo>
                  <a:pt x="792684" y="551388"/>
                  <a:pt x="818957" y="551102"/>
                  <a:pt x="845127" y="549563"/>
                </a:cubicBezTo>
                <a:cubicBezTo>
                  <a:pt x="904912" y="536753"/>
                  <a:pt x="921150" y="538906"/>
                  <a:pt x="974437" y="503381"/>
                </a:cubicBezTo>
                <a:cubicBezTo>
                  <a:pt x="991669" y="491893"/>
                  <a:pt x="1005224" y="475672"/>
                  <a:pt x="1020618" y="461818"/>
                </a:cubicBezTo>
                <a:cubicBezTo>
                  <a:pt x="1028182" y="442907"/>
                  <a:pt x="1047482" y="392976"/>
                  <a:pt x="1057564" y="374072"/>
                </a:cubicBezTo>
                <a:cubicBezTo>
                  <a:pt x="1062788" y="364277"/>
                  <a:pt x="1071248" y="356377"/>
                  <a:pt x="1076037" y="346363"/>
                </a:cubicBezTo>
                <a:cubicBezTo>
                  <a:pt x="1088248" y="320831"/>
                  <a:pt x="1095708" y="293168"/>
                  <a:pt x="1108364" y="267854"/>
                </a:cubicBezTo>
                <a:cubicBezTo>
                  <a:pt x="1111443" y="261696"/>
                  <a:pt x="1115423" y="255912"/>
                  <a:pt x="1117600" y="249381"/>
                </a:cubicBezTo>
                <a:cubicBezTo>
                  <a:pt x="1124688" y="228117"/>
                  <a:pt x="1128985" y="205991"/>
                  <a:pt x="1136073" y="184727"/>
                </a:cubicBezTo>
                <a:cubicBezTo>
                  <a:pt x="1139780" y="173605"/>
                  <a:pt x="1142207" y="161223"/>
                  <a:pt x="1149927" y="152400"/>
                </a:cubicBezTo>
                <a:cubicBezTo>
                  <a:pt x="1164334" y="135934"/>
                  <a:pt x="1185256" y="126307"/>
                  <a:pt x="1200727" y="110836"/>
                </a:cubicBezTo>
                <a:cubicBezTo>
                  <a:pt x="1213138" y="98425"/>
                  <a:pt x="1219909" y="80901"/>
                  <a:pt x="1233055" y="69272"/>
                </a:cubicBezTo>
                <a:cubicBezTo>
                  <a:pt x="1313115" y="-1550"/>
                  <a:pt x="1291946" y="7824"/>
                  <a:pt x="1362364" y="0"/>
                </a:cubicBezTo>
                <a:cubicBezTo>
                  <a:pt x="1395058" y="4670"/>
                  <a:pt x="1416462" y="6597"/>
                  <a:pt x="1450109" y="18472"/>
                </a:cubicBezTo>
                <a:cubicBezTo>
                  <a:pt x="1458574" y="21459"/>
                  <a:pt x="1482054" y="33803"/>
                  <a:pt x="1473200" y="32327"/>
                </a:cubicBezTo>
                <a:cubicBezTo>
                  <a:pt x="1455427" y="29365"/>
                  <a:pt x="1439333" y="20012"/>
                  <a:pt x="1422400" y="13854"/>
                </a:cubicBezTo>
                <a:lnTo>
                  <a:pt x="1505527" y="87745"/>
                </a:ln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3" name="Straight Connector 82">
            <a:extLst>
              <a:ext uri="{FF2B5EF4-FFF2-40B4-BE49-F238E27FC236}">
                <a16:creationId xmlns:a16="http://schemas.microsoft.com/office/drawing/2014/main" id="{1A4F7089-98E0-41CC-1680-C3DDDB8BB15F}"/>
              </a:ext>
            </a:extLst>
          </p:cNvPr>
          <p:cNvCxnSpPr>
            <a:cxnSpLocks/>
          </p:cNvCxnSpPr>
          <p:nvPr/>
        </p:nvCxnSpPr>
        <p:spPr>
          <a:xfrm>
            <a:off x="3325130" y="3491345"/>
            <a:ext cx="197427" cy="711199"/>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66876D4B-3B84-6C96-320F-9E75EB7AE25D}"/>
              </a:ext>
            </a:extLst>
          </p:cNvPr>
          <p:cNvCxnSpPr>
            <a:cxnSpLocks/>
            <a:endCxn id="82" idx="15"/>
          </p:cNvCxnSpPr>
          <p:nvPr/>
        </p:nvCxnSpPr>
        <p:spPr>
          <a:xfrm>
            <a:off x="3463532" y="3569742"/>
            <a:ext cx="286432" cy="956076"/>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21DA8C8E-3746-B8E6-CC3B-8AD990240E25}"/>
              </a:ext>
            </a:extLst>
          </p:cNvPr>
          <p:cNvCxnSpPr>
            <a:cxnSpLocks/>
            <a:stCxn id="35" idx="10"/>
            <a:endCxn id="82" idx="17"/>
          </p:cNvCxnSpPr>
          <p:nvPr/>
        </p:nvCxnSpPr>
        <p:spPr>
          <a:xfrm>
            <a:off x="3685309" y="3703782"/>
            <a:ext cx="249382" cy="826654"/>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7E8A3BF1-783C-2C5E-7FBB-49D71A5C8CF4}"/>
              </a:ext>
            </a:extLst>
          </p:cNvPr>
          <p:cNvCxnSpPr>
            <a:cxnSpLocks/>
            <a:stCxn id="35" idx="11"/>
            <a:endCxn id="82" idx="19"/>
          </p:cNvCxnSpPr>
          <p:nvPr/>
        </p:nvCxnSpPr>
        <p:spPr>
          <a:xfrm>
            <a:off x="3782291" y="3713018"/>
            <a:ext cx="281709" cy="803563"/>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AA4E2F09-F794-D89D-1F3F-1D1480178124}"/>
              </a:ext>
            </a:extLst>
          </p:cNvPr>
          <p:cNvCxnSpPr>
            <a:cxnSpLocks/>
            <a:stCxn id="35" idx="12"/>
          </p:cNvCxnSpPr>
          <p:nvPr/>
        </p:nvCxnSpPr>
        <p:spPr>
          <a:xfrm>
            <a:off x="3925455" y="3717636"/>
            <a:ext cx="258476" cy="775966"/>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D83C0BBB-2B0A-43A3-5B05-B3047BBC8A68}"/>
              </a:ext>
            </a:extLst>
          </p:cNvPr>
          <p:cNvCxnSpPr>
            <a:cxnSpLocks/>
            <a:endCxn id="82" idx="22"/>
          </p:cNvCxnSpPr>
          <p:nvPr/>
        </p:nvCxnSpPr>
        <p:spPr>
          <a:xfrm>
            <a:off x="4058827" y="3685309"/>
            <a:ext cx="217610" cy="655781"/>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7C9D25D4-3F27-2347-E0D9-C8603FB01BE9}"/>
              </a:ext>
            </a:extLst>
          </p:cNvPr>
          <p:cNvCxnSpPr>
            <a:cxnSpLocks/>
            <a:endCxn id="82" idx="27"/>
          </p:cNvCxnSpPr>
          <p:nvPr/>
        </p:nvCxnSpPr>
        <p:spPr>
          <a:xfrm>
            <a:off x="4189094" y="3620654"/>
            <a:ext cx="179706" cy="498764"/>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1E706855-AEAC-EA02-EF25-3AD0B1AAB9B8}"/>
              </a:ext>
            </a:extLst>
          </p:cNvPr>
          <p:cNvCxnSpPr>
            <a:cxnSpLocks/>
            <a:endCxn id="82" idx="29"/>
          </p:cNvCxnSpPr>
          <p:nvPr/>
        </p:nvCxnSpPr>
        <p:spPr>
          <a:xfrm>
            <a:off x="4299826" y="3541951"/>
            <a:ext cx="152102" cy="494339"/>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5D66556A-89D3-E2C7-1565-1236DD5508E7}"/>
              </a:ext>
            </a:extLst>
          </p:cNvPr>
          <p:cNvCxnSpPr>
            <a:cxnSpLocks/>
            <a:stCxn id="35" idx="20"/>
            <a:endCxn id="82" idx="30"/>
          </p:cNvCxnSpPr>
          <p:nvPr/>
        </p:nvCxnSpPr>
        <p:spPr>
          <a:xfrm>
            <a:off x="4433455" y="3491345"/>
            <a:ext cx="147782" cy="475673"/>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0D51FAF1-B073-A887-BDAA-FB13C24A64A2}"/>
              </a:ext>
            </a:extLst>
          </p:cNvPr>
          <p:cNvCxnSpPr>
            <a:cxnSpLocks/>
            <a:endCxn id="82" idx="31"/>
          </p:cNvCxnSpPr>
          <p:nvPr/>
        </p:nvCxnSpPr>
        <p:spPr>
          <a:xfrm>
            <a:off x="4506204" y="3449852"/>
            <a:ext cx="162778" cy="535638"/>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17654FEB-F84F-70BE-3C11-FB13BEEBBACC}"/>
              </a:ext>
            </a:extLst>
          </p:cNvPr>
          <p:cNvCxnSpPr>
            <a:cxnSpLocks/>
            <a:endCxn id="82" idx="2"/>
          </p:cNvCxnSpPr>
          <p:nvPr/>
        </p:nvCxnSpPr>
        <p:spPr>
          <a:xfrm>
            <a:off x="3263515" y="3689942"/>
            <a:ext cx="107758" cy="350966"/>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2" name="Straight Arrow Connector 111">
            <a:extLst>
              <a:ext uri="{FF2B5EF4-FFF2-40B4-BE49-F238E27FC236}">
                <a16:creationId xmlns:a16="http://schemas.microsoft.com/office/drawing/2014/main" id="{0CFD03AA-8AB6-684D-B418-9507E9B85E4A}"/>
              </a:ext>
            </a:extLst>
          </p:cNvPr>
          <p:cNvCxnSpPr>
            <a:cxnSpLocks/>
          </p:cNvCxnSpPr>
          <p:nvPr/>
        </p:nvCxnSpPr>
        <p:spPr>
          <a:xfrm flipH="1" flipV="1">
            <a:off x="4458172" y="3846244"/>
            <a:ext cx="1218729" cy="111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5731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CBB54BC-D49D-4453-A281-6941528D5BC1}"/>
              </a:ext>
            </a:extLst>
          </p:cNvPr>
          <p:cNvSpPr txBox="1">
            <a:spLocks/>
          </p:cNvSpPr>
          <p:nvPr/>
        </p:nvSpPr>
        <p:spPr bwMode="auto">
          <a:xfrm>
            <a:off x="0" y="595745"/>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indent="-285750" algn="ctr">
              <a:spcBef>
                <a:spcPts val="0"/>
              </a:spcBef>
              <a:spcAft>
                <a:spcPts val="1600"/>
              </a:spcAft>
              <a:buClr>
                <a:srgbClr val="254061"/>
              </a:buClr>
              <a:buSzPct val="70000"/>
            </a:pPr>
            <a:r>
              <a:rPr lang="el-GR" sz="2400" dirty="0">
                <a:solidFill>
                  <a:srgbClr val="254061"/>
                </a:solidFill>
                <a:latin typeface="Arial" panose="020B0604020202020204" pitchFamily="34" charset="0"/>
                <a:cs typeface="Arial" panose="020B0604020202020204" pitchFamily="34" charset="0"/>
              </a:rPr>
              <a:t>Οικονομική ανάλυση</a:t>
            </a:r>
            <a:r>
              <a:rPr lang="en-US" sz="2400" dirty="0">
                <a:solidFill>
                  <a:srgbClr val="254061"/>
                </a:solidFill>
                <a:latin typeface="Arial" panose="020B0604020202020204" pitchFamily="34" charset="0"/>
                <a:cs typeface="Arial" panose="020B0604020202020204" pitchFamily="34" charset="0"/>
              </a:rPr>
              <a:t> – </a:t>
            </a:r>
            <a:r>
              <a:rPr lang="el-GR" sz="2400" dirty="0">
                <a:solidFill>
                  <a:srgbClr val="254061"/>
                </a:solidFill>
                <a:latin typeface="Arial" panose="020B0604020202020204" pitchFamily="34" charset="0"/>
                <a:cs typeface="Arial" panose="020B0604020202020204" pitchFamily="34" charset="0"/>
              </a:rPr>
              <a:t>σενάριο με παροχή </a:t>
            </a:r>
            <a:r>
              <a:rPr lang="en-US" sz="2400" dirty="0">
                <a:solidFill>
                  <a:srgbClr val="254061"/>
                </a:solidFill>
                <a:latin typeface="Arial" panose="020B0604020202020204" pitchFamily="34" charset="0"/>
                <a:cs typeface="Arial" panose="020B0604020202020204" pitchFamily="34" charset="0"/>
              </a:rPr>
              <a:t>Balancing Services</a:t>
            </a:r>
            <a:endParaRPr lang="en-US" sz="2800" dirty="0">
              <a:solidFill>
                <a:schemeClr val="tx2">
                  <a:lumMod val="75000"/>
                </a:schemeClr>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F2FF60B9-EF23-0FFE-4D75-6F4A3DA69FBD}"/>
              </a:ext>
            </a:extLst>
          </p:cNvPr>
          <p:cNvSpPr txBox="1"/>
          <p:nvPr/>
        </p:nvSpPr>
        <p:spPr>
          <a:xfrm>
            <a:off x="6477000" y="1371600"/>
            <a:ext cx="2514600" cy="3539430"/>
          </a:xfrm>
          <a:prstGeom prst="rect">
            <a:avLst/>
          </a:prstGeom>
          <a:noFill/>
        </p:spPr>
        <p:txBody>
          <a:bodyPr wrap="square" rtlCol="0">
            <a:spAutoFit/>
          </a:bodyPr>
          <a:lstStyle/>
          <a:p>
            <a:r>
              <a:rPr lang="el-GR" sz="1400" b="1" u="sng" dirty="0"/>
              <a:t>Μπαταρία</a:t>
            </a:r>
            <a:r>
              <a:rPr lang="el-GR" sz="1400" dirty="0"/>
              <a:t>:</a:t>
            </a:r>
          </a:p>
          <a:p>
            <a:r>
              <a:rPr lang="el-GR" sz="1400" dirty="0"/>
              <a:t>1</a:t>
            </a:r>
            <a:r>
              <a:rPr lang="en-US" sz="1400" dirty="0"/>
              <a:t> MW </a:t>
            </a:r>
            <a:r>
              <a:rPr lang="el-GR" sz="1400" dirty="0"/>
              <a:t>ισχύς φόρτισης / εκφόρτισης</a:t>
            </a:r>
          </a:p>
          <a:p>
            <a:r>
              <a:rPr lang="el-GR" sz="1400" dirty="0"/>
              <a:t>2 </a:t>
            </a:r>
            <a:r>
              <a:rPr lang="en-US" sz="1400" dirty="0"/>
              <a:t>MWh </a:t>
            </a:r>
            <a:r>
              <a:rPr lang="el-GR" sz="1400" dirty="0"/>
              <a:t>ονομαστική αποθηκευτική ικανότητα</a:t>
            </a:r>
          </a:p>
          <a:p>
            <a:endParaRPr lang="el-GR" sz="1400" b="1" u="sng" dirty="0"/>
          </a:p>
          <a:p>
            <a:r>
              <a:rPr lang="en-US" sz="1400" b="1" u="sng" dirty="0"/>
              <a:t>CAPEX</a:t>
            </a:r>
            <a:r>
              <a:rPr lang="en-US" sz="1400" dirty="0"/>
              <a:t>:</a:t>
            </a:r>
          </a:p>
          <a:p>
            <a:r>
              <a:rPr lang="en-US" sz="1400" dirty="0"/>
              <a:t>300.000 </a:t>
            </a:r>
            <a:r>
              <a:rPr lang="el-GR" sz="1400" dirty="0"/>
              <a:t>€</a:t>
            </a:r>
            <a:endParaRPr lang="en-US" sz="1400" dirty="0"/>
          </a:p>
          <a:p>
            <a:endParaRPr lang="el-GR" sz="1400" dirty="0"/>
          </a:p>
          <a:p>
            <a:r>
              <a:rPr lang="el-GR" sz="1400" b="1" u="sng" dirty="0"/>
              <a:t>Έξοδα</a:t>
            </a:r>
            <a:r>
              <a:rPr lang="el-GR" sz="1400" dirty="0"/>
              <a:t>:</a:t>
            </a:r>
          </a:p>
          <a:p>
            <a:r>
              <a:rPr lang="el-GR" sz="1400" dirty="0"/>
              <a:t>7.000 – 10.000 €/έτος για </a:t>
            </a:r>
            <a:r>
              <a:rPr lang="en-US" sz="1400" dirty="0"/>
              <a:t>O&amp;M</a:t>
            </a:r>
            <a:endParaRPr lang="el-GR" sz="1400" dirty="0"/>
          </a:p>
          <a:p>
            <a:r>
              <a:rPr lang="en-US" sz="1400" dirty="0"/>
              <a:t>1.700 </a:t>
            </a:r>
            <a:r>
              <a:rPr lang="el-GR" sz="1400" dirty="0"/>
              <a:t>€/έτος ασφάλιση</a:t>
            </a:r>
          </a:p>
          <a:p>
            <a:r>
              <a:rPr lang="el-GR" sz="1400" dirty="0"/>
              <a:t>1.000 – 1.500 €/έτος </a:t>
            </a:r>
            <a:r>
              <a:rPr lang="el-GR" sz="1400" dirty="0" err="1"/>
              <a:t>ΦοΣΕ</a:t>
            </a:r>
            <a:r>
              <a:rPr lang="el-GR" sz="1400" dirty="0"/>
              <a:t> </a:t>
            </a:r>
            <a:r>
              <a:rPr lang="en-US" sz="1400" dirty="0"/>
              <a:t>BESS</a:t>
            </a:r>
            <a:endParaRPr lang="el-GR" sz="1400" dirty="0"/>
          </a:p>
          <a:p>
            <a:endParaRPr lang="en-US" sz="1400" dirty="0"/>
          </a:p>
          <a:p>
            <a:r>
              <a:rPr lang="en-US" sz="1400" b="1" u="sng" dirty="0"/>
              <a:t>IRR</a:t>
            </a:r>
            <a:r>
              <a:rPr lang="en-US" sz="1400" dirty="0"/>
              <a:t>: 14%</a:t>
            </a:r>
          </a:p>
          <a:p>
            <a:endParaRPr lang="en-US" sz="1400" dirty="0"/>
          </a:p>
        </p:txBody>
      </p:sp>
      <p:pic>
        <p:nvPicPr>
          <p:cNvPr id="6" name="Picture 5">
            <a:extLst>
              <a:ext uri="{FF2B5EF4-FFF2-40B4-BE49-F238E27FC236}">
                <a16:creationId xmlns:a16="http://schemas.microsoft.com/office/drawing/2014/main" id="{8150C7B9-EAF0-163F-88FE-A3534B3178AA}"/>
              </a:ext>
            </a:extLst>
          </p:cNvPr>
          <p:cNvPicPr>
            <a:picLocks noChangeAspect="1"/>
          </p:cNvPicPr>
          <p:nvPr/>
        </p:nvPicPr>
        <p:blipFill>
          <a:blip r:embed="rId3"/>
          <a:stretch>
            <a:fillRect/>
          </a:stretch>
        </p:blipFill>
        <p:spPr>
          <a:xfrm>
            <a:off x="304800" y="1394691"/>
            <a:ext cx="5970009" cy="3482109"/>
          </a:xfrm>
          <a:prstGeom prst="rect">
            <a:avLst/>
          </a:prstGeom>
        </p:spPr>
      </p:pic>
    </p:spTree>
    <p:extLst>
      <p:ext uri="{BB962C8B-B14F-4D97-AF65-F5344CB8AC3E}">
        <p14:creationId xmlns:p14="http://schemas.microsoft.com/office/powerpoint/2010/main" val="3768759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CBB54BC-D49D-4453-A281-6941528D5BC1}"/>
              </a:ext>
            </a:extLst>
          </p:cNvPr>
          <p:cNvSpPr txBox="1">
            <a:spLocks/>
          </p:cNvSpPr>
          <p:nvPr/>
        </p:nvSpPr>
        <p:spPr bwMode="auto">
          <a:xfrm>
            <a:off x="0" y="595745"/>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indent="-285750" algn="ctr">
              <a:spcBef>
                <a:spcPts val="0"/>
              </a:spcBef>
              <a:spcAft>
                <a:spcPts val="1600"/>
              </a:spcAft>
              <a:buClr>
                <a:srgbClr val="254061"/>
              </a:buClr>
              <a:buSzPct val="70000"/>
            </a:pPr>
            <a:r>
              <a:rPr lang="el-GR" sz="2400" dirty="0">
                <a:solidFill>
                  <a:srgbClr val="254061"/>
                </a:solidFill>
                <a:latin typeface="Arial" panose="020B0604020202020204" pitchFamily="34" charset="0"/>
                <a:cs typeface="Arial" panose="020B0604020202020204" pitchFamily="34" charset="0"/>
              </a:rPr>
              <a:t>Οικονομική ανάλυση</a:t>
            </a:r>
            <a:r>
              <a:rPr lang="en-US" sz="2400" dirty="0">
                <a:solidFill>
                  <a:srgbClr val="254061"/>
                </a:solidFill>
                <a:latin typeface="Arial" panose="020B0604020202020204" pitchFamily="34" charset="0"/>
                <a:cs typeface="Arial" panose="020B0604020202020204" pitchFamily="34" charset="0"/>
              </a:rPr>
              <a:t> – </a:t>
            </a:r>
            <a:r>
              <a:rPr lang="el-GR" sz="2400" dirty="0">
                <a:solidFill>
                  <a:srgbClr val="254061"/>
                </a:solidFill>
                <a:latin typeface="Arial" panose="020B0604020202020204" pitchFamily="34" charset="0"/>
                <a:cs typeface="Arial" panose="020B0604020202020204" pitchFamily="34" charset="0"/>
              </a:rPr>
              <a:t>σενάριο χωρίς παροχή </a:t>
            </a:r>
            <a:r>
              <a:rPr lang="en-US" sz="2400" dirty="0">
                <a:solidFill>
                  <a:srgbClr val="254061"/>
                </a:solidFill>
                <a:latin typeface="Arial" panose="020B0604020202020204" pitchFamily="34" charset="0"/>
                <a:cs typeface="Arial" panose="020B0604020202020204" pitchFamily="34" charset="0"/>
              </a:rPr>
              <a:t>Balancing Services</a:t>
            </a:r>
          </a:p>
        </p:txBody>
      </p:sp>
      <p:pic>
        <p:nvPicPr>
          <p:cNvPr id="3" name="Picture 2">
            <a:extLst>
              <a:ext uri="{FF2B5EF4-FFF2-40B4-BE49-F238E27FC236}">
                <a16:creationId xmlns:a16="http://schemas.microsoft.com/office/drawing/2014/main" id="{B16F2945-37B7-6DE6-DB4A-566B8F7B55E3}"/>
              </a:ext>
            </a:extLst>
          </p:cNvPr>
          <p:cNvPicPr>
            <a:picLocks noChangeAspect="1"/>
          </p:cNvPicPr>
          <p:nvPr/>
        </p:nvPicPr>
        <p:blipFill>
          <a:blip r:embed="rId3"/>
          <a:stretch>
            <a:fillRect/>
          </a:stretch>
        </p:blipFill>
        <p:spPr>
          <a:xfrm>
            <a:off x="304800" y="1447800"/>
            <a:ext cx="6009598" cy="3505200"/>
          </a:xfrm>
          <a:prstGeom prst="rect">
            <a:avLst/>
          </a:prstGeom>
        </p:spPr>
      </p:pic>
      <p:sp>
        <p:nvSpPr>
          <p:cNvPr id="4" name="TextBox 3">
            <a:extLst>
              <a:ext uri="{FF2B5EF4-FFF2-40B4-BE49-F238E27FC236}">
                <a16:creationId xmlns:a16="http://schemas.microsoft.com/office/drawing/2014/main" id="{FF09D25D-6B8C-F35D-9E82-D3ECA320E75B}"/>
              </a:ext>
            </a:extLst>
          </p:cNvPr>
          <p:cNvSpPr txBox="1"/>
          <p:nvPr/>
        </p:nvSpPr>
        <p:spPr>
          <a:xfrm>
            <a:off x="6477000" y="1371600"/>
            <a:ext cx="2514600" cy="3539430"/>
          </a:xfrm>
          <a:prstGeom prst="rect">
            <a:avLst/>
          </a:prstGeom>
          <a:noFill/>
        </p:spPr>
        <p:txBody>
          <a:bodyPr wrap="square" rtlCol="0">
            <a:spAutoFit/>
          </a:bodyPr>
          <a:lstStyle/>
          <a:p>
            <a:r>
              <a:rPr lang="el-GR" sz="1400" b="1" u="sng" dirty="0"/>
              <a:t>Μπαταρία</a:t>
            </a:r>
            <a:r>
              <a:rPr lang="el-GR" sz="1400" dirty="0"/>
              <a:t>:</a:t>
            </a:r>
          </a:p>
          <a:p>
            <a:r>
              <a:rPr lang="el-GR" sz="1400" dirty="0"/>
              <a:t>1</a:t>
            </a:r>
            <a:r>
              <a:rPr lang="en-US" sz="1400" dirty="0"/>
              <a:t> MW </a:t>
            </a:r>
            <a:r>
              <a:rPr lang="el-GR" sz="1400" dirty="0"/>
              <a:t>ισχύς φόρτισης / εκφόρτισης</a:t>
            </a:r>
          </a:p>
          <a:p>
            <a:r>
              <a:rPr lang="el-GR" sz="1400" dirty="0"/>
              <a:t>2 </a:t>
            </a:r>
            <a:r>
              <a:rPr lang="en-US" sz="1400" dirty="0"/>
              <a:t>MWh </a:t>
            </a:r>
            <a:r>
              <a:rPr lang="el-GR" sz="1400" dirty="0"/>
              <a:t>ονομαστική αποθηκευτική ικανότητα</a:t>
            </a:r>
          </a:p>
          <a:p>
            <a:endParaRPr lang="el-GR" sz="1400" b="1" u="sng" dirty="0"/>
          </a:p>
          <a:p>
            <a:r>
              <a:rPr lang="en-US" sz="1400" b="1" u="sng" dirty="0"/>
              <a:t>CAPEX</a:t>
            </a:r>
            <a:r>
              <a:rPr lang="en-US" sz="1400" dirty="0"/>
              <a:t>:</a:t>
            </a:r>
          </a:p>
          <a:p>
            <a:r>
              <a:rPr lang="en-US" sz="1400" dirty="0"/>
              <a:t>300.000 </a:t>
            </a:r>
            <a:r>
              <a:rPr lang="el-GR" sz="1400" dirty="0"/>
              <a:t>€</a:t>
            </a:r>
            <a:endParaRPr lang="en-US" sz="1400" dirty="0"/>
          </a:p>
          <a:p>
            <a:endParaRPr lang="el-GR" sz="1400" dirty="0"/>
          </a:p>
          <a:p>
            <a:r>
              <a:rPr lang="el-GR" sz="1400" b="1" u="sng" dirty="0"/>
              <a:t>Έξοδα</a:t>
            </a:r>
            <a:r>
              <a:rPr lang="el-GR" sz="1400" dirty="0"/>
              <a:t>:</a:t>
            </a:r>
          </a:p>
          <a:p>
            <a:r>
              <a:rPr lang="el-GR" sz="1400" dirty="0"/>
              <a:t>7.000 – 10.000 €/έτος για </a:t>
            </a:r>
            <a:r>
              <a:rPr lang="en-US" sz="1400" dirty="0"/>
              <a:t>O&amp;M</a:t>
            </a:r>
            <a:endParaRPr lang="el-GR" sz="1400" dirty="0"/>
          </a:p>
          <a:p>
            <a:r>
              <a:rPr lang="en-US" sz="1400" dirty="0"/>
              <a:t>1.700 </a:t>
            </a:r>
            <a:r>
              <a:rPr lang="el-GR" sz="1400" dirty="0"/>
              <a:t>€/έτος ασφάλιση</a:t>
            </a:r>
          </a:p>
          <a:p>
            <a:r>
              <a:rPr lang="el-GR" sz="1400" dirty="0"/>
              <a:t>1.000 – 1.500 €/έτος </a:t>
            </a:r>
            <a:r>
              <a:rPr lang="el-GR" sz="1400" dirty="0" err="1"/>
              <a:t>ΦοΣΕ</a:t>
            </a:r>
            <a:r>
              <a:rPr lang="el-GR" sz="1400" dirty="0"/>
              <a:t> </a:t>
            </a:r>
            <a:r>
              <a:rPr lang="en-US" sz="1400" dirty="0"/>
              <a:t>BESS</a:t>
            </a:r>
            <a:endParaRPr lang="el-GR" sz="1400" dirty="0"/>
          </a:p>
          <a:p>
            <a:endParaRPr lang="en-US" sz="1400" dirty="0"/>
          </a:p>
          <a:p>
            <a:r>
              <a:rPr lang="en-US" sz="1400" b="1" u="sng" dirty="0"/>
              <a:t>IRR</a:t>
            </a:r>
            <a:r>
              <a:rPr lang="en-US" sz="1400" dirty="0"/>
              <a:t>: 2,55%</a:t>
            </a:r>
          </a:p>
          <a:p>
            <a:endParaRPr lang="en-US" sz="1400" dirty="0"/>
          </a:p>
        </p:txBody>
      </p:sp>
    </p:spTree>
    <p:extLst>
      <p:ext uri="{BB962C8B-B14F-4D97-AF65-F5344CB8AC3E}">
        <p14:creationId xmlns:p14="http://schemas.microsoft.com/office/powerpoint/2010/main" val="1498777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CBB54BC-D49D-4453-A281-6941528D5BC1}"/>
              </a:ext>
            </a:extLst>
          </p:cNvPr>
          <p:cNvSpPr txBox="1">
            <a:spLocks/>
          </p:cNvSpPr>
          <p:nvPr/>
        </p:nvSpPr>
        <p:spPr bwMode="auto">
          <a:xfrm>
            <a:off x="0" y="595745"/>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indent="-285750" algn="ctr">
              <a:spcBef>
                <a:spcPts val="0"/>
              </a:spcBef>
              <a:spcAft>
                <a:spcPts val="1600"/>
              </a:spcAft>
              <a:buClr>
                <a:srgbClr val="254061"/>
              </a:buClr>
              <a:buSzPct val="70000"/>
            </a:pPr>
            <a:r>
              <a:rPr lang="el-GR" sz="2400" dirty="0">
                <a:solidFill>
                  <a:srgbClr val="254061"/>
                </a:solidFill>
                <a:latin typeface="Arial" panose="020B0604020202020204" pitchFamily="34" charset="0"/>
                <a:cs typeface="Arial" panose="020B0604020202020204" pitchFamily="34" charset="0"/>
              </a:rPr>
              <a:t>Συμπεράσματα</a:t>
            </a:r>
            <a:endParaRPr lang="en-US" sz="2800" dirty="0">
              <a:solidFill>
                <a:schemeClr val="tx2">
                  <a:lumMod val="75000"/>
                </a:schemeClr>
              </a:solidFill>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34B63994-56FE-4C44-B44C-4821E7C343ED}"/>
              </a:ext>
            </a:extLst>
          </p:cNvPr>
          <p:cNvSpPr/>
          <p:nvPr/>
        </p:nvSpPr>
        <p:spPr>
          <a:xfrm>
            <a:off x="7606215" y="4514180"/>
            <a:ext cx="1182710" cy="2315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8198063F-4A9B-4901-D3E5-1826BC803C51}"/>
              </a:ext>
            </a:extLst>
          </p:cNvPr>
          <p:cNvSpPr txBox="1"/>
          <p:nvPr/>
        </p:nvSpPr>
        <p:spPr>
          <a:xfrm>
            <a:off x="228600" y="1447800"/>
            <a:ext cx="8839200" cy="3378104"/>
          </a:xfrm>
          <a:prstGeom prst="rect">
            <a:avLst/>
          </a:prstGeom>
          <a:noFill/>
        </p:spPr>
        <p:txBody>
          <a:bodyPr wrap="square" rtlCol="0">
            <a:spAutoFit/>
          </a:bodyPr>
          <a:lstStyle/>
          <a:p>
            <a:pPr marL="269875" indent="-269875">
              <a:lnSpc>
                <a:spcPct val="150000"/>
              </a:lnSpc>
              <a:buFont typeface="Wingdings" panose="05000000000000000000" pitchFamily="2" charset="2"/>
              <a:buChar char="Ø"/>
            </a:pPr>
            <a:r>
              <a:rPr lang="el-GR" sz="1600" dirty="0"/>
              <a:t>Το ρυθμιστικό πλαίσιο είναι πολύ σημαντική παράμετρος βιωσιμότητας των επενδύσεων (παροχή ή όχι εφεδρειών από τους σταθμούς 11</a:t>
            </a:r>
            <a:r>
              <a:rPr lang="el-GR" sz="1600" baseline="30000" dirty="0"/>
              <a:t>Α</a:t>
            </a:r>
            <a:r>
              <a:rPr lang="el-GR" sz="1600" dirty="0"/>
              <a:t>, πιθανή μεγαλύτερη περικοπή λόγω στατικών περιορισμών έγχυσης, κ.α.)</a:t>
            </a:r>
          </a:p>
          <a:p>
            <a:pPr marL="269875" indent="-269875">
              <a:lnSpc>
                <a:spcPct val="150000"/>
              </a:lnSpc>
              <a:buFont typeface="Wingdings" panose="05000000000000000000" pitchFamily="2" charset="2"/>
              <a:buChar char="Ø"/>
            </a:pPr>
            <a:endParaRPr lang="el-GR" sz="1600" dirty="0"/>
          </a:p>
          <a:p>
            <a:pPr marL="269875" indent="-269875">
              <a:lnSpc>
                <a:spcPct val="150000"/>
              </a:lnSpc>
              <a:buFont typeface="Wingdings" panose="05000000000000000000" pitchFamily="2" charset="2"/>
              <a:buChar char="Ø"/>
            </a:pPr>
            <a:r>
              <a:rPr lang="el-GR" sz="1600" dirty="0"/>
              <a:t>Περίπτωση κοινού αποκλειστικού δικτύου με κοινό σημείο σύνδεσης</a:t>
            </a:r>
          </a:p>
          <a:p>
            <a:pPr marL="727075" lvl="1" indent="-269875">
              <a:lnSpc>
                <a:spcPct val="150000"/>
              </a:lnSpc>
              <a:buFont typeface="Wingdings" panose="05000000000000000000" pitchFamily="2" charset="2"/>
              <a:buChar char="Ø"/>
            </a:pPr>
            <a:r>
              <a:rPr lang="el-GR" sz="1600" dirty="0"/>
              <a:t>Μη-οικονομικά βιώσιμη όταν δεν υπάρχει δυνατότητα απορρόφησης από το σύστημα</a:t>
            </a:r>
          </a:p>
          <a:p>
            <a:pPr marL="727075" lvl="1" indent="-269875">
              <a:lnSpc>
                <a:spcPct val="150000"/>
              </a:lnSpc>
              <a:buFont typeface="Wingdings" panose="05000000000000000000" pitchFamily="2" charset="2"/>
              <a:buChar char="Ø"/>
            </a:pPr>
            <a:endParaRPr lang="el-GR" sz="1600" dirty="0"/>
          </a:p>
          <a:p>
            <a:pPr marL="269875" indent="-269875">
              <a:lnSpc>
                <a:spcPct val="150000"/>
              </a:lnSpc>
              <a:buFont typeface="Wingdings" panose="05000000000000000000" pitchFamily="2" charset="2"/>
              <a:buChar char="Ø"/>
            </a:pPr>
            <a:r>
              <a:rPr lang="en-US" sz="1600" dirty="0"/>
              <a:t>Stand-alone </a:t>
            </a:r>
            <a:r>
              <a:rPr lang="el-GR" sz="1600" dirty="0"/>
              <a:t>μπαταρίες</a:t>
            </a:r>
          </a:p>
          <a:p>
            <a:pPr marL="727075" lvl="1" indent="-269875">
              <a:lnSpc>
                <a:spcPct val="150000"/>
              </a:lnSpc>
              <a:buFont typeface="Wingdings" panose="05000000000000000000" pitchFamily="2" charset="2"/>
              <a:buChar char="Ø"/>
            </a:pPr>
            <a:r>
              <a:rPr lang="el-GR" sz="1600" dirty="0"/>
              <a:t>?</a:t>
            </a:r>
            <a:endParaRPr lang="en-US" sz="1600" dirty="0"/>
          </a:p>
        </p:txBody>
      </p:sp>
    </p:spTree>
    <p:extLst>
      <p:ext uri="{BB962C8B-B14F-4D97-AF65-F5344CB8AC3E}">
        <p14:creationId xmlns:p14="http://schemas.microsoft.com/office/powerpoint/2010/main" val="3377660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390971" y="2173867"/>
            <a:ext cx="3782505"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marL="0" indent="0" eaLnBrk="1" hangingPunct="1">
              <a:spcBef>
                <a:spcPct val="20000"/>
              </a:spcBef>
              <a:buClr>
                <a:schemeClr val="hlink"/>
              </a:buClr>
              <a:buSzPct val="90000"/>
            </a:pPr>
            <a:r>
              <a:rPr lang="el-GR" altLang="el-GR" sz="3200" b="1" i="1" dirty="0">
                <a:solidFill>
                  <a:srgbClr val="25406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Ευχαριστώ για την προσοχή σας!</a:t>
            </a:r>
            <a:endParaRPr lang="en-US" altLang="el-GR" sz="3200" b="1" i="1" dirty="0">
              <a:solidFill>
                <a:srgbClr val="25406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3" name="Picture 2" descr="A picture containing night sky&#10;&#10;Description automatically generated">
            <a:extLst>
              <a:ext uri="{FF2B5EF4-FFF2-40B4-BE49-F238E27FC236}">
                <a16:creationId xmlns:a16="http://schemas.microsoft.com/office/drawing/2014/main" id="{50621C09-6EB7-4E16-881B-4C6EA1F817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20395" y="1600200"/>
            <a:ext cx="4067743" cy="2676899"/>
          </a:xfrm>
          <a:prstGeom prst="rect">
            <a:avLst/>
          </a:prstGeom>
        </p:spPr>
      </p:pic>
      <p:sp>
        <p:nvSpPr>
          <p:cNvPr id="2" name="Rectangle 1" descr="Rectangle: Click to edit Master text styles&#10;Second level&#10;Third level&#10;Fourth level&#10;Fifth level">
            <a:extLst>
              <a:ext uri="{FF2B5EF4-FFF2-40B4-BE49-F238E27FC236}">
                <a16:creationId xmlns:a16="http://schemas.microsoft.com/office/drawing/2014/main" id="{873E2546-707C-08DD-DF11-C36B72ACE08A}"/>
              </a:ext>
            </a:extLst>
          </p:cNvPr>
          <p:cNvSpPr>
            <a:spLocks noGrp="1" noChangeArrowheads="1"/>
          </p:cNvSpPr>
          <p:nvPr/>
        </p:nvSpPr>
        <p:spPr>
          <a:xfrm>
            <a:off x="0" y="4953000"/>
            <a:ext cx="4953000" cy="1600200"/>
          </a:xfrm>
          <a:prstGeom prst="rect">
            <a:avLst/>
          </a:prstGeom>
        </p:spPr>
        <p:txBody>
          <a:bodyPr vert="horz" lIns="91440" tIns="45720" rIns="91440" bIns="45720" rtlCol="0">
            <a:normAutofit fontScale="775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algn="ctr" eaLnBrk="1" fontAlgn="auto" hangingPunct="1">
              <a:lnSpc>
                <a:spcPct val="90000"/>
              </a:lnSpc>
              <a:spcAft>
                <a:spcPts val="0"/>
              </a:spcAft>
              <a:buFont typeface="Arial" pitchFamily="34" charset="0"/>
              <a:buNone/>
              <a:defRPr/>
            </a:pPr>
            <a:r>
              <a:rPr lang="el-GR" b="1" dirty="0">
                <a:solidFill>
                  <a:srgbClr val="25406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Παντελής </a:t>
            </a:r>
            <a:r>
              <a:rPr lang="el-GR" b="1" dirty="0" err="1">
                <a:solidFill>
                  <a:srgbClr val="25406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Μπίσκας</a:t>
            </a:r>
            <a:endParaRPr lang="en-US" b="1" dirty="0">
              <a:solidFill>
                <a:srgbClr val="25406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eaLnBrk="1" fontAlgn="auto" hangingPunct="1">
              <a:lnSpc>
                <a:spcPct val="90000"/>
              </a:lnSpc>
              <a:spcAft>
                <a:spcPts val="0"/>
              </a:spcAft>
              <a:buFont typeface="Arial" pitchFamily="34" charset="0"/>
              <a:buNone/>
              <a:defRPr/>
            </a:pPr>
            <a:r>
              <a:rPr lang="el-GR" b="1" dirty="0">
                <a:solidFill>
                  <a:srgbClr val="25406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Καθηγητής</a:t>
            </a:r>
            <a:endParaRPr lang="en-US" sz="2400" b="1" dirty="0">
              <a:solidFill>
                <a:srgbClr val="25406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eaLnBrk="1" fontAlgn="auto" hangingPunct="1">
              <a:lnSpc>
                <a:spcPct val="90000"/>
              </a:lnSpc>
              <a:spcAft>
                <a:spcPts val="0"/>
              </a:spcAft>
              <a:buFont typeface="Arial" pitchFamily="34" charset="0"/>
              <a:buNone/>
              <a:defRPr/>
            </a:pPr>
            <a:endParaRPr lang="en-US" sz="1600" dirty="0">
              <a:solidFill>
                <a:srgbClr val="254061"/>
              </a:solidFill>
              <a:latin typeface="Arial" panose="020B0604020202020204" pitchFamily="34" charset="0"/>
              <a:cs typeface="Arial" panose="020B0604020202020204" pitchFamily="34" charset="0"/>
            </a:endParaRPr>
          </a:p>
          <a:p>
            <a:pPr algn="ctr" eaLnBrk="1" fontAlgn="auto" hangingPunct="1">
              <a:lnSpc>
                <a:spcPct val="90000"/>
              </a:lnSpc>
              <a:spcBef>
                <a:spcPts val="0"/>
              </a:spcBef>
              <a:spcAft>
                <a:spcPts val="0"/>
              </a:spcAft>
              <a:buFont typeface="Arial" pitchFamily="34" charset="0"/>
              <a:buNone/>
              <a:defRPr/>
            </a:pPr>
            <a:endParaRPr lang="en-US" sz="1600" dirty="0">
              <a:solidFill>
                <a:srgbClr val="254061"/>
              </a:solidFill>
              <a:latin typeface="Arial" panose="020B0604020202020204" pitchFamily="34" charset="0"/>
              <a:cs typeface="Arial" panose="020B0604020202020204" pitchFamily="34" charset="0"/>
            </a:endParaRPr>
          </a:p>
          <a:p>
            <a:pPr algn="ctr" eaLnBrk="1" fontAlgn="auto" hangingPunct="1">
              <a:lnSpc>
                <a:spcPct val="90000"/>
              </a:lnSpc>
              <a:spcAft>
                <a:spcPts val="600"/>
              </a:spcAft>
              <a:buFont typeface="Arial" pitchFamily="34" charset="0"/>
              <a:buNone/>
              <a:defRPr/>
            </a:pPr>
            <a:r>
              <a:rPr lang="el-GR" sz="1600" b="1" dirty="0">
                <a:solidFill>
                  <a:srgbClr val="002060"/>
                </a:solidFill>
                <a:latin typeface="Arial" panose="020B0604020202020204" pitchFamily="34" charset="0"/>
                <a:cs typeface="Arial" panose="020B0604020202020204" pitchFamily="34" charset="0"/>
              </a:rPr>
              <a:t>Εργαστήριο Συστημάτων Ηλεκτρικής Ενέργειας</a:t>
            </a:r>
          </a:p>
          <a:p>
            <a:pPr algn="ctr" eaLnBrk="1" fontAlgn="auto" hangingPunct="1">
              <a:lnSpc>
                <a:spcPct val="80000"/>
              </a:lnSpc>
              <a:spcAft>
                <a:spcPts val="600"/>
              </a:spcAft>
              <a:buFont typeface="Arial" pitchFamily="34" charset="0"/>
              <a:buNone/>
              <a:defRPr/>
            </a:pPr>
            <a:r>
              <a:rPr lang="el-GR" sz="1600" b="1" dirty="0">
                <a:solidFill>
                  <a:srgbClr val="002060"/>
                </a:solidFill>
                <a:latin typeface="Arial" panose="020B0604020202020204" pitchFamily="34" charset="0"/>
                <a:cs typeface="Arial" panose="020B0604020202020204" pitchFamily="34" charset="0"/>
              </a:rPr>
              <a:t>Τμήμα Ηλεκτρολόγων Μηχανικών και Μηχανικών Υπολογιστών</a:t>
            </a:r>
          </a:p>
          <a:p>
            <a:pPr algn="ctr" eaLnBrk="1" fontAlgn="auto" hangingPunct="1">
              <a:lnSpc>
                <a:spcPct val="80000"/>
              </a:lnSpc>
              <a:spcAft>
                <a:spcPts val="600"/>
              </a:spcAft>
              <a:buFont typeface="Arial" pitchFamily="34" charset="0"/>
              <a:buNone/>
              <a:defRPr/>
            </a:pPr>
            <a:r>
              <a:rPr lang="el-GR" sz="1600" b="1" dirty="0">
                <a:solidFill>
                  <a:srgbClr val="002060"/>
                </a:solidFill>
                <a:latin typeface="Arial" panose="020B0604020202020204" pitchFamily="34" charset="0"/>
                <a:cs typeface="Arial" panose="020B0604020202020204" pitchFamily="34" charset="0"/>
              </a:rPr>
              <a:t>Αριστοτέλειο Πανεπιστήμιο Θεσσαλονίκης</a:t>
            </a:r>
            <a:endParaRPr lang="en-US" sz="1600" b="1"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6124869"/>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BLUEPR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LUEPRNT">
      <a:majorFont>
        <a:latin typeface="Tahoma"/>
        <a:ea typeface=""/>
        <a:cs typeface="Tahoma"/>
      </a:majorFont>
      <a:minorFont>
        <a:latin typeface="Tahoma"/>
        <a:ea typeface=""/>
        <a:cs typeface="Taho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UEPRNT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BLUEPRNT 2">
        <a:dk1>
          <a:srgbClr val="40458C"/>
        </a:dk1>
        <a:lt1>
          <a:srgbClr val="FFFFFF"/>
        </a:lt1>
        <a:dk2>
          <a:srgbClr val="9900CC"/>
        </a:dk2>
        <a:lt2>
          <a:srgbClr val="1B285F"/>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BLUEPRNT 3">
        <a:dk1>
          <a:srgbClr val="000000"/>
        </a:dk1>
        <a:lt1>
          <a:srgbClr val="FFFFFF"/>
        </a:lt1>
        <a:dk2>
          <a:srgbClr val="4D4D4D"/>
        </a:dk2>
        <a:lt2>
          <a:srgbClr val="333333"/>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BLUEPRNT 4">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BLUEPRNT 5">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BLUEPRNT 6">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BLUEPRNT 7">
        <a:dk1>
          <a:srgbClr val="003D62"/>
        </a:dk1>
        <a:lt1>
          <a:srgbClr val="E3F0F9"/>
        </a:lt1>
        <a:dk2>
          <a:srgbClr val="006699"/>
        </a:dk2>
        <a:lt2>
          <a:srgbClr val="000000"/>
        </a:lt2>
        <a:accent1>
          <a:srgbClr val="9AC0EA"/>
        </a:accent1>
        <a:accent2>
          <a:srgbClr val="80C3C8"/>
        </a:accent2>
        <a:accent3>
          <a:srgbClr val="EFF6FB"/>
        </a:accent3>
        <a:accent4>
          <a:srgbClr val="003353"/>
        </a:accent4>
        <a:accent5>
          <a:srgbClr val="CADCF3"/>
        </a:accent5>
        <a:accent6>
          <a:srgbClr val="73B0B5"/>
        </a:accent6>
        <a:hlink>
          <a:srgbClr val="81ABCB"/>
        </a:hlink>
        <a:folHlink>
          <a:srgbClr val="FFFFFF"/>
        </a:folHlink>
      </a:clrScheme>
      <a:clrMap bg1="lt1" tx1="dk1" bg2="lt2" tx2="dk2" accent1="accent1" accent2="accent2" accent3="accent3" accent4="accent4" accent5="accent5" accent6="accent6" hlink="hlink" folHlink="folHlink"/>
    </a:extraClrScheme>
    <a:extraClrScheme>
      <a:clrScheme name="BLUEPRNT 8">
        <a:dk1>
          <a:srgbClr val="003D62"/>
        </a:dk1>
        <a:lt1>
          <a:srgbClr val="FFFFFF"/>
        </a:lt1>
        <a:dk2>
          <a:srgbClr val="006699"/>
        </a:dk2>
        <a:lt2>
          <a:srgbClr val="000000"/>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
      <a:clrScheme name="BLUEPRNT 9">
        <a:dk1>
          <a:srgbClr val="333300"/>
        </a:dk1>
        <a:lt1>
          <a:srgbClr val="FFFFFF"/>
        </a:lt1>
        <a:dk2>
          <a:srgbClr val="663300"/>
        </a:dk2>
        <a:lt2>
          <a:srgbClr val="000000"/>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Waveform">
  <a:themeElements>
    <a:clrScheme name="Custom 8">
      <a:dk1>
        <a:sysClr val="windowText" lastClr="000000"/>
      </a:dk1>
      <a:lt1>
        <a:sysClr val="window" lastClr="FFFFFF"/>
      </a:lt1>
      <a:dk2>
        <a:srgbClr val="1F497D"/>
      </a:dk2>
      <a:lt2>
        <a:srgbClr val="EEECE1"/>
      </a:lt2>
      <a:accent1>
        <a:srgbClr val="4F81BD"/>
      </a:accent1>
      <a:accent2>
        <a:srgbClr val="C6D9F0"/>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17076</TotalTime>
  <Words>630</Words>
  <Application>Microsoft Office PowerPoint</Application>
  <PresentationFormat>On-screen Show (4:3)</PresentationFormat>
  <Paragraphs>90</Paragraphs>
  <Slides>8</Slides>
  <Notes>8</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8</vt:i4>
      </vt:variant>
    </vt:vector>
  </HeadingPairs>
  <TitlesOfParts>
    <vt:vector size="16" baseType="lpstr">
      <vt:lpstr>Arial</vt:lpstr>
      <vt:lpstr>Calibri</vt:lpstr>
      <vt:lpstr>Candara</vt:lpstr>
      <vt:lpstr>Symbol</vt:lpstr>
      <vt:lpstr>Tahoma</vt:lpstr>
      <vt:lpstr>Wingdings</vt:lpstr>
      <vt:lpstr>BLUEPRNT</vt:lpstr>
      <vt:lpstr>Waveform</vt:lpstr>
      <vt:lpstr> Προβλεπόμενη οικονομική απόδοση σταθμών αποθήκευσης ηλεκτρικής ενέργειας από μπαταρίες</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European market integration with both physical and non-physical markets</dc:title>
  <dc:creator>Gregory</dc:creator>
  <cp:lastModifiedBy>Pantelis Biskas</cp:lastModifiedBy>
  <cp:revision>1961</cp:revision>
  <cp:lastPrinted>2024-04-03T19:13:12Z</cp:lastPrinted>
  <dcterms:created xsi:type="dcterms:W3CDTF">2013-05-11T18:25:43Z</dcterms:created>
  <dcterms:modified xsi:type="dcterms:W3CDTF">2024-11-01T07:37:10Z</dcterms:modified>
</cp:coreProperties>
</file>