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308" r:id="rId5"/>
    <p:sldId id="307" r:id="rId6"/>
    <p:sldId id="261" r:id="rId7"/>
    <p:sldId id="260" r:id="rId8"/>
    <p:sldId id="262" r:id="rId9"/>
    <p:sldId id="306" r:id="rId10"/>
    <p:sldId id="309" r:id="rId11"/>
    <p:sldId id="300" r:id="rId12"/>
    <p:sldId id="301" r:id="rId13"/>
    <p:sldId id="263" r:id="rId14"/>
    <p:sldId id="264" r:id="rId15"/>
    <p:sldId id="310" r:id="rId16"/>
    <p:sldId id="315" r:id="rId17"/>
    <p:sldId id="316" r:id="rId18"/>
    <p:sldId id="317" r:id="rId19"/>
    <p:sldId id="311" r:id="rId20"/>
    <p:sldId id="312" r:id="rId21"/>
    <p:sldId id="313" r:id="rId22"/>
    <p:sldId id="314" r:id="rId23"/>
    <p:sldId id="304" r:id="rId24"/>
    <p:sldId id="305"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4692A"/>
    <a:srgbClr val="F35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72" d="100"/>
          <a:sy n="72" d="100"/>
        </p:scale>
        <p:origin x="43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My%20Documents\Projects\HELAPCO\Market%20statistics\NM_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My%20Documents\Projects\HELAPCO\Market%20statistics\NM_Categori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My%20Documents\Projects\HELAPCO\Market%20statistics\NM_distribu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My%20Documents\Projects\HELAPCO\Market%20statistics\Segment_trends_28Aug2024.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Century Gothic" panose="020B0502020202020204" pitchFamily="34" charset="0"/>
                <a:ea typeface="+mn-ea"/>
                <a:cs typeface="+mn-cs"/>
              </a:defRPr>
            </a:pPr>
            <a:r>
              <a:rPr lang="el-GR" sz="1800" b="1"/>
              <a:t>Εγκατεστημένη ισχύς φωτοβολταϊκών</a:t>
            </a:r>
          </a:p>
          <a:p>
            <a:pPr>
              <a:defRPr sz="1800" b="1"/>
            </a:pPr>
            <a:r>
              <a:rPr lang="el-GR" sz="1800" b="1"/>
              <a:t>συστημάτων αυτοκατανάλωσης</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v>Ετήσια</c:v>
          </c:tx>
          <c:spPr>
            <a:solidFill>
              <a:schemeClr val="accent1"/>
            </a:solidFill>
            <a:ln>
              <a:noFill/>
            </a:ln>
            <a:effectLst/>
          </c:spPr>
          <c:invertIfNegative val="0"/>
          <c:cat>
            <c:strRef>
              <c:f>Sheet1!$M$3:$M$12</c:f>
              <c:strCache>
                <c:ptCount val="10"/>
                <c:pt idx="0">
                  <c:v>&lt;2015</c:v>
                </c:pt>
                <c:pt idx="1">
                  <c:v>2015</c:v>
                </c:pt>
                <c:pt idx="2">
                  <c:v>2016</c:v>
                </c:pt>
                <c:pt idx="3">
                  <c:v>2017</c:v>
                </c:pt>
                <c:pt idx="4">
                  <c:v>2018</c:v>
                </c:pt>
                <c:pt idx="5">
                  <c:v>2019</c:v>
                </c:pt>
                <c:pt idx="6">
                  <c:v>2020</c:v>
                </c:pt>
                <c:pt idx="7">
                  <c:v>2021</c:v>
                </c:pt>
                <c:pt idx="8">
                  <c:v>2022</c:v>
                </c:pt>
                <c:pt idx="9">
                  <c:v>2023</c:v>
                </c:pt>
              </c:strCache>
            </c:strRef>
          </c:cat>
          <c:val>
            <c:numRef>
              <c:f>Sheet1!$N$3:$N$12</c:f>
              <c:numCache>
                <c:formatCode>0.0</c:formatCode>
                <c:ptCount val="10"/>
                <c:pt idx="0">
                  <c:v>1.7</c:v>
                </c:pt>
                <c:pt idx="1">
                  <c:v>1.81</c:v>
                </c:pt>
                <c:pt idx="2">
                  <c:v>5.56</c:v>
                </c:pt>
                <c:pt idx="3">
                  <c:v>7.080000000000001</c:v>
                </c:pt>
                <c:pt idx="4">
                  <c:v>9.1199999999999992</c:v>
                </c:pt>
                <c:pt idx="5">
                  <c:v>10.510000000000002</c:v>
                </c:pt>
                <c:pt idx="6">
                  <c:v>19.46</c:v>
                </c:pt>
                <c:pt idx="7">
                  <c:v>44.62</c:v>
                </c:pt>
                <c:pt idx="8">
                  <c:v>115.98699999999999</c:v>
                </c:pt>
                <c:pt idx="9" formatCode="General">
                  <c:v>259.7</c:v>
                </c:pt>
              </c:numCache>
            </c:numRef>
          </c:val>
          <c:extLst>
            <c:ext xmlns:c16="http://schemas.microsoft.com/office/drawing/2014/chart" uri="{C3380CC4-5D6E-409C-BE32-E72D297353CC}">
              <c16:uniqueId val="{00000000-E5F5-49B8-B1DF-D6A98550D362}"/>
            </c:ext>
          </c:extLst>
        </c:ser>
        <c:ser>
          <c:idx val="1"/>
          <c:order val="1"/>
          <c:tx>
            <c:v>Συνολική</c:v>
          </c:tx>
          <c:spPr>
            <a:solidFill>
              <a:schemeClr val="accent2"/>
            </a:solidFill>
            <a:ln>
              <a:noFill/>
            </a:ln>
            <a:effectLst/>
          </c:spPr>
          <c:invertIfNegative val="0"/>
          <c:cat>
            <c:strRef>
              <c:f>Sheet1!$M$3:$M$12</c:f>
              <c:strCache>
                <c:ptCount val="10"/>
                <c:pt idx="0">
                  <c:v>&lt;2015</c:v>
                </c:pt>
                <c:pt idx="1">
                  <c:v>2015</c:v>
                </c:pt>
                <c:pt idx="2">
                  <c:v>2016</c:v>
                </c:pt>
                <c:pt idx="3">
                  <c:v>2017</c:v>
                </c:pt>
                <c:pt idx="4">
                  <c:v>2018</c:v>
                </c:pt>
                <c:pt idx="5">
                  <c:v>2019</c:v>
                </c:pt>
                <c:pt idx="6">
                  <c:v>2020</c:v>
                </c:pt>
                <c:pt idx="7">
                  <c:v>2021</c:v>
                </c:pt>
                <c:pt idx="8">
                  <c:v>2022</c:v>
                </c:pt>
                <c:pt idx="9">
                  <c:v>2023</c:v>
                </c:pt>
              </c:strCache>
            </c:strRef>
          </c:cat>
          <c:val>
            <c:numRef>
              <c:f>Sheet1!$O$3:$O$12</c:f>
              <c:numCache>
                <c:formatCode>0.0</c:formatCode>
                <c:ptCount val="10"/>
                <c:pt idx="0">
                  <c:v>1.7</c:v>
                </c:pt>
                <c:pt idx="1">
                  <c:v>3.51</c:v>
                </c:pt>
                <c:pt idx="2">
                  <c:v>9.07</c:v>
                </c:pt>
                <c:pt idx="3">
                  <c:v>16.150000000000002</c:v>
                </c:pt>
                <c:pt idx="4">
                  <c:v>25.270000000000003</c:v>
                </c:pt>
                <c:pt idx="5">
                  <c:v>35.78</c:v>
                </c:pt>
                <c:pt idx="6">
                  <c:v>55.24</c:v>
                </c:pt>
                <c:pt idx="7">
                  <c:v>99.86</c:v>
                </c:pt>
                <c:pt idx="8">
                  <c:v>215.84699999999998</c:v>
                </c:pt>
                <c:pt idx="9">
                  <c:v>475.54699999999997</c:v>
                </c:pt>
              </c:numCache>
            </c:numRef>
          </c:val>
          <c:extLst>
            <c:ext xmlns:c16="http://schemas.microsoft.com/office/drawing/2014/chart" uri="{C3380CC4-5D6E-409C-BE32-E72D297353CC}">
              <c16:uniqueId val="{00000001-E5F5-49B8-B1DF-D6A98550D362}"/>
            </c:ext>
          </c:extLst>
        </c:ser>
        <c:dLbls>
          <c:showLegendKey val="0"/>
          <c:showVal val="0"/>
          <c:showCatName val="0"/>
          <c:showSerName val="0"/>
          <c:showPercent val="0"/>
          <c:showBubbleSize val="0"/>
        </c:dLbls>
        <c:gapWidth val="219"/>
        <c:overlap val="-27"/>
        <c:axId val="633625471"/>
        <c:axId val="640074319"/>
      </c:barChart>
      <c:catAx>
        <c:axId val="63362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entury Gothic" panose="020B0502020202020204" pitchFamily="34" charset="0"/>
                <a:ea typeface="+mn-ea"/>
                <a:cs typeface="+mn-cs"/>
              </a:defRPr>
            </a:pPr>
            <a:endParaRPr lang="en-US"/>
          </a:p>
        </c:txPr>
        <c:crossAx val="640074319"/>
        <c:crosses val="autoZero"/>
        <c:auto val="1"/>
        <c:lblAlgn val="ctr"/>
        <c:lblOffset val="100"/>
        <c:noMultiLvlLbl val="0"/>
      </c:catAx>
      <c:valAx>
        <c:axId val="640074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r>
                  <a:rPr lang="en-US" sz="1200"/>
                  <a:t>MW</a:t>
                </a:r>
              </a:p>
            </c:rich>
          </c:tx>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6336254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Century Gothic" panose="020B0502020202020204" pitchFamily="34" charset="0"/>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ysClr val="windowText" lastClr="000000"/>
          </a:solidFill>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Century Gothic" panose="020B0502020202020204" pitchFamily="34" charset="0"/>
                <a:ea typeface="+mn-ea"/>
                <a:cs typeface="+mn-cs"/>
              </a:defRPr>
            </a:pPr>
            <a:r>
              <a:rPr lang="el-GR" b="1"/>
              <a:t>Συστήματα αυτοκατανάλωσης</a:t>
            </a:r>
          </a:p>
          <a:p>
            <a:pPr>
              <a:defRPr/>
            </a:pPr>
            <a:r>
              <a:rPr lang="el-GR"/>
              <a:t>(με βάση την ισχύ)</a:t>
            </a:r>
            <a:endParaRPr lang="en-GB"/>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24-46E6-8785-69FA64D97A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24-46E6-8785-69FA64D97A6C}"/>
              </c:ext>
            </c:extLst>
          </c:dPt>
          <c:dLbls>
            <c:dLbl>
              <c:idx val="1"/>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24-46E6-8785-69FA64D97A6C}"/>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Οικιακά</c:v>
                </c:pt>
                <c:pt idx="1">
                  <c:v>Εμπορικά</c:v>
                </c:pt>
              </c:strCache>
            </c:strRef>
          </c:cat>
          <c:val>
            <c:numRef>
              <c:f>Sheet1!$B$3:$B$4</c:f>
              <c:numCache>
                <c:formatCode>0%</c:formatCode>
                <c:ptCount val="2"/>
                <c:pt idx="0">
                  <c:v>0.2</c:v>
                </c:pt>
                <c:pt idx="1">
                  <c:v>0.8</c:v>
                </c:pt>
              </c:numCache>
            </c:numRef>
          </c:val>
          <c:extLst>
            <c:ext xmlns:c16="http://schemas.microsoft.com/office/drawing/2014/chart" uri="{C3380CC4-5D6E-409C-BE32-E72D297353CC}">
              <c16:uniqueId val="{00000004-1224-46E6-8785-69FA64D97A6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Century Gothic" panose="020B0502020202020204" pitchFamily="34" charset="0"/>
                <a:ea typeface="+mn-ea"/>
                <a:cs typeface="+mn-cs"/>
              </a:defRPr>
            </a:pPr>
            <a:r>
              <a:rPr lang="el-GR"/>
              <a:t>Κατανομή οικιακών συστημάτων </a:t>
            </a:r>
            <a:r>
              <a:rPr lang="en-US"/>
              <a:t>net-metering</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'Aug2024'!$A$3:$A$10</c:f>
              <c:strCache>
                <c:ptCount val="8"/>
                <c:pt idx="0">
                  <c:v>0 - 3</c:v>
                </c:pt>
                <c:pt idx="1">
                  <c:v>3 - 4</c:v>
                </c:pt>
                <c:pt idx="2">
                  <c:v>4 - 5</c:v>
                </c:pt>
                <c:pt idx="3">
                  <c:v>5 - 6</c:v>
                </c:pt>
                <c:pt idx="4">
                  <c:v>6 - 7</c:v>
                </c:pt>
                <c:pt idx="5">
                  <c:v>7 - 8</c:v>
                </c:pt>
                <c:pt idx="6">
                  <c:v>8 - 9</c:v>
                </c:pt>
                <c:pt idx="7">
                  <c:v>9 - 10,8</c:v>
                </c:pt>
              </c:strCache>
            </c:strRef>
          </c:cat>
          <c:val>
            <c:numRef>
              <c:f>'Aug2024'!$E$3:$E$10</c:f>
              <c:numCache>
                <c:formatCode>0.0%</c:formatCode>
                <c:ptCount val="8"/>
                <c:pt idx="0">
                  <c:v>1.06E-2</c:v>
                </c:pt>
                <c:pt idx="1">
                  <c:v>2.7E-2</c:v>
                </c:pt>
                <c:pt idx="2">
                  <c:v>0.24099999999999999</c:v>
                </c:pt>
                <c:pt idx="3">
                  <c:v>4.3999999999999997E-2</c:v>
                </c:pt>
                <c:pt idx="4">
                  <c:v>5.2999999999999999E-2</c:v>
                </c:pt>
                <c:pt idx="5">
                  <c:v>6.9500000000000006E-2</c:v>
                </c:pt>
                <c:pt idx="6">
                  <c:v>5.2999999999999999E-2</c:v>
                </c:pt>
                <c:pt idx="7">
                  <c:v>0.50180000000000002</c:v>
                </c:pt>
              </c:numCache>
            </c:numRef>
          </c:val>
          <c:extLst>
            <c:ext xmlns:c16="http://schemas.microsoft.com/office/drawing/2014/chart" uri="{C3380CC4-5D6E-409C-BE32-E72D297353CC}">
              <c16:uniqueId val="{00000000-F249-4E09-AA3D-C3045C37A8B0}"/>
            </c:ext>
          </c:extLst>
        </c:ser>
        <c:dLbls>
          <c:showLegendKey val="0"/>
          <c:showVal val="0"/>
          <c:showCatName val="0"/>
          <c:showSerName val="0"/>
          <c:showPercent val="0"/>
          <c:showBubbleSize val="0"/>
        </c:dLbls>
        <c:gapWidth val="219"/>
        <c:overlap val="-27"/>
        <c:axId val="1247016943"/>
        <c:axId val="1247013583"/>
      </c:barChart>
      <c:catAx>
        <c:axId val="1247016943"/>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r>
                  <a:rPr lang="el-GR"/>
                  <a:t>Ισχύς σε </a:t>
                </a:r>
                <a:r>
                  <a:rPr lang="en-US"/>
                  <a:t>kWp</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crossAx val="1247013583"/>
        <c:crosses val="autoZero"/>
        <c:auto val="1"/>
        <c:lblAlgn val="ctr"/>
        <c:lblOffset val="100"/>
        <c:noMultiLvlLbl val="0"/>
      </c:catAx>
      <c:valAx>
        <c:axId val="1247013583"/>
        <c:scaling>
          <c:orientation val="minMax"/>
        </c:scaling>
        <c:delete val="1"/>
        <c:axPos val="l"/>
        <c:numFmt formatCode="0%" sourceLinked="0"/>
        <c:majorTickMark val="none"/>
        <c:minorTickMark val="none"/>
        <c:tickLblPos val="nextTo"/>
        <c:crossAx val="124701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Century Gothic" panose="020B0502020202020204" pitchFamily="34" charset="0"/>
                <a:ea typeface="+mn-ea"/>
                <a:cs typeface="+mn-cs"/>
              </a:defRPr>
            </a:pPr>
            <a:r>
              <a:rPr lang="el-GR" sz="1600" b="1"/>
              <a:t>Φωτοβολταϊκά αυτοκατανάλωσης</a:t>
            </a:r>
          </a:p>
          <a:p>
            <a:pPr>
              <a:defRPr/>
            </a:pPr>
            <a:r>
              <a:rPr lang="el-GR"/>
              <a:t>(συνολική συνδεδεμένη ισχύς)</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7350701532678786"/>
          <c:y val="0.17466379482833705"/>
          <c:w val="0.80637410035679702"/>
          <c:h val="0.66172804632604776"/>
        </c:manualLayout>
      </c:layout>
      <c:barChart>
        <c:barDir val="col"/>
        <c:grouping val="stacked"/>
        <c:varyColors val="0"/>
        <c:ser>
          <c:idx val="0"/>
          <c:order val="0"/>
          <c:tx>
            <c:v>Οικιακά</c:v>
          </c:tx>
          <c:spPr>
            <a:solidFill>
              <a:schemeClr val="accent1"/>
            </a:solidFill>
            <a:ln>
              <a:noFill/>
            </a:ln>
            <a:effectLst/>
          </c:spPr>
          <c:invertIfNegative val="0"/>
          <c:cat>
            <c:numRef>
              <c:f>Sheet3!$A$4:$A$10</c:f>
              <c:numCache>
                <c:formatCode>General</c:formatCode>
                <c:ptCount val="7"/>
                <c:pt idx="0">
                  <c:v>2024</c:v>
                </c:pt>
                <c:pt idx="1">
                  <c:v>2025</c:v>
                </c:pt>
                <c:pt idx="2">
                  <c:v>2026</c:v>
                </c:pt>
                <c:pt idx="3">
                  <c:v>2027</c:v>
                </c:pt>
                <c:pt idx="4">
                  <c:v>2028</c:v>
                </c:pt>
                <c:pt idx="5">
                  <c:v>2029</c:v>
                </c:pt>
                <c:pt idx="6">
                  <c:v>2030</c:v>
                </c:pt>
              </c:numCache>
            </c:numRef>
          </c:cat>
          <c:val>
            <c:numRef>
              <c:f>Sheet3!$J$4:$J$10</c:f>
              <c:numCache>
                <c:formatCode>0</c:formatCode>
                <c:ptCount val="7"/>
                <c:pt idx="0">
                  <c:v>177.34719999999999</c:v>
                </c:pt>
                <c:pt idx="1">
                  <c:v>264.25540000000001</c:v>
                </c:pt>
                <c:pt idx="2">
                  <c:v>344.02300000000002</c:v>
                </c:pt>
                <c:pt idx="3">
                  <c:v>426.65380000000005</c:v>
                </c:pt>
                <c:pt idx="4">
                  <c:v>520.48780000000011</c:v>
                </c:pt>
                <c:pt idx="5">
                  <c:v>627.202</c:v>
                </c:pt>
                <c:pt idx="6">
                  <c:v>736.81119999999999</c:v>
                </c:pt>
              </c:numCache>
            </c:numRef>
          </c:val>
          <c:extLst>
            <c:ext xmlns:c16="http://schemas.microsoft.com/office/drawing/2014/chart" uri="{C3380CC4-5D6E-409C-BE32-E72D297353CC}">
              <c16:uniqueId val="{00000000-FE4E-461F-8A72-4A00CA09CE1B}"/>
            </c:ext>
          </c:extLst>
        </c:ser>
        <c:ser>
          <c:idx val="1"/>
          <c:order val="1"/>
          <c:tx>
            <c:v>Εμπορικά</c:v>
          </c:tx>
          <c:spPr>
            <a:solidFill>
              <a:schemeClr val="accent2"/>
            </a:solidFill>
            <a:ln>
              <a:noFill/>
            </a:ln>
            <a:effectLst/>
          </c:spPr>
          <c:invertIfNegative val="0"/>
          <c:cat>
            <c:numRef>
              <c:f>Sheet3!$A$4:$A$10</c:f>
              <c:numCache>
                <c:formatCode>General</c:formatCode>
                <c:ptCount val="7"/>
                <c:pt idx="0">
                  <c:v>2024</c:v>
                </c:pt>
                <c:pt idx="1">
                  <c:v>2025</c:v>
                </c:pt>
                <c:pt idx="2">
                  <c:v>2026</c:v>
                </c:pt>
                <c:pt idx="3">
                  <c:v>2027</c:v>
                </c:pt>
                <c:pt idx="4">
                  <c:v>2028</c:v>
                </c:pt>
                <c:pt idx="5">
                  <c:v>2029</c:v>
                </c:pt>
                <c:pt idx="6">
                  <c:v>2030</c:v>
                </c:pt>
              </c:numCache>
            </c:numRef>
          </c:cat>
          <c:val>
            <c:numRef>
              <c:f>Sheet3!$K$4:$K$10</c:f>
              <c:numCache>
                <c:formatCode>0</c:formatCode>
                <c:ptCount val="7"/>
                <c:pt idx="0">
                  <c:v>695.39760000000001</c:v>
                </c:pt>
                <c:pt idx="1">
                  <c:v>949.39120000000003</c:v>
                </c:pt>
                <c:pt idx="2">
                  <c:v>1192.3407999999999</c:v>
                </c:pt>
                <c:pt idx="3">
                  <c:v>1427.7303999999999</c:v>
                </c:pt>
                <c:pt idx="4">
                  <c:v>1646.6203999999998</c:v>
                </c:pt>
                <c:pt idx="5">
                  <c:v>1845.83</c:v>
                </c:pt>
                <c:pt idx="6">
                  <c:v>2046.1196</c:v>
                </c:pt>
              </c:numCache>
            </c:numRef>
          </c:val>
          <c:extLst>
            <c:ext xmlns:c16="http://schemas.microsoft.com/office/drawing/2014/chart" uri="{C3380CC4-5D6E-409C-BE32-E72D297353CC}">
              <c16:uniqueId val="{00000001-FE4E-461F-8A72-4A00CA09CE1B}"/>
            </c:ext>
          </c:extLst>
        </c:ser>
        <c:dLbls>
          <c:showLegendKey val="0"/>
          <c:showVal val="0"/>
          <c:showCatName val="0"/>
          <c:showSerName val="0"/>
          <c:showPercent val="0"/>
          <c:showBubbleSize val="0"/>
        </c:dLbls>
        <c:gapWidth val="150"/>
        <c:overlap val="100"/>
        <c:axId val="244028895"/>
        <c:axId val="244029855"/>
      </c:barChart>
      <c:catAx>
        <c:axId val="244028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44029855"/>
        <c:crosses val="autoZero"/>
        <c:auto val="1"/>
        <c:lblAlgn val="ctr"/>
        <c:lblOffset val="100"/>
        <c:noMultiLvlLbl val="0"/>
      </c:catAx>
      <c:valAx>
        <c:axId val="244029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r>
                  <a:rPr lang="en-US"/>
                  <a:t>MW</a:t>
                </a:r>
              </a:p>
            </c:rich>
          </c:tx>
          <c:layout>
            <c:manualLayout>
              <c:xMode val="edge"/>
              <c:yMode val="edge"/>
              <c:x val="1.5786483479688494E-2"/>
              <c:y val="0.43605616562503685"/>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crossAx val="244028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0A53-523C-F775-168D-9E5B6B6F30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694A924-BE31-370A-0362-BB1A43180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D22267D-C077-19E0-2D23-119144753AE9}"/>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5" name="Footer Placeholder 4">
            <a:extLst>
              <a:ext uri="{FF2B5EF4-FFF2-40B4-BE49-F238E27FC236}">
                <a16:creationId xmlns:a16="http://schemas.microsoft.com/office/drawing/2014/main" id="{0D628B56-F5F8-D0A6-A258-6EFCE67669E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2C7F5A7-3BAF-EE65-2EF4-AC04E6EE2C27}"/>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384188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A75A-83FD-2C17-C172-15435CF2D7C6}"/>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E25FEFA9-9B44-64C6-EEA0-7FD536AB6F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9E62A6A-A9B7-4A3C-E2AE-0A0F9060EDB4}"/>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5" name="Footer Placeholder 4">
            <a:extLst>
              <a:ext uri="{FF2B5EF4-FFF2-40B4-BE49-F238E27FC236}">
                <a16:creationId xmlns:a16="http://schemas.microsoft.com/office/drawing/2014/main" id="{EDAB0CC9-64F4-CADE-DD53-009522EF0E0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2DC16C5-BEB4-9E49-085A-1288D57C752C}"/>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358433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3603A-E60C-AA0D-5D65-2F753040CC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C6B4676-266B-86DD-B518-C3B1202BFB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B1F225F-4D54-B2B2-0375-57E5A5B20543}"/>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5" name="Footer Placeholder 4">
            <a:extLst>
              <a:ext uri="{FF2B5EF4-FFF2-40B4-BE49-F238E27FC236}">
                <a16:creationId xmlns:a16="http://schemas.microsoft.com/office/drawing/2014/main" id="{5E83AA02-3C70-21D5-23D5-DAAE13F23DA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12BAFCC-50C3-925B-C2B7-097E1556EAA4}"/>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77962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E987-429E-AB21-283C-EF4FF6ACD44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C821FAD-283F-C903-7523-B2828E2984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07A9017-5107-31D2-7A5C-60209DEC89EA}"/>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5" name="Footer Placeholder 4">
            <a:extLst>
              <a:ext uri="{FF2B5EF4-FFF2-40B4-BE49-F238E27FC236}">
                <a16:creationId xmlns:a16="http://schemas.microsoft.com/office/drawing/2014/main" id="{74AE5407-EFD6-29F0-4E14-40DF00B4BEE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BFA5C1B-EFE5-84EA-A46F-14C846B58565}"/>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284005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324B-91C1-0156-BBB1-1D166172E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C7B8CAAF-62B4-C42F-8256-D44A3085F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707A6-6932-CFB3-F236-C005D5079723}"/>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5" name="Footer Placeholder 4">
            <a:extLst>
              <a:ext uri="{FF2B5EF4-FFF2-40B4-BE49-F238E27FC236}">
                <a16:creationId xmlns:a16="http://schemas.microsoft.com/office/drawing/2014/main" id="{AD57BC11-5674-9B7C-CF97-13B8678DCF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AFF3A73-EB11-1A62-4CB7-770B7C824AD9}"/>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77368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8F5B-35DA-6593-1BF0-8AEE384E44D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B147668-E1E3-D6C4-7567-7DAA2E0773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66636E02-9696-07AB-CD76-17E1EBC35A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467BFDCD-FFC3-70E9-2B4A-F8F5F007B0A2}"/>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6" name="Footer Placeholder 5">
            <a:extLst>
              <a:ext uri="{FF2B5EF4-FFF2-40B4-BE49-F238E27FC236}">
                <a16:creationId xmlns:a16="http://schemas.microsoft.com/office/drawing/2014/main" id="{AD3425C2-7423-7176-FB45-93731F529AD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C479AFF-B221-EAA9-5540-7298C6A3052C}"/>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153690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A0B3-3125-C7CA-BBFD-C34579D718EB}"/>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8F17395-3AAB-3781-12CA-D7C52022E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8DDFE-CF60-AA33-511A-89B61EA470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123478A6-3CB8-1A27-8C7A-E5476A0E7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A4C10E-9F2F-3A51-C4E8-299E1396C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14E89583-F242-2936-34B4-0DF36CEBD2B4}"/>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8" name="Footer Placeholder 7">
            <a:extLst>
              <a:ext uri="{FF2B5EF4-FFF2-40B4-BE49-F238E27FC236}">
                <a16:creationId xmlns:a16="http://schemas.microsoft.com/office/drawing/2014/main" id="{47989F96-6909-365E-82B6-959E624BF85E}"/>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C7F7CF21-3E2F-2C55-CE76-20ECF546F628}"/>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418401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2F0E-12FA-F17B-E556-C7F2EC2D20E5}"/>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41CC430B-D2C4-DC5A-0C0E-466CCDED2387}"/>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4" name="Footer Placeholder 3">
            <a:extLst>
              <a:ext uri="{FF2B5EF4-FFF2-40B4-BE49-F238E27FC236}">
                <a16:creationId xmlns:a16="http://schemas.microsoft.com/office/drawing/2014/main" id="{557549D4-312A-2634-8045-9B3741E43431}"/>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C87EC174-B303-C3B7-FEFC-AB7B5191F527}"/>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221184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C5A6A-D4C5-AEDB-A714-EDDC273A15AE}"/>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3" name="Footer Placeholder 2">
            <a:extLst>
              <a:ext uri="{FF2B5EF4-FFF2-40B4-BE49-F238E27FC236}">
                <a16:creationId xmlns:a16="http://schemas.microsoft.com/office/drawing/2014/main" id="{538C2F62-67D4-62E9-FE06-37BDA82397B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83165F32-BF67-61AB-A4B9-3F568079F05A}"/>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11477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0A9A-A631-72C2-8C02-2B138DC78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D40C9D2F-99E0-8C0E-1DEE-7119EEC6DB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B90CFF0C-8B62-CD8E-130A-DAEDF2AF4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9FAA1-638B-28DE-C142-464DB11308D2}"/>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6" name="Footer Placeholder 5">
            <a:extLst>
              <a:ext uri="{FF2B5EF4-FFF2-40B4-BE49-F238E27FC236}">
                <a16:creationId xmlns:a16="http://schemas.microsoft.com/office/drawing/2014/main" id="{7D498292-387D-E5A0-E843-F672C4846A0F}"/>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FA5D6DF-E451-4134-C147-BE81A51ABEF8}"/>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330196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ECE7-B056-CB12-652B-BE34C3362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0DE5C6-87B5-5145-E578-A65DC8BD58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l-GR"/>
          </a:p>
        </p:txBody>
      </p:sp>
      <p:sp>
        <p:nvSpPr>
          <p:cNvPr id="4" name="Text Placeholder 3">
            <a:extLst>
              <a:ext uri="{FF2B5EF4-FFF2-40B4-BE49-F238E27FC236}">
                <a16:creationId xmlns:a16="http://schemas.microsoft.com/office/drawing/2014/main" id="{54BE55E1-70ED-1800-A11A-159772183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4C7F7-C80A-6BB4-36B8-9EE3B2BDA0C7}"/>
              </a:ext>
            </a:extLst>
          </p:cNvPr>
          <p:cNvSpPr>
            <a:spLocks noGrp="1"/>
          </p:cNvSpPr>
          <p:nvPr>
            <p:ph type="dt" sz="half" idx="10"/>
          </p:nvPr>
        </p:nvSpPr>
        <p:spPr/>
        <p:txBody>
          <a:bodyPr/>
          <a:lstStyle/>
          <a:p>
            <a:fld id="{418BB028-9293-46BC-84A8-FD09F28628C7}" type="datetimeFigureOut">
              <a:rPr lang="el-GR" smtClean="0"/>
              <a:t>30/10/2024</a:t>
            </a:fld>
            <a:endParaRPr lang="el-GR"/>
          </a:p>
        </p:txBody>
      </p:sp>
      <p:sp>
        <p:nvSpPr>
          <p:cNvPr id="6" name="Footer Placeholder 5">
            <a:extLst>
              <a:ext uri="{FF2B5EF4-FFF2-40B4-BE49-F238E27FC236}">
                <a16:creationId xmlns:a16="http://schemas.microsoft.com/office/drawing/2014/main" id="{F7B235FD-BED6-2982-6EA9-71C080029DC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6801997-7A89-F6EE-76F9-C6E1E17D2F74}"/>
              </a:ext>
            </a:extLst>
          </p:cNvPr>
          <p:cNvSpPr>
            <a:spLocks noGrp="1"/>
          </p:cNvSpPr>
          <p:nvPr>
            <p:ph type="sldNum" sz="quarter" idx="12"/>
          </p:nvPr>
        </p:nvSpPr>
        <p:spPr/>
        <p:txBody>
          <a:bodyPr/>
          <a:lstStyle/>
          <a:p>
            <a:fld id="{41409D59-C800-4FA8-B131-4A855A67CE27}" type="slidenum">
              <a:rPr lang="el-GR" smtClean="0"/>
              <a:t>‹#›</a:t>
            </a:fld>
            <a:endParaRPr lang="el-GR"/>
          </a:p>
        </p:txBody>
      </p:sp>
    </p:spTree>
    <p:extLst>
      <p:ext uri="{BB962C8B-B14F-4D97-AF65-F5344CB8AC3E}">
        <p14:creationId xmlns:p14="http://schemas.microsoft.com/office/powerpoint/2010/main" val="57394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2D1D3-BB95-DC4E-FF1A-B15481939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6E9A09CE-D7DF-ABA6-35B6-174BB8395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2CDA3E9-D874-2D07-5ECB-9BD4CA4551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BB028-9293-46BC-84A8-FD09F28628C7}" type="datetimeFigureOut">
              <a:rPr lang="el-GR" smtClean="0"/>
              <a:t>30/10/2024</a:t>
            </a:fld>
            <a:endParaRPr lang="el-GR"/>
          </a:p>
        </p:txBody>
      </p:sp>
      <p:sp>
        <p:nvSpPr>
          <p:cNvPr id="5" name="Footer Placeholder 4">
            <a:extLst>
              <a:ext uri="{FF2B5EF4-FFF2-40B4-BE49-F238E27FC236}">
                <a16:creationId xmlns:a16="http://schemas.microsoft.com/office/drawing/2014/main" id="{2B325AAD-AB9C-5136-09D9-2EBEE0F6D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46E76C05-A83E-6A1B-9D38-80025A262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09D59-C800-4FA8-B131-4A855A67CE27}" type="slidenum">
              <a:rPr lang="el-GR" smtClean="0"/>
              <a:t>‹#›</a:t>
            </a:fld>
            <a:endParaRPr lang="el-GR"/>
          </a:p>
        </p:txBody>
      </p:sp>
    </p:spTree>
    <p:extLst>
      <p:ext uri="{BB962C8B-B14F-4D97-AF65-F5344CB8AC3E}">
        <p14:creationId xmlns:p14="http://schemas.microsoft.com/office/powerpoint/2010/main" val="3179355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ti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BFD056-C0AB-2030-2471-13F6DC50A185}"/>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sp>
        <p:nvSpPr>
          <p:cNvPr id="2" name="Title 1">
            <a:extLst>
              <a:ext uri="{FF2B5EF4-FFF2-40B4-BE49-F238E27FC236}">
                <a16:creationId xmlns:a16="http://schemas.microsoft.com/office/drawing/2014/main" id="{EB2DB8FB-BFA9-C698-2574-DFCA7720FD9D}"/>
              </a:ext>
            </a:extLst>
          </p:cNvPr>
          <p:cNvSpPr>
            <a:spLocks noGrp="1"/>
          </p:cNvSpPr>
          <p:nvPr>
            <p:ph type="ctrTitle"/>
          </p:nvPr>
        </p:nvSpPr>
        <p:spPr>
          <a:xfrm>
            <a:off x="8727621" y="2309302"/>
            <a:ext cx="3249385" cy="1119698"/>
          </a:xfrm>
        </p:spPr>
        <p:txBody>
          <a:bodyPr>
            <a:normAutofit/>
          </a:bodyPr>
          <a:lstStyle/>
          <a:p>
            <a:pPr algn="l">
              <a:lnSpc>
                <a:spcPct val="120000"/>
              </a:lnSpc>
            </a:pPr>
            <a:r>
              <a:rPr lang="el-GR" sz="2800" dirty="0">
                <a:latin typeface="Century Gothic" panose="020B0502020202020204" pitchFamily="34" charset="0"/>
              </a:rPr>
              <a:t>Αυτοκατανάλωση</a:t>
            </a:r>
            <a:br>
              <a:rPr lang="el-GR" sz="2800" dirty="0">
                <a:latin typeface="Century Gothic" panose="020B0502020202020204" pitchFamily="34" charset="0"/>
              </a:rPr>
            </a:br>
            <a:r>
              <a:rPr lang="el-GR" sz="2800" dirty="0">
                <a:latin typeface="Century Gothic" panose="020B0502020202020204" pitchFamily="34" charset="0"/>
              </a:rPr>
              <a:t>ενέργειας</a:t>
            </a:r>
          </a:p>
        </p:txBody>
      </p:sp>
      <p:sp>
        <p:nvSpPr>
          <p:cNvPr id="3" name="Subtitle 2">
            <a:extLst>
              <a:ext uri="{FF2B5EF4-FFF2-40B4-BE49-F238E27FC236}">
                <a16:creationId xmlns:a16="http://schemas.microsoft.com/office/drawing/2014/main" id="{69CD179F-8C12-D4AB-8C1F-5944DEB34D47}"/>
              </a:ext>
            </a:extLst>
          </p:cNvPr>
          <p:cNvSpPr>
            <a:spLocks noGrp="1"/>
          </p:cNvSpPr>
          <p:nvPr>
            <p:ph type="subTitle" idx="1"/>
          </p:nvPr>
        </p:nvSpPr>
        <p:spPr>
          <a:xfrm>
            <a:off x="8727621" y="3940839"/>
            <a:ext cx="3328544" cy="2227524"/>
          </a:xfrm>
        </p:spPr>
        <p:txBody>
          <a:bodyPr>
            <a:normAutofit fontScale="92500" lnSpcReduction="10000"/>
          </a:bodyPr>
          <a:lstStyle/>
          <a:p>
            <a:pPr algn="l"/>
            <a:r>
              <a:rPr lang="el-GR" dirty="0">
                <a:latin typeface="Century Gothic" panose="020B0502020202020204" pitchFamily="34" charset="0"/>
              </a:rPr>
              <a:t>Οι προοπτικές</a:t>
            </a:r>
          </a:p>
          <a:p>
            <a:pPr algn="l"/>
            <a:r>
              <a:rPr lang="el-GR" dirty="0">
                <a:latin typeface="Century Gothic" panose="020B0502020202020204" pitchFamily="34" charset="0"/>
              </a:rPr>
              <a:t>της αγοράς</a:t>
            </a:r>
          </a:p>
          <a:p>
            <a:pPr algn="l"/>
            <a:endParaRPr lang="el-GR" dirty="0">
              <a:latin typeface="Century Gothic" panose="020B0502020202020204" pitchFamily="34" charset="0"/>
            </a:endParaRPr>
          </a:p>
          <a:p>
            <a:pPr algn="l">
              <a:lnSpc>
                <a:spcPct val="120000"/>
              </a:lnSpc>
              <a:spcBef>
                <a:spcPts val="0"/>
              </a:spcBef>
            </a:pPr>
            <a:r>
              <a:rPr lang="el-GR" sz="1500" b="1" dirty="0">
                <a:latin typeface="Century Gothic" panose="020B0502020202020204" pitchFamily="34" charset="0"/>
              </a:rPr>
              <a:t>Στέλιος Ψωμάς</a:t>
            </a:r>
          </a:p>
          <a:p>
            <a:pPr algn="l">
              <a:lnSpc>
                <a:spcPct val="120000"/>
              </a:lnSpc>
              <a:spcBef>
                <a:spcPts val="0"/>
              </a:spcBef>
            </a:pPr>
            <a:r>
              <a:rPr lang="el-GR" sz="1200" dirty="0">
                <a:latin typeface="Century Gothic" panose="020B0502020202020204" pitchFamily="34" charset="0"/>
              </a:rPr>
              <a:t>Σύμβουλος</a:t>
            </a:r>
          </a:p>
          <a:p>
            <a:pPr algn="l">
              <a:lnSpc>
                <a:spcPct val="120000"/>
              </a:lnSpc>
              <a:spcBef>
                <a:spcPts val="0"/>
              </a:spcBef>
            </a:pPr>
            <a:r>
              <a:rPr lang="el-GR" sz="1200" dirty="0">
                <a:latin typeface="Century Gothic" panose="020B0502020202020204" pitchFamily="34" charset="0"/>
              </a:rPr>
              <a:t>Συνδέσμου Εταιριών Φωτοβολταϊκών</a:t>
            </a:r>
          </a:p>
          <a:p>
            <a:pPr algn="l">
              <a:lnSpc>
                <a:spcPct val="120000"/>
              </a:lnSpc>
              <a:spcBef>
                <a:spcPts val="0"/>
              </a:spcBef>
            </a:pPr>
            <a:endParaRPr lang="el-GR" sz="1200" dirty="0">
              <a:latin typeface="Century Gothic" panose="020B0502020202020204" pitchFamily="34" charset="0"/>
            </a:endParaRPr>
          </a:p>
          <a:p>
            <a:pPr algn="l">
              <a:lnSpc>
                <a:spcPct val="120000"/>
              </a:lnSpc>
              <a:spcBef>
                <a:spcPts val="0"/>
              </a:spcBef>
            </a:pPr>
            <a:r>
              <a:rPr lang="el-GR" sz="1200">
                <a:latin typeface="Century Gothic" panose="020B0502020202020204" pitchFamily="34" charset="0"/>
              </a:rPr>
              <a:t>1 Νοεμβρίου </a:t>
            </a:r>
            <a:r>
              <a:rPr lang="el-GR" sz="1200" dirty="0">
                <a:latin typeface="Century Gothic" panose="020B0502020202020204" pitchFamily="34" charset="0"/>
              </a:rPr>
              <a:t>2024</a:t>
            </a:r>
          </a:p>
        </p:txBody>
      </p:sp>
      <p:pic>
        <p:nvPicPr>
          <p:cNvPr id="7" name="Picture 6" descr="A white sun with a star on an orange background&#10;&#10;Description automatically generated">
            <a:extLst>
              <a:ext uri="{FF2B5EF4-FFF2-40B4-BE49-F238E27FC236}">
                <a16:creationId xmlns:a16="http://schemas.microsoft.com/office/drawing/2014/main" id="{9C059CD0-39B4-AA03-F651-BD122DCF5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9" name="Rectangle 8">
            <a:extLst>
              <a:ext uri="{FF2B5EF4-FFF2-40B4-BE49-F238E27FC236}">
                <a16:creationId xmlns:a16="http://schemas.microsoft.com/office/drawing/2014/main" id="{A48D9AE7-E47F-6AFC-5B65-00E50D05D632}"/>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             www.helapco.gr</a:t>
            </a:r>
            <a:r>
              <a:rPr lang="el-GR" dirty="0">
                <a:solidFill>
                  <a:schemeClr val="bg1"/>
                </a:solidFill>
                <a:latin typeface="Century Gothic" panose="020B0502020202020204" pitchFamily="34" charset="0"/>
              </a:rPr>
              <a:t>	</a:t>
            </a:r>
          </a:p>
        </p:txBody>
      </p:sp>
      <p:sp>
        <p:nvSpPr>
          <p:cNvPr id="6" name="Rectangle 5">
            <a:extLst>
              <a:ext uri="{FF2B5EF4-FFF2-40B4-BE49-F238E27FC236}">
                <a16:creationId xmlns:a16="http://schemas.microsoft.com/office/drawing/2014/main" id="{236D45F1-A060-AE36-5B33-AB7C5EB9CF6A}"/>
              </a:ext>
            </a:extLst>
          </p:cNvPr>
          <p:cNvSpPr/>
          <p:nvPr/>
        </p:nvSpPr>
        <p:spPr>
          <a:xfrm>
            <a:off x="0" y="6507647"/>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pic>
        <p:nvPicPr>
          <p:cNvPr id="11" name="Picture 10" descr="Solar panels on a roof&#10;&#10;Description automatically generated">
            <a:extLst>
              <a:ext uri="{FF2B5EF4-FFF2-40B4-BE49-F238E27FC236}">
                <a16:creationId xmlns:a16="http://schemas.microsoft.com/office/drawing/2014/main" id="{0E9329AE-B91B-F428-DD03-D9CA725D0BAE}"/>
              </a:ext>
            </a:extLst>
          </p:cNvPr>
          <p:cNvPicPr>
            <a:picLocks noChangeAspect="1"/>
          </p:cNvPicPr>
          <p:nvPr/>
        </p:nvPicPr>
        <p:blipFill rotWithShape="1">
          <a:blip r:embed="rId3">
            <a:extLst>
              <a:ext uri="{28A0092B-C50C-407E-A947-70E740481C1C}">
                <a14:useLocalDpi xmlns:a14="http://schemas.microsoft.com/office/drawing/2010/main" val="0"/>
              </a:ext>
            </a:extLst>
          </a:blip>
          <a:srcRect l="5720" r="5238" b="6279"/>
          <a:stretch/>
        </p:blipFill>
        <p:spPr>
          <a:xfrm>
            <a:off x="0" y="539999"/>
            <a:ext cx="8588101" cy="6051301"/>
          </a:xfrm>
          <a:prstGeom prst="rect">
            <a:avLst/>
          </a:prstGeom>
        </p:spPr>
      </p:pic>
      <p:pic>
        <p:nvPicPr>
          <p:cNvPr id="5" name="Graphic 4">
            <a:extLst>
              <a:ext uri="{FF2B5EF4-FFF2-40B4-BE49-F238E27FC236}">
                <a16:creationId xmlns:a16="http://schemas.microsoft.com/office/drawing/2014/main" id="{EAD02E63-4F95-AC98-B8D9-E00B3BB701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0000" y="879284"/>
            <a:ext cx="1905000" cy="1381125"/>
          </a:xfrm>
          <a:prstGeom prst="rect">
            <a:avLst/>
          </a:prstGeom>
        </p:spPr>
      </p:pic>
    </p:spTree>
    <p:extLst>
      <p:ext uri="{BB962C8B-B14F-4D97-AF65-F5344CB8AC3E}">
        <p14:creationId xmlns:p14="http://schemas.microsoft.com/office/powerpoint/2010/main" val="150188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Επιπλέον διασφαλισμένος ηλεκτρικός χώρος</a:t>
            </a: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sp>
        <p:nvSpPr>
          <p:cNvPr id="10" name="Content Placeholder 9">
            <a:extLst>
              <a:ext uri="{FF2B5EF4-FFF2-40B4-BE49-F238E27FC236}">
                <a16:creationId xmlns:a16="http://schemas.microsoft.com/office/drawing/2014/main" id="{5343C0D7-F306-26CD-790F-FBE77A3E7905}"/>
              </a:ext>
            </a:extLst>
          </p:cNvPr>
          <p:cNvSpPr>
            <a:spLocks noGrp="1"/>
          </p:cNvSpPr>
          <p:nvPr>
            <p:ph idx="1"/>
          </p:nvPr>
        </p:nvSpPr>
        <p:spPr>
          <a:xfrm>
            <a:off x="838200" y="1825624"/>
            <a:ext cx="10515600" cy="4609681"/>
          </a:xfrm>
        </p:spPr>
        <p:txBody>
          <a:bodyPr>
            <a:normAutofit lnSpcReduction="10000"/>
          </a:bodyPr>
          <a:lstStyle/>
          <a:p>
            <a:pPr marL="0" marR="259080" indent="0">
              <a:lnSpc>
                <a:spcPct val="120000"/>
              </a:lnSpc>
              <a:spcBef>
                <a:spcPts val="0"/>
              </a:spcBef>
              <a:buNone/>
            </a:pPr>
            <a:r>
              <a:rPr lang="el-GR" sz="1800" dirty="0">
                <a:effectLst/>
                <a:latin typeface="Century Gothic" panose="020B0502020202020204" pitchFamily="34" charset="0"/>
                <a:ea typeface="Calibri" panose="020F0502020204030204" pitchFamily="34" charset="0"/>
              </a:rPr>
              <a:t>Ο επιπλέον διασφαλισμένος ηλεκτρικός χώρος εκτιμάται σε περίπου </a:t>
            </a:r>
            <a:r>
              <a:rPr lang="el-GR" sz="1800" b="1" dirty="0">
                <a:effectLst/>
                <a:highlight>
                  <a:srgbClr val="FFFF00"/>
                </a:highlight>
                <a:latin typeface="Century Gothic" panose="020B0502020202020204" pitchFamily="34" charset="0"/>
                <a:ea typeface="Calibri" panose="020F0502020204030204" pitchFamily="34" charset="0"/>
              </a:rPr>
              <a:t>2 </a:t>
            </a:r>
            <a:r>
              <a:rPr lang="en-GB" sz="1800" b="1" dirty="0">
                <a:effectLst/>
                <a:highlight>
                  <a:srgbClr val="FFFF00"/>
                </a:highlight>
                <a:latin typeface="Century Gothic" panose="020B0502020202020204" pitchFamily="34" charset="0"/>
                <a:ea typeface="Calibri" panose="020F0502020204030204" pitchFamily="34" charset="0"/>
              </a:rPr>
              <a:t>GW</a:t>
            </a:r>
            <a:r>
              <a:rPr lang="en-GB" sz="1800" dirty="0">
                <a:effectLst/>
                <a:latin typeface="Century Gothic" panose="020B0502020202020204" pitchFamily="34" charset="0"/>
                <a:ea typeface="Calibri" panose="020F0502020204030204" pitchFamily="34" charset="0"/>
              </a:rPr>
              <a:t>.</a:t>
            </a:r>
          </a:p>
          <a:p>
            <a:pPr marL="0" marR="259080" indent="0">
              <a:lnSpc>
                <a:spcPct val="120000"/>
              </a:lnSpc>
              <a:spcBef>
                <a:spcPts val="0"/>
              </a:spcBef>
              <a:buNone/>
            </a:pPr>
            <a:r>
              <a:rPr lang="el-GR" sz="1800" dirty="0">
                <a:effectLst/>
                <a:latin typeface="Century Gothic" panose="020B0502020202020204" pitchFamily="34" charset="0"/>
                <a:ea typeface="Calibri" panose="020F0502020204030204" pitchFamily="34" charset="0"/>
              </a:rPr>
              <a:t>Μέσω αυτού δίνεται επίσης η δυνατότητα εγκατάστασης συστημάτων μηδενικής έγχυσης </a:t>
            </a:r>
            <a:r>
              <a:rPr lang="el-GR" sz="1800" b="1" dirty="0">
                <a:effectLst/>
                <a:latin typeface="Century Gothic" panose="020B0502020202020204" pitchFamily="34" charset="0"/>
                <a:ea typeface="Calibri" panose="020F0502020204030204" pitchFamily="34" charset="0"/>
              </a:rPr>
              <a:t>ακόμη κι όταν υπάρχει πρόβλημα με τη στάθμη βραχυκύκλωσης στον υποσταθμό</a:t>
            </a:r>
            <a:r>
              <a:rPr lang="el-GR" sz="1800" dirty="0">
                <a:effectLst/>
                <a:latin typeface="Century Gothic" panose="020B0502020202020204" pitchFamily="34" charset="0"/>
                <a:ea typeface="Calibri" panose="020F0502020204030204" pitchFamily="34" charset="0"/>
              </a:rPr>
              <a:t>.</a:t>
            </a:r>
          </a:p>
          <a:p>
            <a:pPr marL="0" marR="259080" indent="0">
              <a:lnSpc>
                <a:spcPct val="120000"/>
              </a:lnSpc>
              <a:spcBef>
                <a:spcPts val="0"/>
              </a:spcBef>
              <a:buNone/>
            </a:pPr>
            <a:endParaRPr lang="el-GR" sz="1800" dirty="0">
              <a:effectLst/>
              <a:latin typeface="Century Gothic" panose="020B0502020202020204" pitchFamily="34" charset="0"/>
              <a:ea typeface="Calibri" panose="020F0502020204030204" pitchFamily="34" charset="0"/>
            </a:endParaRPr>
          </a:p>
          <a:p>
            <a:pPr marL="0" marR="259080" indent="0">
              <a:lnSpc>
                <a:spcPct val="120000"/>
              </a:lnSpc>
              <a:spcBef>
                <a:spcPts val="0"/>
              </a:spcBef>
              <a:buNone/>
            </a:pPr>
            <a:r>
              <a:rPr lang="el-GR" sz="1800" b="1" dirty="0">
                <a:effectLst/>
                <a:highlight>
                  <a:srgbClr val="FFFF00"/>
                </a:highlight>
                <a:latin typeface="Century Gothic" panose="020B0502020202020204" pitchFamily="34" charset="0"/>
                <a:ea typeface="Calibri" panose="020F0502020204030204" pitchFamily="34" charset="0"/>
              </a:rPr>
              <a:t>Νέα ρύθμιση:</a:t>
            </a:r>
          </a:p>
          <a:p>
            <a:pPr marL="0" indent="0" algn="l">
              <a:lnSpc>
                <a:spcPct val="120000"/>
              </a:lnSpc>
              <a:spcBef>
                <a:spcPts val="0"/>
              </a:spcBef>
              <a:buNone/>
            </a:pPr>
            <a:endParaRPr lang="el-GR" sz="1800" b="0" i="0" u="none" strike="noStrike" baseline="0" dirty="0">
              <a:latin typeface="Century Gothic" panose="020B0502020202020204" pitchFamily="34" charset="0"/>
            </a:endParaRPr>
          </a:p>
          <a:p>
            <a:pPr marL="0" indent="0" algn="l">
              <a:lnSpc>
                <a:spcPct val="120000"/>
              </a:lnSpc>
              <a:spcBef>
                <a:spcPts val="0"/>
              </a:spcBef>
              <a:buNone/>
            </a:pPr>
            <a:r>
              <a:rPr lang="el-GR" sz="1800" b="0" i="0" u="none" strike="noStrike" baseline="0" dirty="0">
                <a:latin typeface="Century Gothic" panose="020B0502020202020204" pitchFamily="34" charset="0"/>
              </a:rPr>
              <a:t>Τα διαθέσιμα περιθώρια υποδοχής ισχύος σταθμών Α.Π.Ε. και Σ.Η.Θ.Υ.Α. που προκύπτουν ανά υποσταθμό (Υ/Σ) ή αναμετασχηματιστή υψηλής τάσης/μέσης τάσης (ΥΤ/ΜΤ), χωρίς να συνυπολογίζεται σε αυτά η ισχύς των δέκα μεγαβάτ (10 MW) διατίθενται για τη σύνδεση σταθμών Α.Π.Ε. και Σ.Η.Θ.Υ.Α. ως εξής:</a:t>
            </a:r>
          </a:p>
          <a:p>
            <a:pPr marL="0" indent="0" algn="l">
              <a:lnSpc>
                <a:spcPct val="120000"/>
              </a:lnSpc>
              <a:spcBef>
                <a:spcPts val="0"/>
              </a:spcBef>
              <a:buNone/>
            </a:pPr>
            <a:endParaRPr lang="el-GR" sz="1800" b="0" i="0" u="none" strike="noStrike" baseline="0" dirty="0">
              <a:latin typeface="Century Gothic" panose="020B0502020202020204" pitchFamily="34" charset="0"/>
            </a:endParaRPr>
          </a:p>
          <a:p>
            <a:pPr marL="0" indent="0" algn="l">
              <a:lnSpc>
                <a:spcPct val="120000"/>
              </a:lnSpc>
              <a:spcBef>
                <a:spcPts val="0"/>
              </a:spcBef>
              <a:buNone/>
            </a:pPr>
            <a:r>
              <a:rPr lang="el-GR" sz="1800" b="0" i="0" u="none" strike="noStrike" baseline="0" dirty="0">
                <a:latin typeface="Century Gothic" panose="020B0502020202020204" pitchFamily="34" charset="0"/>
              </a:rPr>
              <a:t>α) Για την εγκατάσταση σταθμών Α.Π.Ε. και Σ.Η.Θ.Υ.Α. αυτοπαραγωγών, καθώς και σταθμών αποθήκευσης σε ποσοστό </a:t>
            </a:r>
            <a:r>
              <a:rPr lang="el-GR" sz="1800" b="1" i="0" u="none" strike="noStrike" baseline="0" dirty="0">
                <a:latin typeface="Century Gothic" panose="020B0502020202020204" pitchFamily="34" charset="0"/>
              </a:rPr>
              <a:t>εξήντα τοις εκατό (60%)</a:t>
            </a:r>
          </a:p>
          <a:p>
            <a:pPr marL="0" indent="0" algn="l">
              <a:lnSpc>
                <a:spcPct val="120000"/>
              </a:lnSpc>
              <a:spcBef>
                <a:spcPts val="0"/>
              </a:spcBef>
              <a:buNone/>
            </a:pPr>
            <a:r>
              <a:rPr lang="el-GR" sz="1800" b="0" i="0" u="none" strike="noStrike" baseline="0" dirty="0">
                <a:latin typeface="Century Gothic" panose="020B0502020202020204" pitchFamily="34" charset="0"/>
              </a:rPr>
              <a:t>β) Για την εγκατάσταση λοιπών σταθμών Α.Π.Ε. και Σ.Η.Θ.Υ.Α. σε ποσοστό σαράντα τοις εκατό (40%).</a:t>
            </a:r>
            <a:endParaRPr lang="el-GR" sz="18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125049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Έκπτωση δαπανών για νοικοκυριά</a:t>
            </a: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sp>
        <p:nvSpPr>
          <p:cNvPr id="10" name="Content Placeholder 9">
            <a:extLst>
              <a:ext uri="{FF2B5EF4-FFF2-40B4-BE49-F238E27FC236}">
                <a16:creationId xmlns:a16="http://schemas.microsoft.com/office/drawing/2014/main" id="{5343C0D7-F306-26CD-790F-FBE77A3E7905}"/>
              </a:ext>
            </a:extLst>
          </p:cNvPr>
          <p:cNvSpPr>
            <a:spLocks noGrp="1"/>
          </p:cNvSpPr>
          <p:nvPr>
            <p:ph idx="1"/>
          </p:nvPr>
        </p:nvSpPr>
        <p:spPr>
          <a:xfrm>
            <a:off x="838200" y="1825624"/>
            <a:ext cx="10515600" cy="4609681"/>
          </a:xfrm>
        </p:spPr>
        <p:txBody>
          <a:bodyPr>
            <a:normAutofit fontScale="92500" lnSpcReduction="10000"/>
          </a:bodyPr>
          <a:lstStyle/>
          <a:p>
            <a:pPr marL="0" marR="258445" indent="0">
              <a:lnSpc>
                <a:spcPct val="115000"/>
              </a:lnSpc>
              <a:spcBef>
                <a:spcPts val="5"/>
              </a:spcBef>
              <a:spcAft>
                <a:spcPts val="0"/>
              </a:spcAft>
              <a:buNone/>
            </a:pPr>
            <a:r>
              <a:rPr lang="el-GR" sz="1800" dirty="0">
                <a:effectLst/>
                <a:latin typeface="Century Gothic" panose="020B0502020202020204" pitchFamily="34" charset="0"/>
                <a:ea typeface="Calibri" panose="020F0502020204030204" pitchFamily="34" charset="0"/>
              </a:rPr>
              <a:t>Από 1.1.2024, ισχύει ένα σημαντικό μέτρο για την ενίσχυση των μικρών οικιακών συστημάτων αυτοκατανάλωσης με ή χωρίς μπαταρία. Αν δεν συμμετέχει κάποιος σε κάποιο πρόγραμμα επιδότησης, μπορεί να ωφεληθεί από φοροεκπτώσεις (οι φοροεκπτώσεις δεν εφαρμόζονται αν ήδη επιδοτήστε από κάποιο πρόγραμμα).</a:t>
            </a:r>
            <a:endParaRPr lang="en-GB" sz="1800" dirty="0">
              <a:effectLst/>
              <a:latin typeface="Calibri" panose="020F0502020204030204" pitchFamily="34" charset="0"/>
              <a:ea typeface="Calibri" panose="020F0502020204030204" pitchFamily="34" charset="0"/>
            </a:endParaRPr>
          </a:p>
          <a:p>
            <a:pPr marL="0" marR="258445" indent="0">
              <a:lnSpc>
                <a:spcPct val="115000"/>
              </a:lnSpc>
              <a:spcBef>
                <a:spcPts val="5"/>
              </a:spcBef>
              <a:spcAft>
                <a:spcPts val="0"/>
              </a:spcAft>
              <a:buNone/>
            </a:pPr>
            <a:r>
              <a:rPr lang="el-GR" sz="1800" dirty="0">
                <a:effectLst/>
                <a:latin typeface="Century Gothic" panose="020B0502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marR="258445" indent="0">
              <a:lnSpc>
                <a:spcPct val="115000"/>
              </a:lnSpc>
              <a:spcBef>
                <a:spcPts val="5"/>
              </a:spcBef>
              <a:spcAft>
                <a:spcPts val="0"/>
              </a:spcAft>
              <a:buNone/>
            </a:pPr>
            <a:r>
              <a:rPr lang="el-GR" sz="1800" dirty="0">
                <a:effectLst/>
                <a:latin typeface="Century Gothic" panose="020B0502020202020204" pitchFamily="34" charset="0"/>
                <a:ea typeface="Calibri" panose="020F0502020204030204" pitchFamily="34" charset="0"/>
              </a:rPr>
              <a:t>Σύμφωνα με το Ν.5073/2023, ΦΕΚ 204Α/11.12.2023, οι δαπάνες που πραγματοποιούνται για την </a:t>
            </a:r>
            <a:r>
              <a:rPr lang="el-GR" sz="1800" b="1" dirty="0">
                <a:effectLst/>
                <a:latin typeface="Century Gothic" panose="020B0502020202020204" pitchFamily="34" charset="0"/>
                <a:ea typeface="Calibri" panose="020F0502020204030204" pitchFamily="34" charset="0"/>
              </a:rPr>
              <a:t>αγορά αγαθών και τη λήψη υπηρεσιών</a:t>
            </a:r>
            <a:r>
              <a:rPr lang="el-GR" sz="1800" dirty="0">
                <a:effectLst/>
                <a:latin typeface="Century Gothic" panose="020B0502020202020204" pitchFamily="34" charset="0"/>
                <a:ea typeface="Calibri" panose="020F0502020204030204" pitchFamily="34" charset="0"/>
              </a:rPr>
              <a:t> που σχετίζονται με την ενεργειακή, λειτουργική και αισθητική αναβάθμιση κτιρίων, τα οποία δεν έχουν ήδη ενταχθεί ή δεν θα ενταχθούν σε πρόγραμμα αναβάθμισης κτιρίων, </a:t>
            </a:r>
            <a:r>
              <a:rPr lang="el-GR" sz="1800" b="1" dirty="0">
                <a:effectLst/>
                <a:latin typeface="Century Gothic" panose="020B0502020202020204" pitchFamily="34" charset="0"/>
                <a:ea typeface="Calibri" panose="020F0502020204030204" pitchFamily="34" charset="0"/>
              </a:rPr>
              <a:t>μειώνουν, ισόποσα κατανεμημένες σε περίοδο πέντε (5) ετών, τον φόρο εισοδήματος</a:t>
            </a:r>
            <a:r>
              <a:rPr lang="el-GR" sz="1800" dirty="0">
                <a:effectLst/>
                <a:latin typeface="Century Gothic" panose="020B0502020202020204" pitchFamily="34" charset="0"/>
                <a:ea typeface="Calibri" panose="020F0502020204030204" pitchFamily="34" charset="0"/>
              </a:rPr>
              <a:t> των φυσικών προσώπων, μέχρι του αναλογούντος για κάθε φορολογικό έτος φόρου, με ανώτατο συνολικά όριο δαπάνης τις δεκαέξι χιλιάδες (16.000) ευρώ. Το ποσό των δαπανών για αγορά αγαθών που λαμβάνεται υπόψη για τη μείωση του φόρου, δεν υπερβαίνει το ένα τρίτο (1/3) του ποσού των δαπανών για τη λήψη υπηρεσιών που λαμβάνεται υπόψη για τη μείωση του φόρου.</a:t>
            </a:r>
            <a:endParaRPr lang="en-GB" sz="1800" dirty="0">
              <a:effectLst/>
              <a:latin typeface="Calibri" panose="020F0502020204030204" pitchFamily="34" charset="0"/>
              <a:ea typeface="Calibri" panose="020F0502020204030204" pitchFamily="34" charset="0"/>
            </a:endParaRPr>
          </a:p>
          <a:p>
            <a:pPr marL="0" marR="258445" indent="0">
              <a:lnSpc>
                <a:spcPct val="115000"/>
              </a:lnSpc>
              <a:spcBef>
                <a:spcPts val="5"/>
              </a:spcBef>
              <a:spcAft>
                <a:spcPts val="0"/>
              </a:spcAft>
              <a:buNone/>
            </a:pPr>
            <a:r>
              <a:rPr lang="el-GR" sz="1800" dirty="0">
                <a:effectLst/>
                <a:latin typeface="Century Gothic" panose="020B0502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marR="258445" indent="0">
              <a:lnSpc>
                <a:spcPct val="115000"/>
              </a:lnSpc>
              <a:spcBef>
                <a:spcPts val="5"/>
              </a:spcBef>
              <a:spcAft>
                <a:spcPts val="0"/>
              </a:spcAft>
              <a:buNone/>
            </a:pPr>
            <a:r>
              <a:rPr lang="el-GR" sz="1800" dirty="0">
                <a:effectLst/>
                <a:latin typeface="Century Gothic" panose="020B0502020202020204" pitchFamily="34" charset="0"/>
                <a:ea typeface="Calibri" panose="020F0502020204030204" pitchFamily="34" charset="0"/>
              </a:rPr>
              <a:t>Το μέτρο καλύπτει φωτοβολταϊκά συστήματα αυτοκατανάλωσης με ή χωρίς αποθήκευση.</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2936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Έκπτωση δαπανών για νοικοκυριά</a:t>
            </a: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sp>
        <p:nvSpPr>
          <p:cNvPr id="10" name="Content Placeholder 9">
            <a:extLst>
              <a:ext uri="{FF2B5EF4-FFF2-40B4-BE49-F238E27FC236}">
                <a16:creationId xmlns:a16="http://schemas.microsoft.com/office/drawing/2014/main" id="{5343C0D7-F306-26CD-790F-FBE77A3E7905}"/>
              </a:ext>
            </a:extLst>
          </p:cNvPr>
          <p:cNvSpPr>
            <a:spLocks noGrp="1"/>
          </p:cNvSpPr>
          <p:nvPr>
            <p:ph idx="1"/>
          </p:nvPr>
        </p:nvSpPr>
        <p:spPr>
          <a:xfrm>
            <a:off x="838200" y="1825624"/>
            <a:ext cx="10515600" cy="4609681"/>
          </a:xfrm>
        </p:spPr>
        <p:txBody>
          <a:bodyPr>
            <a:normAutofit/>
          </a:bodyPr>
          <a:lstStyle/>
          <a:p>
            <a:pPr marL="151130" marR="258445" indent="0">
              <a:lnSpc>
                <a:spcPct val="115000"/>
              </a:lnSpc>
              <a:spcBef>
                <a:spcPts val="5"/>
              </a:spcBef>
              <a:spcAft>
                <a:spcPts val="0"/>
              </a:spcAft>
              <a:buNone/>
            </a:pPr>
            <a:r>
              <a:rPr lang="el-GR" sz="1800" b="1" dirty="0">
                <a:effectLst/>
                <a:latin typeface="Century Gothic" panose="020B0502020202020204" pitchFamily="34" charset="0"/>
                <a:ea typeface="Calibri" panose="020F0502020204030204" pitchFamily="34" charset="0"/>
              </a:rPr>
              <a:t>Δύο παραδείγματα</a:t>
            </a:r>
          </a:p>
          <a:p>
            <a:pPr marL="151130" marR="258445" indent="0">
              <a:lnSpc>
                <a:spcPct val="115000"/>
              </a:lnSpc>
              <a:spcBef>
                <a:spcPts val="5"/>
              </a:spcBef>
              <a:spcAft>
                <a:spcPts val="0"/>
              </a:spcAft>
              <a:buNone/>
            </a:pPr>
            <a:endParaRPr lang="el-GR" sz="1800" b="1" dirty="0">
              <a:latin typeface="Century Gothic" panose="020B0502020202020204" pitchFamily="34" charset="0"/>
              <a:ea typeface="Calibri" panose="020F0502020204030204" pitchFamily="34" charset="0"/>
            </a:endParaRPr>
          </a:p>
          <a:p>
            <a:pPr marL="151130" marR="258445" indent="0">
              <a:lnSpc>
                <a:spcPct val="115000"/>
              </a:lnSpc>
              <a:spcBef>
                <a:spcPts val="5"/>
              </a:spcBef>
              <a:spcAft>
                <a:spcPts val="0"/>
              </a:spcAft>
              <a:buNone/>
            </a:pPr>
            <a:r>
              <a:rPr lang="el-GR" sz="1800" dirty="0">
                <a:effectLst/>
                <a:latin typeface="Century Gothic" panose="020B0502020202020204" pitchFamily="34" charset="0"/>
                <a:ea typeface="Calibri" panose="020F0502020204030204" pitchFamily="34" charset="0"/>
              </a:rPr>
              <a:t>Ας υποθέσουμε ότι κάποιος εγκαθιστά οικιακό φωτοβολταϊκό με συνολική δαπάνη 8.500 €, εκ των οποίων οι 3.000 € αφορούν σε υπηρεσίες. Το όφελος είναι: 4.000 € κατανεμημένα σε 5 έτη, δηλαδή 800 € ανά έτος.</a:t>
            </a:r>
          </a:p>
          <a:p>
            <a:pPr marL="151130" marR="258445" indent="0">
              <a:lnSpc>
                <a:spcPct val="115000"/>
              </a:lnSpc>
              <a:spcBef>
                <a:spcPts val="5"/>
              </a:spcBef>
              <a:spcAft>
                <a:spcPts val="0"/>
              </a:spcAft>
              <a:buNone/>
            </a:pPr>
            <a:endParaRPr lang="el-GR" sz="1800" dirty="0">
              <a:latin typeface="Century Gothic" panose="020B0502020202020204" pitchFamily="34" charset="0"/>
              <a:ea typeface="Calibri" panose="020F0502020204030204" pitchFamily="34" charset="0"/>
            </a:endParaRPr>
          </a:p>
          <a:p>
            <a:pPr marL="151130" marR="258445" indent="0">
              <a:lnSpc>
                <a:spcPct val="115000"/>
              </a:lnSpc>
              <a:spcBef>
                <a:spcPts val="5"/>
              </a:spcBef>
              <a:spcAft>
                <a:spcPts val="0"/>
              </a:spcAft>
              <a:buNone/>
            </a:pPr>
            <a:r>
              <a:rPr lang="el-GR" sz="1800" dirty="0">
                <a:effectLst/>
                <a:latin typeface="Century Gothic" panose="020B0502020202020204" pitchFamily="34" charset="0"/>
                <a:ea typeface="Calibri" panose="020F0502020204030204" pitchFamily="34" charset="0"/>
              </a:rPr>
              <a:t>Ας υποθέσουμε τώρα ότι κάποιος εγκαθιστά οικιακό φωτοβολταϊκό με μπαταρία με συνολική δαπάνη 16.000 € (τη μέγιστη που δικαιούται τα ευεργετήματα της ρύθμισης), εκ των οποίων οι 4.000 € αφορούν σε υπηρεσίες. Ο παρακάτω πίνακας δείχνει το ετήσιο όφελος του φορολογούμενου αυτού για διάφορα φορολογητέα εισοδήματα.</a:t>
            </a:r>
            <a:endParaRPr lang="en-GB" sz="1800" dirty="0">
              <a:effectLst/>
              <a:latin typeface="Calibri" panose="020F0502020204030204" pitchFamily="34" charset="0"/>
              <a:ea typeface="Calibri" panose="020F0502020204030204" pitchFamily="34" charset="0"/>
            </a:endParaRPr>
          </a:p>
          <a:p>
            <a:pPr marL="151130" marR="258445" indent="0">
              <a:lnSpc>
                <a:spcPct val="115000"/>
              </a:lnSpc>
              <a:spcBef>
                <a:spcPts val="5"/>
              </a:spcBef>
              <a:spcAft>
                <a:spcPts val="0"/>
              </a:spcAft>
              <a:buNone/>
            </a:pPr>
            <a:endParaRPr lang="en-GB" sz="18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35795E11-3594-7DCD-799F-B3537DB62CB1}"/>
              </a:ext>
            </a:extLst>
          </p:cNvPr>
          <p:cNvPicPr>
            <a:picLocks noChangeAspect="1"/>
          </p:cNvPicPr>
          <p:nvPr/>
        </p:nvPicPr>
        <p:blipFill>
          <a:blip r:embed="rId3"/>
          <a:srcRect l="5148" r="3510" b="12764"/>
          <a:stretch/>
        </p:blipFill>
        <p:spPr>
          <a:xfrm>
            <a:off x="1017916" y="5286425"/>
            <a:ext cx="7258265" cy="1148880"/>
          </a:xfrm>
          <a:prstGeom prst="rect">
            <a:avLst/>
          </a:prstGeom>
        </p:spPr>
      </p:pic>
    </p:spTree>
    <p:extLst>
      <p:ext uri="{BB962C8B-B14F-4D97-AF65-F5344CB8AC3E}">
        <p14:creationId xmlns:p14="http://schemas.microsoft.com/office/powerpoint/2010/main" val="400859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Υποχρεωτική εγκατάσταση φωτοβολταϊκών</a:t>
            </a:r>
          </a:p>
        </p:txBody>
      </p:sp>
      <p:sp>
        <p:nvSpPr>
          <p:cNvPr id="10" name="Content Placeholder 9">
            <a:extLst>
              <a:ext uri="{FF2B5EF4-FFF2-40B4-BE49-F238E27FC236}">
                <a16:creationId xmlns:a16="http://schemas.microsoft.com/office/drawing/2014/main" id="{63B34116-A9FE-1673-9F0A-8F2A55E28BE7}"/>
              </a:ext>
            </a:extLst>
          </p:cNvPr>
          <p:cNvSpPr>
            <a:spLocks noGrp="1"/>
          </p:cNvSpPr>
          <p:nvPr>
            <p:ph idx="1"/>
          </p:nvPr>
        </p:nvSpPr>
        <p:spPr>
          <a:xfrm>
            <a:off x="838200" y="1825624"/>
            <a:ext cx="10515600" cy="4460875"/>
          </a:xfrm>
        </p:spPr>
        <p:txBody>
          <a:bodyPr>
            <a:noAutofit/>
          </a:bodyPr>
          <a:lstStyle/>
          <a:p>
            <a:pPr marL="0" indent="0" algn="l">
              <a:lnSpc>
                <a:spcPct val="120000"/>
              </a:lnSpc>
              <a:buNone/>
            </a:pP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Με βάση την Οδηγία 2024/1275 </a:t>
            </a:r>
            <a:r>
              <a:rPr lang="el-GR" sz="1800" i="0" u="none" strike="noStrike" baseline="0" dirty="0">
                <a:solidFill>
                  <a:srgbClr val="000000"/>
                </a:solidFill>
                <a:latin typeface="Century Gothic" panose="020B0502020202020204" pitchFamily="34" charset="0"/>
              </a:rPr>
              <a:t>για την ενεργειακή απόδοση των κτιρίων (24.4.2024)</a:t>
            </a: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 τα φωτοβολταϊκά θα γίνουν υποχρεωτικά στις εξής κατηγορίες:</a:t>
            </a:r>
          </a:p>
          <a:p>
            <a:pPr marL="0" indent="0" algn="just">
              <a:lnSpc>
                <a:spcPct val="120000"/>
              </a:lnSpc>
              <a:buNone/>
            </a:pP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(α) ως 31.12.2026 σε όλα τα </a:t>
            </a:r>
            <a:r>
              <a:rPr lang="el-GR" sz="1800" b="1" kern="100" dirty="0">
                <a:effectLst/>
                <a:latin typeface="Century Gothic" panose="020B0502020202020204" pitchFamily="34" charset="0"/>
                <a:ea typeface="Aptos" panose="020B0004020202020204" pitchFamily="34" charset="0"/>
                <a:cs typeface="Times New Roman" panose="02020603050405020304" pitchFamily="18" charset="0"/>
              </a:rPr>
              <a:t>νέα δημόσια και μη οικιακής χρήσης κτίρια </a:t>
            </a: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με ωφέλιμη επιφάνεια μεγαλύτερη των 250 τ.μ.</a:t>
            </a:r>
          </a:p>
          <a:p>
            <a:pPr marL="0" indent="0" algn="just">
              <a:lnSpc>
                <a:spcPct val="120000"/>
              </a:lnSpc>
              <a:buNone/>
            </a:pP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(β) σε όλα τα </a:t>
            </a:r>
            <a:r>
              <a:rPr lang="el-GR" sz="1800" b="1" kern="100" dirty="0">
                <a:effectLst/>
                <a:latin typeface="Century Gothic" panose="020B0502020202020204" pitchFamily="34" charset="0"/>
                <a:ea typeface="Aptos" panose="020B0004020202020204" pitchFamily="34" charset="0"/>
                <a:cs typeface="Times New Roman" panose="02020603050405020304" pitchFamily="18" charset="0"/>
              </a:rPr>
              <a:t>υφιστάμενα δημόσια κτίρια </a:t>
            </a: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με ωφέλιμη επιφάνεια μεγαλύτερη από:</a:t>
            </a:r>
          </a:p>
          <a:p>
            <a:pPr algn="just">
              <a:lnSpc>
                <a:spcPct val="120000"/>
              </a:lnSpc>
              <a:buFontTx/>
              <a:buChar char="-"/>
            </a:pP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2.000 τ.μ. ως τις 31.12.2027</a:t>
            </a:r>
            <a:endParaRPr lang="en-GB"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lnSpc>
                <a:spcPct val="120000"/>
              </a:lnSpc>
              <a:buFontTx/>
              <a:buChar char="-"/>
            </a:pP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750 τ.μ. ως τις 31.12.2028</a:t>
            </a:r>
            <a:endParaRPr lang="en-GB"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just">
              <a:lnSpc>
                <a:spcPct val="120000"/>
              </a:lnSpc>
              <a:buFontTx/>
              <a:buChar char="-"/>
            </a:pP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250 τ.μ. ως τις 31.12.2030</a:t>
            </a:r>
          </a:p>
          <a:p>
            <a:pPr marL="0" indent="0" algn="just">
              <a:lnSpc>
                <a:spcPct val="120000"/>
              </a:lnSpc>
              <a:buNone/>
            </a:pP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(γ) ως 31.12.2027 σε όλα τα </a:t>
            </a:r>
            <a:r>
              <a:rPr lang="el-GR" sz="1800" b="1" kern="100" dirty="0">
                <a:effectLst/>
                <a:latin typeface="Century Gothic" panose="020B0502020202020204" pitchFamily="34" charset="0"/>
                <a:ea typeface="Aptos" panose="020B0004020202020204" pitchFamily="34" charset="0"/>
                <a:cs typeface="Times New Roman" panose="02020603050405020304" pitchFamily="18" charset="0"/>
              </a:rPr>
              <a:t>υφιστάμενα μη οικιακής χρήσης κτίρια </a:t>
            </a: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με ωφέλιμη επιφάνεια μεγαλύτερη των 500 τ.μ. για αιτήσεις έκδοσης οικοδομικών αδειών που αφορούν μείζονα ανακαίνιση, εργασίες στην οροφή ή προσθήκες.</a:t>
            </a:r>
          </a:p>
          <a:p>
            <a:pPr algn="just">
              <a:lnSpc>
                <a:spcPct val="120000"/>
              </a:lnSpc>
              <a:buFontTx/>
              <a:buChar char="-"/>
            </a:pPr>
            <a:endParaRPr lang="el-GR" sz="18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D9D81CC-4203-4775-5579-F471044B92A6}"/>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49658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Υποχρεωτική εγκατάσταση φωτοβολταϊκών</a:t>
            </a:r>
          </a:p>
        </p:txBody>
      </p:sp>
      <p:sp>
        <p:nvSpPr>
          <p:cNvPr id="10" name="Content Placeholder 9">
            <a:extLst>
              <a:ext uri="{FF2B5EF4-FFF2-40B4-BE49-F238E27FC236}">
                <a16:creationId xmlns:a16="http://schemas.microsoft.com/office/drawing/2014/main" id="{63B34116-A9FE-1673-9F0A-8F2A55E28BE7}"/>
              </a:ext>
            </a:extLst>
          </p:cNvPr>
          <p:cNvSpPr>
            <a:spLocks noGrp="1"/>
          </p:cNvSpPr>
          <p:nvPr>
            <p:ph idx="1"/>
          </p:nvPr>
        </p:nvSpPr>
        <p:spPr>
          <a:xfrm>
            <a:off x="838200" y="1825624"/>
            <a:ext cx="10515600" cy="3742419"/>
          </a:xfrm>
        </p:spPr>
        <p:txBody>
          <a:bodyPr>
            <a:noAutofit/>
          </a:bodyPr>
          <a:lstStyle/>
          <a:p>
            <a:pPr marL="0" indent="0" algn="just">
              <a:lnSpc>
                <a:spcPct val="107000"/>
              </a:lnSpc>
              <a:spcAft>
                <a:spcPts val="800"/>
              </a:spcAft>
              <a:buNone/>
            </a:pP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(δ) ως 31.12.2029 σε όλα τα </a:t>
            </a:r>
            <a:r>
              <a:rPr lang="el-GR" sz="1800" b="1" kern="100" dirty="0">
                <a:effectLst/>
                <a:latin typeface="Century Gothic" panose="020B0502020202020204" pitchFamily="34" charset="0"/>
                <a:ea typeface="Aptos" panose="020B0004020202020204" pitchFamily="34" charset="0"/>
                <a:cs typeface="Times New Roman" panose="02020603050405020304" pitchFamily="18" charset="0"/>
              </a:rPr>
              <a:t>νέα κτίρια κατοικίας</a:t>
            </a: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a:t>
            </a:r>
          </a:p>
          <a:p>
            <a:pPr marL="0" indent="0" algn="just">
              <a:lnSpc>
                <a:spcPct val="107000"/>
              </a:lnSpc>
              <a:spcAft>
                <a:spcPts val="800"/>
              </a:spcAft>
              <a:buNone/>
            </a:pP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(ε) ως 31.12.2029 σε όλους τους </a:t>
            </a:r>
            <a:r>
              <a:rPr lang="el-GR" sz="1800" b="1" kern="100" dirty="0">
                <a:effectLst/>
                <a:latin typeface="Century Gothic" panose="020B0502020202020204" pitchFamily="34" charset="0"/>
                <a:ea typeface="Aptos" panose="020B0004020202020204" pitchFamily="34" charset="0"/>
                <a:cs typeface="Times New Roman" panose="02020603050405020304" pitchFamily="18" charset="0"/>
              </a:rPr>
              <a:t>στεγασμένους χώρους στάθμευσης </a:t>
            </a: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που εφάπτονται κτιρίων.</a:t>
            </a:r>
          </a:p>
          <a:p>
            <a:pPr algn="just">
              <a:lnSpc>
                <a:spcPct val="107000"/>
              </a:lnSpc>
              <a:spcAft>
                <a:spcPts val="800"/>
              </a:spcAft>
            </a:pPr>
            <a:r>
              <a:rPr lang="el-GR" sz="1800" kern="100" dirty="0">
                <a:latin typeface="Century Gothic" panose="020B0502020202020204" pitchFamily="34" charset="0"/>
                <a:ea typeface="Aptos" panose="020B0004020202020204" pitchFamily="34" charset="0"/>
                <a:cs typeface="Times New Roman" panose="02020603050405020304" pitchFamily="18" charset="0"/>
              </a:rPr>
              <a:t>Επίσης, όλα τα νέα κτίρια πρέπει να διαθέτουν τις κατάλληλες υποδομές για εγκατάσταση φωτοβολταϊκών (</a:t>
            </a:r>
            <a:r>
              <a:rPr lang="en-US" sz="1800" kern="100" dirty="0">
                <a:latin typeface="Century Gothic" panose="020B0502020202020204" pitchFamily="34" charset="0"/>
                <a:ea typeface="Aptos" panose="020B0004020202020204" pitchFamily="34" charset="0"/>
                <a:cs typeface="Times New Roman" panose="02020603050405020304" pitchFamily="18" charset="0"/>
              </a:rPr>
              <a:t>solar ready).</a:t>
            </a:r>
            <a:endParaRPr lang="el-GR" sz="1800" kern="100" dirty="0">
              <a:latin typeface="Century Gothic" panose="020B0502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l-GR" sz="1800" kern="100" dirty="0">
                <a:latin typeface="Century Gothic" panose="020B0502020202020204" pitchFamily="34" charset="0"/>
                <a:ea typeface="Aptos" panose="020B0004020202020204" pitchFamily="34" charset="0"/>
                <a:cs typeface="Times New Roman" panose="02020603050405020304" pitchFamily="18" charset="0"/>
              </a:rPr>
              <a:t>Απαιτείται προσαρμογή του Εθνικού Κλιματικού Νόμου στις νέες Κοινοτικές ρυθμίσεις.</a:t>
            </a:r>
          </a:p>
          <a:p>
            <a:pPr algn="just">
              <a:lnSpc>
                <a:spcPct val="107000"/>
              </a:lnSpc>
              <a:spcAft>
                <a:spcPts val="800"/>
              </a:spcAft>
            </a:pPr>
            <a:r>
              <a:rPr lang="el-GR" sz="1800" kern="100" dirty="0">
                <a:effectLst/>
                <a:latin typeface="Century Gothic" panose="020B0502020202020204" pitchFamily="34" charset="0"/>
                <a:ea typeface="Aptos" panose="020B0004020202020204" pitchFamily="34" charset="0"/>
                <a:cs typeface="Times New Roman" panose="02020603050405020304" pitchFamily="18" charset="0"/>
              </a:rPr>
              <a:t>Τα κράτη μέλη οφείλουν να θέσουν σε ισχύ τις αναγκαίες νομοθετικές, κανονιστικές και διοικητικές διατάξεις για να συμμορφωθούν με τη νέα Οδηγία έως τις 29 Μαΐου 2026. </a:t>
            </a:r>
          </a:p>
          <a:p>
            <a:pPr algn="just">
              <a:lnSpc>
                <a:spcPct val="107000"/>
              </a:lnSpc>
              <a:spcAft>
                <a:spcPts val="800"/>
              </a:spcAft>
            </a:pPr>
            <a:r>
              <a:rPr lang="el-GR" sz="1800" b="1" kern="100" dirty="0">
                <a:solidFill>
                  <a:schemeClr val="accent1">
                    <a:lumMod val="75000"/>
                  </a:schemeClr>
                </a:solidFill>
                <a:latin typeface="Century Gothic" panose="020B0502020202020204" pitchFamily="34" charset="0"/>
                <a:ea typeface="Aptos" panose="020B0004020202020204" pitchFamily="34" charset="0"/>
                <a:cs typeface="Times New Roman" panose="02020603050405020304" pitchFamily="18" charset="0"/>
              </a:rPr>
              <a:t>Κάθε χρόνο εκδίδονται περί τις 25.000 νέες οικοδομικές άδειες</a:t>
            </a:r>
            <a:r>
              <a:rPr lang="el-GR" sz="1800" kern="100" dirty="0">
                <a:solidFill>
                  <a:schemeClr val="accent1">
                    <a:lumMod val="75000"/>
                  </a:schemeClr>
                </a:solidFill>
                <a:latin typeface="Century Gothic" panose="020B0502020202020204" pitchFamily="34" charset="0"/>
                <a:ea typeface="Aptos" panose="020B0004020202020204" pitchFamily="34" charset="0"/>
                <a:cs typeface="Times New Roman" panose="02020603050405020304" pitchFamily="18" charset="0"/>
              </a:rPr>
              <a:t>.</a:t>
            </a:r>
            <a:endParaRPr lang="el-GR" sz="1800" kern="100" dirty="0">
              <a:solidFill>
                <a:schemeClr val="accent1">
                  <a:lumMod val="75000"/>
                </a:schemeClr>
              </a:solidFill>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D9D81CC-4203-4775-5579-F471044B92A6}"/>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61037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Υποχρεωτική εγκατάσταση φωτοβολταϊκών</a:t>
            </a:r>
          </a:p>
        </p:txBody>
      </p:sp>
      <p:sp>
        <p:nvSpPr>
          <p:cNvPr id="10" name="Content Placeholder 9">
            <a:extLst>
              <a:ext uri="{FF2B5EF4-FFF2-40B4-BE49-F238E27FC236}">
                <a16:creationId xmlns:a16="http://schemas.microsoft.com/office/drawing/2014/main" id="{63B34116-A9FE-1673-9F0A-8F2A55E28BE7}"/>
              </a:ext>
            </a:extLst>
          </p:cNvPr>
          <p:cNvSpPr>
            <a:spLocks noGrp="1"/>
          </p:cNvSpPr>
          <p:nvPr>
            <p:ph idx="1"/>
          </p:nvPr>
        </p:nvSpPr>
        <p:spPr>
          <a:xfrm>
            <a:off x="838200" y="1825624"/>
            <a:ext cx="10515600" cy="4312784"/>
          </a:xfrm>
        </p:spPr>
        <p:txBody>
          <a:bodyPr>
            <a:noAutofit/>
          </a:bodyPr>
          <a:lstStyle/>
          <a:p>
            <a:pPr marL="0" indent="0" algn="just">
              <a:lnSpc>
                <a:spcPct val="115000"/>
              </a:lnSpc>
              <a:spcAft>
                <a:spcPts val="800"/>
              </a:spcAft>
              <a:buNone/>
            </a:pPr>
            <a:r>
              <a:rPr lang="el-GR" sz="1800" u="sng" dirty="0">
                <a:effectLst/>
                <a:latin typeface="Century Gothic" panose="020B0502020202020204" pitchFamily="34" charset="0"/>
                <a:ea typeface="Calibri" panose="020F0502020204030204" pitchFamily="34" charset="0"/>
                <a:cs typeface="Times New Roman" panose="02020603050405020304" pitchFamily="18" charset="0"/>
              </a:rPr>
              <a:t>Τι προβλέπει το άρθρο 17 του Κλιματικού Νόμου</a:t>
            </a:r>
            <a:r>
              <a:rPr lang="en-GB" sz="1800" u="sng" dirty="0">
                <a:effectLst/>
                <a:latin typeface="Century Gothic" panose="020B0502020202020204" pitchFamily="34" charset="0"/>
                <a:ea typeface="Calibri" panose="020F0502020204030204" pitchFamily="34" charset="0"/>
                <a:cs typeface="Times New Roman" panose="02020603050405020304" pitchFamily="18" charset="0"/>
              </a:rPr>
              <a:t> 4936/2022</a:t>
            </a:r>
            <a:r>
              <a:rPr lang="el-GR" sz="18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l-GR" sz="1800" i="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“Για αιτήσεις έκδοσης οικοδομικών αδειών ανέγερσης νέων κτιρίων ή προσθηκών σε υφιστάμενη κτίρια που υποβάλλονται από την 1η Ιανουαρίου 2023, τα </a:t>
            </a:r>
            <a:r>
              <a:rPr lang="el-GR" sz="1800" b="1" i="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ειδικά κτίρια </a:t>
            </a:r>
            <a:r>
              <a:rPr lang="el-GR" sz="1800" i="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της παρ. 21 του άρθρου 2 του ν. 4067/2012 (Α΄ 79), εξαιρουμένων των τουριστικών καταλυμάτων και των ναών, με κάλυψη μεγαλύτερη των πεντακοσίων (500) τ.μ., </a:t>
            </a:r>
            <a:r>
              <a:rPr lang="el-GR" sz="1800" b="1" i="1"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υποχρεούνται να τοποθετούν συστήματα παραγωγής ηλεκτρικής ενέργειας από φωτοβολταϊκά ή θερμικά ηλιακά συστήματα σε ποσοστό που αντιστοιχεί στο τριάντα τοις εκατό (30%) τουλάχιστον της κάλυψης</a:t>
            </a:r>
            <a:r>
              <a:rPr lang="el-GR" sz="1800" i="1" dirty="0">
                <a:solidFill>
                  <a:srgbClr val="1D2228"/>
                </a:solidFill>
                <a:effectLst/>
                <a:latin typeface="Century Gothic" panose="020B0502020202020204" pitchFamily="34" charset="0"/>
                <a:ea typeface="Calibri" panose="020F0502020204030204" pitchFamily="34" charset="0"/>
                <a:cs typeface="Calibri" panose="020F0502020204030204" pitchFamily="34" charset="0"/>
              </a:rPr>
              <a:t>”.</a:t>
            </a:r>
          </a:p>
          <a:p>
            <a:pPr marL="0" indent="0" algn="just">
              <a:lnSpc>
                <a:spcPct val="115000"/>
              </a:lnSpc>
              <a:spcAft>
                <a:spcPts val="800"/>
              </a:spcAft>
              <a:buNone/>
            </a:pPr>
            <a:endParaRPr lang="el-GR" sz="1800" i="1" dirty="0">
              <a:solidFill>
                <a:srgbClr val="1D2228"/>
              </a:solidFill>
              <a:latin typeface="Century Gothic" panose="020B0502020202020204" pitchFamily="34" charset="0"/>
              <a:ea typeface="Calibri" panose="020F0502020204030204" pitchFamily="34" charset="0"/>
              <a:cs typeface="Calibri" panose="020F0502020204030204" pitchFamily="34" charset="0"/>
            </a:endParaRPr>
          </a:p>
          <a:p>
            <a:pPr marL="0" indent="0">
              <a:lnSpc>
                <a:spcPct val="115000"/>
              </a:lnSpc>
              <a:spcAft>
                <a:spcPts val="800"/>
              </a:spcAft>
              <a:buNone/>
            </a:pPr>
            <a:r>
              <a:rPr lang="el-GR" sz="1400" dirty="0">
                <a:solidFill>
                  <a:schemeClr val="accent1">
                    <a:lumMod val="75000"/>
                  </a:schemeClr>
                </a:solidFill>
                <a:latin typeface="Century Gothic" panose="020B0502020202020204" pitchFamily="34" charset="0"/>
              </a:rPr>
              <a:t>Ειδικά κτίρια είναι τα κτίρια, των οποίων η κύρια χρήση σε ποσοστό μεγαλύτερο του 50% της συνολικής επιφάνειας δόμησης τους δεν είναι η κατοικία.</a:t>
            </a:r>
            <a:endParaRPr lang="en-GB" sz="1400" dirty="0">
              <a:solidFill>
                <a:schemeClr val="accent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D9D81CC-4203-4775-5579-F471044B92A6}"/>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14067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n-US" sz="3600" dirty="0">
                <a:latin typeface="Century Gothic" panose="020B0502020202020204" pitchFamily="34" charset="0"/>
              </a:rPr>
              <a:t>Plug-in </a:t>
            </a:r>
            <a:r>
              <a:rPr lang="el-GR" sz="3600" dirty="0">
                <a:latin typeface="Century Gothic" panose="020B0502020202020204" pitchFamily="34" charset="0"/>
              </a:rPr>
              <a:t>συστήματα (</a:t>
            </a:r>
            <a:r>
              <a:rPr lang="en-US" sz="3600" dirty="0">
                <a:latin typeface="Century Gothic" panose="020B0502020202020204" pitchFamily="34" charset="0"/>
              </a:rPr>
              <a:t>Balcony PV)</a:t>
            </a:r>
            <a:endParaRPr lang="el-GR" sz="3600" dirty="0">
              <a:latin typeface="Century Gothic" panose="020B0502020202020204" pitchFamily="34" charset="0"/>
            </a:endParaRPr>
          </a:p>
        </p:txBody>
      </p:sp>
      <p:sp>
        <p:nvSpPr>
          <p:cNvPr id="10" name="Content Placeholder 9">
            <a:extLst>
              <a:ext uri="{FF2B5EF4-FFF2-40B4-BE49-F238E27FC236}">
                <a16:creationId xmlns:a16="http://schemas.microsoft.com/office/drawing/2014/main" id="{63B34116-A9FE-1673-9F0A-8F2A55E28BE7}"/>
              </a:ext>
            </a:extLst>
          </p:cNvPr>
          <p:cNvSpPr>
            <a:spLocks noGrp="1"/>
          </p:cNvSpPr>
          <p:nvPr>
            <p:ph idx="1"/>
          </p:nvPr>
        </p:nvSpPr>
        <p:spPr>
          <a:xfrm>
            <a:off x="838200" y="1531704"/>
            <a:ext cx="10515600" cy="4765677"/>
          </a:xfrm>
        </p:spPr>
        <p:txBody>
          <a:bodyPr>
            <a:noAutofit/>
          </a:bodyPr>
          <a:lstStyle/>
          <a:p>
            <a:pPr>
              <a:lnSpc>
                <a:spcPct val="120000"/>
              </a:lnSpc>
            </a:pPr>
            <a:r>
              <a:rPr lang="el-GR" sz="1800" dirty="0">
                <a:latin typeface="Century Gothic" panose="020B0502020202020204" pitchFamily="34" charset="0"/>
                <a:ea typeface="Times New Roman" panose="02020603050405020304" pitchFamily="18" charset="0"/>
                <a:cs typeface="Times New Roman" panose="02020603050405020304" pitchFamily="18" charset="0"/>
              </a:rPr>
              <a:t>Μια </a:t>
            </a:r>
            <a:r>
              <a:rPr lang="el-GR" sz="1800" b="1" dirty="0">
                <a:latin typeface="Century Gothic" panose="020B0502020202020204" pitchFamily="34" charset="0"/>
                <a:ea typeface="Times New Roman" panose="02020603050405020304" pitchFamily="18" charset="0"/>
                <a:cs typeface="Times New Roman" panose="02020603050405020304" pitchFamily="18" charset="0"/>
              </a:rPr>
              <a:t>νέα αγορά αυτοκατανάλωσης </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αναπτύσσεται ήδη σε κάποιες χώρες, με πρώτη τη Γερμανία, όπου τα μικρά συστήματα σε μπαλκόνια ξεπερνούν ήδη σε αριθμό τις </a:t>
            </a:r>
            <a:r>
              <a:rPr lang="en-GB" sz="1800" dirty="0">
                <a:latin typeface="Century Gothic" panose="020B0502020202020204" pitchFamily="34" charset="0"/>
                <a:ea typeface="Times New Roman" panose="02020603050405020304" pitchFamily="18" charset="0"/>
                <a:cs typeface="Times New Roman" panose="02020603050405020304" pitchFamily="18" charset="0"/>
              </a:rPr>
              <a:t>5</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00.000.</a:t>
            </a:r>
            <a:r>
              <a:rPr lang="en-US" sz="1800" dirty="0">
                <a:latin typeface="Century Gothic" panose="020B0502020202020204" pitchFamily="34" charset="0"/>
                <a:ea typeface="Times New Roman" panose="02020603050405020304" pitchFamily="18" charset="0"/>
                <a:cs typeface="Times New Roman" panose="02020603050405020304" pitchFamily="18" charset="0"/>
              </a:rPr>
              <a:t> </a:t>
            </a:r>
            <a:r>
              <a:rPr lang="el-GR" sz="1800" dirty="0">
                <a:effectLst/>
                <a:latin typeface="Century Gothic" panose="020B0502020202020204" pitchFamily="34" charset="0"/>
                <a:ea typeface="Times New Roman" panose="02020603050405020304" pitchFamily="18" charset="0"/>
                <a:cs typeface="Times New Roman" panose="02020603050405020304" pitchFamily="18" charset="0"/>
              </a:rPr>
              <a:t>Τα </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plug-in </a:t>
            </a:r>
            <a:r>
              <a:rPr lang="el-GR" sz="1800" dirty="0">
                <a:effectLst/>
                <a:latin typeface="Century Gothic" panose="020B0502020202020204" pitchFamily="34" charset="0"/>
                <a:ea typeface="Times New Roman" panose="02020603050405020304" pitchFamily="18" charset="0"/>
                <a:cs typeface="Times New Roman" panose="02020603050405020304" pitchFamily="18" charset="0"/>
              </a:rPr>
              <a:t>συστήματα μπορούν να εγκατασταθούν από τους καταναλωτές χωρίς καμία γραφειοκρατία και να συνδεθούν σε μία κατάλληλη πρίζα του κτιρίου (ελάχιστη απαίτηση για πρίζα </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schuko). </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Το όριο στη Γερμανία είναι τα </a:t>
            </a:r>
            <a:r>
              <a:rPr lang="el-GR" sz="1800" b="1" dirty="0">
                <a:latin typeface="Century Gothic" panose="020B0502020202020204" pitchFamily="34" charset="0"/>
                <a:ea typeface="Times New Roman" panose="02020603050405020304" pitchFamily="18" charset="0"/>
                <a:cs typeface="Times New Roman" panose="02020603050405020304" pitchFamily="18" charset="0"/>
              </a:rPr>
              <a:t>800 </a:t>
            </a:r>
            <a:r>
              <a:rPr lang="en-US" sz="1800" b="1" dirty="0">
                <a:latin typeface="Century Gothic" panose="020B0502020202020204" pitchFamily="34" charset="0"/>
                <a:ea typeface="Times New Roman" panose="02020603050405020304" pitchFamily="18" charset="0"/>
                <a:cs typeface="Times New Roman" panose="02020603050405020304" pitchFamily="18" charset="0"/>
              </a:rPr>
              <a:t>Wp</a:t>
            </a:r>
            <a:r>
              <a:rPr lang="el-GR" sz="1800" b="1" dirty="0">
                <a:latin typeface="Century Gothic" panose="020B0502020202020204" pitchFamily="34" charset="0"/>
                <a:ea typeface="Times New Roman" panose="02020603050405020304" pitchFamily="18" charset="0"/>
                <a:cs typeface="Times New Roman" panose="02020603050405020304" pitchFamily="18" charset="0"/>
              </a:rPr>
              <a:t> </a:t>
            </a:r>
            <a:r>
              <a:rPr lang="en-US" sz="1800" dirty="0">
                <a:latin typeface="Century Gothic" panose="020B0502020202020204" pitchFamily="34" charset="0"/>
                <a:ea typeface="Times New Roman" panose="02020603050405020304" pitchFamily="18" charset="0"/>
                <a:cs typeface="Times New Roman" panose="02020603050405020304" pitchFamily="18" charset="0"/>
              </a:rPr>
              <a:t>(</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στα μεγέθη αυτά δεν απαιτούνται προδιαγραφές </a:t>
            </a:r>
            <a:r>
              <a:rPr lang="en-US" sz="1800" dirty="0">
                <a:latin typeface="Century Gothic" panose="020B0502020202020204" pitchFamily="34" charset="0"/>
                <a:ea typeface="Times New Roman" panose="02020603050405020304" pitchFamily="18" charset="0"/>
                <a:cs typeface="Times New Roman" panose="02020603050405020304" pitchFamily="18" charset="0"/>
              </a:rPr>
              <a:t>RfG</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 και ήδη διατίθενται πολλοί </a:t>
            </a:r>
            <a:r>
              <a:rPr lang="en-US" sz="1800" dirty="0">
                <a:latin typeface="Century Gothic" panose="020B0502020202020204" pitchFamily="34" charset="0"/>
                <a:ea typeface="Times New Roman" panose="02020603050405020304" pitchFamily="18" charset="0"/>
                <a:cs typeface="Times New Roman" panose="02020603050405020304" pitchFamily="18" charset="0"/>
              </a:rPr>
              <a:t>microinverter </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σε χαμηλές τιμές.</a:t>
            </a:r>
          </a:p>
          <a:p>
            <a:pPr>
              <a:lnSpc>
                <a:spcPct val="120000"/>
              </a:lnSpc>
            </a:pPr>
            <a:r>
              <a:rPr lang="el-GR" sz="1800" dirty="0">
                <a:effectLst/>
                <a:latin typeface="Century Gothic" panose="020B0502020202020204" pitchFamily="34" charset="0"/>
                <a:ea typeface="Times New Roman" panose="02020603050405020304" pitchFamily="18" charset="0"/>
                <a:cs typeface="Times New Roman" panose="02020603050405020304" pitchFamily="18" charset="0"/>
              </a:rPr>
              <a:t>Τα συστήματα αυτά (</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zero feed-in)</a:t>
            </a:r>
            <a:r>
              <a:rPr lang="el-GR" sz="1800" dirty="0">
                <a:effectLst/>
                <a:latin typeface="Century Gothic" panose="020B0502020202020204" pitchFamily="34" charset="0"/>
                <a:ea typeface="Times New Roman" panose="02020603050405020304" pitchFamily="18" charset="0"/>
                <a:cs typeface="Times New Roman" panose="02020603050405020304" pitchFamily="18" charset="0"/>
              </a:rPr>
              <a:t> καλύπτουν ένα ποσοστό της οικιακής κατανάλωσης</a:t>
            </a: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l-GR" sz="1800" dirty="0">
                <a:effectLst/>
                <a:latin typeface="Century Gothic" panose="020B0502020202020204" pitchFamily="34" charset="0"/>
                <a:ea typeface="Times New Roman" panose="02020603050405020304" pitchFamily="18" charset="0"/>
                <a:cs typeface="Times New Roman" panose="02020603050405020304" pitchFamily="18" charset="0"/>
              </a:rPr>
              <a:t>και </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είναι </a:t>
            </a:r>
            <a:r>
              <a:rPr lang="el-GR" sz="1800" b="1" dirty="0">
                <a:latin typeface="Century Gothic" panose="020B0502020202020204" pitchFamily="34" charset="0"/>
                <a:ea typeface="Times New Roman" panose="02020603050405020304" pitchFamily="18" charset="0"/>
                <a:cs typeface="Times New Roman" panose="02020603050405020304" pitchFamily="18" charset="0"/>
              </a:rPr>
              <a:t>ιδανικά για νοικοκυριά χαμηλού εισοδήματος και ενοικιαστές </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που δεν μπορούν να έχουν μόνιμη εγκατάσταση.</a:t>
            </a:r>
            <a:endParaRPr lang="en-US" sz="1800" dirty="0">
              <a:latin typeface="Century Gothic" panose="020B0502020202020204" pitchFamily="34" charset="0"/>
              <a:ea typeface="Times New Roman" panose="02020603050405020304" pitchFamily="18" charset="0"/>
              <a:cs typeface="Times New Roman" panose="02020603050405020304" pitchFamily="18" charset="0"/>
            </a:endParaRPr>
          </a:p>
          <a:p>
            <a:pPr>
              <a:lnSpc>
                <a:spcPct val="120000"/>
              </a:lnSpc>
            </a:pPr>
            <a:r>
              <a:rPr lang="el-GR" sz="1800" dirty="0">
                <a:latin typeface="Century Gothic" panose="020B0502020202020204" pitchFamily="34" charset="0"/>
                <a:ea typeface="Times New Roman" panose="02020603050405020304" pitchFamily="18" charset="0"/>
                <a:cs typeface="Times New Roman" panose="02020603050405020304" pitchFamily="18" charset="0"/>
              </a:rPr>
              <a:t>Στην περίπτωση νέων κατοικιών, θα μπορούσε να εξεταστεί η εγκατάσταση </a:t>
            </a:r>
            <a:r>
              <a:rPr lang="el-GR" sz="1800" b="1" dirty="0">
                <a:latin typeface="Century Gothic" panose="020B0502020202020204" pitchFamily="34" charset="0"/>
                <a:ea typeface="Times New Roman" panose="02020603050405020304" pitchFamily="18" charset="0"/>
                <a:cs typeface="Times New Roman" panose="02020603050405020304" pitchFamily="18" charset="0"/>
              </a:rPr>
              <a:t>έως 2 </a:t>
            </a:r>
            <a:r>
              <a:rPr lang="en-US" sz="1800" b="1" dirty="0">
                <a:latin typeface="Century Gothic" panose="020B0502020202020204" pitchFamily="34" charset="0"/>
                <a:ea typeface="Times New Roman" panose="02020603050405020304" pitchFamily="18" charset="0"/>
                <a:cs typeface="Times New Roman" panose="02020603050405020304" pitchFamily="18" charset="0"/>
              </a:rPr>
              <a:t>kWp </a:t>
            </a:r>
            <a:r>
              <a:rPr lang="el-GR" sz="1800" b="1" dirty="0">
                <a:latin typeface="Century Gothic" panose="020B0502020202020204" pitchFamily="34" charset="0"/>
                <a:ea typeface="Times New Roman" panose="02020603050405020304" pitchFamily="18" charset="0"/>
                <a:cs typeface="Times New Roman" panose="02020603050405020304" pitchFamily="18" charset="0"/>
              </a:rPr>
              <a:t>ανά διαμέρισμα</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 (χωρίς έγχυση στο δίκτυο και </a:t>
            </a:r>
            <a:r>
              <a:rPr lang="en-US" sz="1800" dirty="0">
                <a:latin typeface="Century Gothic" panose="020B0502020202020204" pitchFamily="34" charset="0"/>
                <a:ea typeface="Times New Roman" panose="02020603050405020304" pitchFamily="18" charset="0"/>
                <a:cs typeface="Times New Roman" panose="02020603050405020304" pitchFamily="18" charset="0"/>
              </a:rPr>
              <a:t>microinverters </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που πληρούν προδιαγραφές </a:t>
            </a:r>
            <a:r>
              <a:rPr lang="en-US" sz="1800" dirty="0">
                <a:latin typeface="Century Gothic" panose="020B0502020202020204" pitchFamily="34" charset="0"/>
                <a:ea typeface="Times New Roman" panose="02020603050405020304" pitchFamily="18" charset="0"/>
                <a:cs typeface="Times New Roman" panose="02020603050405020304" pitchFamily="18" charset="0"/>
              </a:rPr>
              <a:t>RfG</a:t>
            </a:r>
            <a:r>
              <a:rPr lang="el-GR" sz="1800" dirty="0">
                <a:latin typeface="Century Gothic" panose="020B0502020202020204" pitchFamily="34" charset="0"/>
                <a:ea typeface="Times New Roman" panose="02020603050405020304" pitchFamily="18" charset="0"/>
                <a:cs typeface="Times New Roman" panose="02020603050405020304" pitchFamily="18" charset="0"/>
              </a:rPr>
              <a:t>) σε συνδυασμό με μπαταρία.</a:t>
            </a:r>
          </a:p>
          <a:p>
            <a:pPr>
              <a:lnSpc>
                <a:spcPct val="120000"/>
              </a:lnSpc>
            </a:pPr>
            <a:r>
              <a:rPr lang="el-GR" sz="1800" dirty="0">
                <a:effectLst/>
                <a:latin typeface="Century Gothic" panose="020B0502020202020204" pitchFamily="34" charset="0"/>
                <a:ea typeface="Times New Roman" panose="02020603050405020304" pitchFamily="18" charset="0"/>
              </a:rPr>
              <a:t>Θα βοηθούσε σημαντικά η </a:t>
            </a:r>
            <a:r>
              <a:rPr lang="el-GR" sz="1800" b="1" dirty="0">
                <a:effectLst/>
                <a:latin typeface="Century Gothic" panose="020B0502020202020204" pitchFamily="34" charset="0"/>
                <a:ea typeface="Times New Roman" panose="02020603050405020304" pitchFamily="18" charset="0"/>
              </a:rPr>
              <a:t>θέσπιση μηδενικού ΦΠΑ </a:t>
            </a:r>
            <a:r>
              <a:rPr lang="el-GR" sz="1800" dirty="0">
                <a:effectLst/>
                <a:latin typeface="Century Gothic" panose="020B0502020202020204" pitchFamily="34" charset="0"/>
                <a:ea typeface="Times New Roman" panose="02020603050405020304" pitchFamily="18" charset="0"/>
              </a:rPr>
              <a:t>για την αγορά αυτών των συστημάτων.</a:t>
            </a:r>
          </a:p>
        </p:txBody>
      </p:sp>
      <p:sp>
        <p:nvSpPr>
          <p:cNvPr id="6" name="Rectangle 5">
            <a:extLst>
              <a:ext uri="{FF2B5EF4-FFF2-40B4-BE49-F238E27FC236}">
                <a16:creationId xmlns:a16="http://schemas.microsoft.com/office/drawing/2014/main" id="{4D9D81CC-4203-4775-5579-F471044B92A6}"/>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29109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n-US" sz="3600" dirty="0">
                <a:latin typeface="Century Gothic" panose="020B0502020202020204" pitchFamily="34" charset="0"/>
              </a:rPr>
              <a:t>Plug-in </a:t>
            </a:r>
            <a:r>
              <a:rPr lang="el-GR" sz="3600" dirty="0">
                <a:latin typeface="Century Gothic" panose="020B0502020202020204" pitchFamily="34" charset="0"/>
              </a:rPr>
              <a:t>συστήματα (</a:t>
            </a:r>
            <a:r>
              <a:rPr lang="en-US" sz="3600" dirty="0">
                <a:latin typeface="Century Gothic" panose="020B0502020202020204" pitchFamily="34" charset="0"/>
              </a:rPr>
              <a:t>Balcony PV)</a:t>
            </a:r>
            <a:endParaRPr lang="el-GR" sz="3600" dirty="0">
              <a:latin typeface="Century Gothic" panose="020B0502020202020204" pitchFamily="34" charset="0"/>
            </a:endParaRPr>
          </a:p>
        </p:txBody>
      </p:sp>
      <p:sp>
        <p:nvSpPr>
          <p:cNvPr id="10" name="Content Placeholder 9">
            <a:extLst>
              <a:ext uri="{FF2B5EF4-FFF2-40B4-BE49-F238E27FC236}">
                <a16:creationId xmlns:a16="http://schemas.microsoft.com/office/drawing/2014/main" id="{63B34116-A9FE-1673-9F0A-8F2A55E28BE7}"/>
              </a:ext>
            </a:extLst>
          </p:cNvPr>
          <p:cNvSpPr>
            <a:spLocks noGrp="1"/>
          </p:cNvSpPr>
          <p:nvPr>
            <p:ph idx="1"/>
          </p:nvPr>
        </p:nvSpPr>
        <p:spPr>
          <a:xfrm>
            <a:off x="4258236" y="1540670"/>
            <a:ext cx="7445188" cy="4779448"/>
          </a:xfrm>
        </p:spPr>
        <p:txBody>
          <a:bodyPr>
            <a:no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Από τον Ιανουάριο του 2023, τα φωτοβολταϊκά μπαλκονιού στη </a:t>
            </a:r>
            <a:r>
              <a:rPr kumimoji="0" lang="el-GR" altLang="el-GR" sz="18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Γερμανία</a:t>
            </a:r>
            <a:r>
              <a:rPr kumimoji="0" lang="el-GR" altLang="el-GR" sz="1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 έχουν εξαιρεθεί από τον φόρο προστιθέμενης αξίας (</a:t>
            </a:r>
            <a:r>
              <a:rPr kumimoji="0" lang="el-GR" altLang="el-GR" sz="18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0% ΦΠΑ</a:t>
            </a:r>
            <a:r>
              <a:rPr kumimoji="0" lang="el-GR" altLang="el-GR" sz="1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 και ορισμένοι δήμοι έχουν εισαγάγει γενναιόδωρα προγράμματα επιδοτήσεων για την υιοθέτησή τους. Το Βερολίνο, για παράδειγμα, προσφέρει επιδότηση 500 ευρώ σε νοικοκυριά που αγοράζουν φωτοβολταϊκά μπαλκονιού.</a:t>
            </a:r>
          </a:p>
          <a:p>
            <a:pPr marL="0" marR="0" lvl="0" indent="0" algn="l" defTabSz="914400" rtl="0" eaLnBrk="0" fontAlgn="base" latinLnBrk="0" hangingPunct="0">
              <a:lnSpc>
                <a:spcPct val="120000"/>
              </a:lnSpc>
              <a:spcBef>
                <a:spcPct val="0"/>
              </a:spcBef>
              <a:spcAft>
                <a:spcPct val="0"/>
              </a:spcAft>
              <a:buClrTx/>
              <a:buSzTx/>
              <a:buFontTx/>
              <a:buNone/>
              <a:tabLst/>
            </a:pPr>
            <a:endParaRPr lang="el-GR" altLang="el-GR" sz="1800" dirty="0">
              <a:latin typeface="Century Gothic" panose="020B0502020202020204" pitchFamily="34" charset="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Άλλες χώρες με </a:t>
            </a:r>
            <a:r>
              <a:rPr kumimoji="0" lang="el-GR" altLang="el-GR" sz="18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0% ΦΠΑ για τα ηλιακά συστήματα </a:t>
            </a:r>
            <a:r>
              <a:rPr kumimoji="0" lang="el-GR" altLang="el-GR" sz="1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περιλαμβάνουν την </a:t>
            </a:r>
            <a:r>
              <a:rPr kumimoji="0" lang="el-GR" altLang="el-GR" sz="18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Αυστρία, τη Βρετανία, την Κροατία, την Ιρλανδία, και την Ολλανδία</a:t>
            </a:r>
            <a:r>
              <a:rPr kumimoji="0" lang="el-GR" altLang="el-GR" sz="1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a:t>
            </a:r>
            <a:endParaRPr kumimoji="0" lang="en-GB" altLang="el-GR" sz="1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20000"/>
              </a:lnSpc>
              <a:spcBef>
                <a:spcPct val="0"/>
              </a:spcBef>
              <a:spcAft>
                <a:spcPct val="0"/>
              </a:spcAft>
              <a:buClrTx/>
              <a:buSzTx/>
              <a:buFontTx/>
              <a:buNone/>
              <a:tabLst/>
            </a:pPr>
            <a:endParaRPr lang="en-GB" altLang="el-GR" sz="1800" dirty="0">
              <a:latin typeface="Century Gothic" panose="020B0502020202020204" pitchFamily="34" charset="0"/>
              <a:cs typeface="Courier New" panose="02070309020205020404" pitchFamily="49" charset="0"/>
            </a:endParaRPr>
          </a:p>
          <a:p>
            <a:pPr marL="0" marR="0" lvl="0" indent="0" algn="l" defTabSz="914400" rtl="0" eaLnBrk="0" fontAlgn="base" latinLnBrk="0" hangingPunct="0">
              <a:lnSpc>
                <a:spcPct val="12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Courier New" panose="02070309020205020404" pitchFamily="49" charset="0"/>
              </a:rPr>
              <a:t>Η Αυστρία, το Βέλγιο, η Γαλλία, η Ιταλία, η Λιθουανία, το Λουξεμβούργο, η Πολωνία και η Πορτογαλία έχουν υιοθετήσει ήδη μια ενθαρρυντική στάση έναντι των φωτοβολταϊκών μπαλκονιού.</a:t>
            </a:r>
            <a:endParaRPr kumimoji="0" lang="el-GR" altLang="el-GR" sz="1800" b="0" i="0" u="none" strike="noStrike" cap="none" normalizeH="0" baseline="0" dirty="0">
              <a:ln>
                <a:noFill/>
              </a:ln>
              <a:solidFill>
                <a:schemeClr val="tx1"/>
              </a:solidFill>
              <a:effectLst/>
              <a:latin typeface="Century Gothic" panose="020B0502020202020204" pitchFamily="34" charset="0"/>
            </a:endParaRPr>
          </a:p>
        </p:txBody>
      </p:sp>
      <p:sp>
        <p:nvSpPr>
          <p:cNvPr id="6" name="Rectangle 5">
            <a:extLst>
              <a:ext uri="{FF2B5EF4-FFF2-40B4-BE49-F238E27FC236}">
                <a16:creationId xmlns:a16="http://schemas.microsoft.com/office/drawing/2014/main" id="{4D9D81CC-4203-4775-5579-F471044B92A6}"/>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p>
        </p:txBody>
      </p:sp>
      <p:pic>
        <p:nvPicPr>
          <p:cNvPr id="4" name="Picture 3" descr="Solar panels on a building&#10;&#10;Description automatically generated">
            <a:extLst>
              <a:ext uri="{FF2B5EF4-FFF2-40B4-BE49-F238E27FC236}">
                <a16:creationId xmlns:a16="http://schemas.microsoft.com/office/drawing/2014/main" id="{9BA8F32F-0CA9-2456-EB67-3E615EBA366E}"/>
              </a:ext>
            </a:extLst>
          </p:cNvPr>
          <p:cNvPicPr>
            <a:picLocks noChangeAspect="1"/>
          </p:cNvPicPr>
          <p:nvPr/>
        </p:nvPicPr>
        <p:blipFill rotWithShape="1">
          <a:blip r:embed="rId3">
            <a:extLst>
              <a:ext uri="{28A0092B-C50C-407E-A947-70E740481C1C}">
                <a14:useLocalDpi xmlns:a14="http://schemas.microsoft.com/office/drawing/2010/main" val="0"/>
              </a:ext>
            </a:extLst>
          </a:blip>
          <a:srcRect l="11706" t="6797" r="17789"/>
          <a:stretch/>
        </p:blipFill>
        <p:spPr>
          <a:xfrm>
            <a:off x="488574" y="1657154"/>
            <a:ext cx="3467283" cy="2337894"/>
          </a:xfrm>
          <a:prstGeom prst="rect">
            <a:avLst/>
          </a:prstGeom>
        </p:spPr>
      </p:pic>
      <p:pic>
        <p:nvPicPr>
          <p:cNvPr id="7" name="Picture 6" descr="A solar panel on a balcony&#10;&#10;Description automatically generated">
            <a:extLst>
              <a:ext uri="{FF2B5EF4-FFF2-40B4-BE49-F238E27FC236}">
                <a16:creationId xmlns:a16="http://schemas.microsoft.com/office/drawing/2014/main" id="{59C9C202-2AE1-8138-BAFF-BA31DED5C36F}"/>
              </a:ext>
            </a:extLst>
          </p:cNvPr>
          <p:cNvPicPr>
            <a:picLocks noChangeAspect="1"/>
          </p:cNvPicPr>
          <p:nvPr/>
        </p:nvPicPr>
        <p:blipFill>
          <a:blip r:embed="rId4">
            <a:extLst>
              <a:ext uri="{28A0092B-C50C-407E-A947-70E740481C1C}">
                <a14:useLocalDpi xmlns:a14="http://schemas.microsoft.com/office/drawing/2010/main" val="0"/>
              </a:ext>
            </a:extLst>
          </a:blip>
          <a:srcRect l="26054" r="8400"/>
          <a:stretch/>
        </p:blipFill>
        <p:spPr>
          <a:xfrm>
            <a:off x="488575" y="4209817"/>
            <a:ext cx="3467282" cy="1928591"/>
          </a:xfrm>
          <a:prstGeom prst="rect">
            <a:avLst/>
          </a:prstGeom>
        </p:spPr>
      </p:pic>
    </p:spTree>
    <p:extLst>
      <p:ext uri="{BB962C8B-B14F-4D97-AF65-F5344CB8AC3E}">
        <p14:creationId xmlns:p14="http://schemas.microsoft.com/office/powerpoint/2010/main" val="1158458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Βαρίδια, εμπόδια αλλά και θετικά βήματα</a:t>
            </a:r>
          </a:p>
        </p:txBody>
      </p:sp>
      <p:sp>
        <p:nvSpPr>
          <p:cNvPr id="10" name="Content Placeholder 9">
            <a:extLst>
              <a:ext uri="{FF2B5EF4-FFF2-40B4-BE49-F238E27FC236}">
                <a16:creationId xmlns:a16="http://schemas.microsoft.com/office/drawing/2014/main" id="{63B34116-A9FE-1673-9F0A-8F2A55E28BE7}"/>
              </a:ext>
            </a:extLst>
          </p:cNvPr>
          <p:cNvSpPr>
            <a:spLocks noGrp="1"/>
          </p:cNvSpPr>
          <p:nvPr>
            <p:ph idx="1"/>
          </p:nvPr>
        </p:nvSpPr>
        <p:spPr>
          <a:xfrm>
            <a:off x="838200" y="1540670"/>
            <a:ext cx="10515600" cy="4716695"/>
          </a:xfrm>
        </p:spPr>
        <p:txBody>
          <a:bodyPr>
            <a:noAutofit/>
          </a:bodyPr>
          <a:lstStyle/>
          <a:p>
            <a:pPr marL="0" marR="0" lvl="0" indent="0" algn="l" defTabSz="914400" rtl="0" eaLnBrk="0" fontAlgn="base" latinLnBrk="0" hangingPunct="0">
              <a:lnSpc>
                <a:spcPct val="120000"/>
              </a:lnSpc>
              <a:spcBef>
                <a:spcPct val="0"/>
              </a:spcBef>
              <a:spcAft>
                <a:spcPct val="0"/>
              </a:spcAft>
              <a:buClrTx/>
              <a:buSzTx/>
              <a:buFontTx/>
              <a:buNone/>
              <a:tabLst/>
            </a:pPr>
            <a:r>
              <a:rPr lang="el-GR" sz="1800" b="1" dirty="0">
                <a:latin typeface="Century Gothic" panose="020B0502020202020204" pitchFamily="34" charset="0"/>
              </a:rPr>
              <a:t>Συστάσεις της ΕΕ σχετικά με την επιτάχυνση των διαδικασιών αδειοδότησης </a:t>
            </a:r>
            <a:r>
              <a:rPr lang="el-GR" sz="1800" dirty="0">
                <a:latin typeface="Century Gothic" panose="020B0502020202020204" pitchFamily="34" charset="0"/>
              </a:rPr>
              <a:t>για τις ΑΠΕ (Μάιος 2024):</a:t>
            </a:r>
            <a:endParaRPr lang="en-GB" sz="1800" dirty="0">
              <a:latin typeface="Century Gothic" panose="020B0502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endParaRPr lang="en-GB" sz="1800" dirty="0">
              <a:latin typeface="Century Gothic" panose="020B0502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lang="el-GR" sz="1800" i="1" dirty="0">
                <a:latin typeface="Century Gothic" panose="020B0502020202020204" pitchFamily="34" charset="0"/>
              </a:rPr>
              <a:t>“Τα κράτη μέλη θα πρέπει να εφαρμόζουν απλουστευμένες διαδικασίες χορήγησης αδειών για μικρής κλίμακας ανανεώσιμες πηγές ενέργειας και αυτοκαταναλωτές ανανεώσιμων πηγών ενέργειας, συμπεριλαμβανομένων </a:t>
            </a:r>
            <a:r>
              <a:rPr lang="el-GR" sz="1800" b="1" i="1" dirty="0">
                <a:latin typeface="Century Gothic" panose="020B0502020202020204" pitchFamily="34" charset="0"/>
              </a:rPr>
              <a:t>ελαστικότερων απαιτήσεων συναίνεσης, όπως μειωμένη πλειοψηφία, για την εγκατάσταση ανανεώσιμων πηγών ενέργειας σε πολυκατοικίες ή να τις αποφεύγουν εντελώς</a:t>
            </a:r>
            <a:r>
              <a:rPr lang="el-GR" sz="1800" i="1" dirty="0">
                <a:latin typeface="Century Gothic" panose="020B0502020202020204" pitchFamily="34" charset="0"/>
              </a:rPr>
              <a:t>”.</a:t>
            </a:r>
          </a:p>
          <a:p>
            <a:pPr marL="0" marR="0" lvl="0" indent="0" algn="l" defTabSz="914400" rtl="0" eaLnBrk="0" fontAlgn="base" latinLnBrk="0" hangingPunct="0">
              <a:lnSpc>
                <a:spcPct val="120000"/>
              </a:lnSpc>
              <a:spcBef>
                <a:spcPct val="0"/>
              </a:spcBef>
              <a:spcAft>
                <a:spcPct val="0"/>
              </a:spcAft>
              <a:buClrTx/>
              <a:buSzTx/>
              <a:buFontTx/>
              <a:buNone/>
              <a:tabLst/>
            </a:pPr>
            <a:endParaRPr kumimoji="0" lang="el-GR" altLang="el-GR" sz="1800" b="0" i="1"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lang="el-GR" sz="1800" dirty="0">
                <a:latin typeface="Century Gothic" panose="020B0502020202020204" pitchFamily="34" charset="0"/>
              </a:rPr>
              <a:t>Θυμίζουμε ότι σήμερα απαιτείται η συναίνεση του 100% των ιδιοκτητών για εγκατάσταση φωτοβολταϊκού συστήματος σε κοινόχρηστο ή κοινόκτητο χώρο κτιρίου.</a:t>
            </a:r>
          </a:p>
          <a:p>
            <a:pPr marL="0" marR="0" lvl="0" indent="0" algn="l" defTabSz="914400" rtl="0" eaLnBrk="0" fontAlgn="base" latinLnBrk="0" hangingPunct="0">
              <a:lnSpc>
                <a:spcPct val="120000"/>
              </a:lnSpc>
              <a:spcBef>
                <a:spcPct val="0"/>
              </a:spcBef>
              <a:spcAft>
                <a:spcPct val="0"/>
              </a:spcAft>
              <a:buClrTx/>
              <a:buSzTx/>
              <a:buFontTx/>
              <a:buNone/>
              <a:tabLst/>
            </a:pPr>
            <a:endParaRPr kumimoji="0" lang="el-GR" altLang="el-GR" sz="1800" b="0" i="1" u="none" strike="noStrike" cap="none" normalizeH="0" baseline="0" dirty="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pPr>
            <a:r>
              <a:rPr lang="el-GR" altLang="el-GR" sz="1800" dirty="0">
                <a:latin typeface="Century Gothic" panose="020B0502020202020204" pitchFamily="34" charset="0"/>
              </a:rPr>
              <a:t>Στα θετικά, θεσπίστηκε η </a:t>
            </a:r>
            <a:r>
              <a:rPr lang="el-GR" altLang="el-GR" sz="1800" b="1" dirty="0">
                <a:latin typeface="Century Gothic" panose="020B0502020202020204" pitchFamily="34" charset="0"/>
              </a:rPr>
              <a:t>συλλογική αυτοκατανάλωση σε επίπεδο κτιρίου</a:t>
            </a:r>
            <a:r>
              <a:rPr lang="el-GR" altLang="el-GR" sz="1800" dirty="0">
                <a:latin typeface="Century Gothic" panose="020B0502020202020204" pitchFamily="34" charset="0"/>
              </a:rPr>
              <a:t>.</a:t>
            </a:r>
            <a:endParaRPr kumimoji="0" lang="el-GR" altLang="el-GR" sz="1800" b="0" u="none" strike="noStrike" cap="none" normalizeH="0" baseline="0" dirty="0">
              <a:ln>
                <a:noFill/>
              </a:ln>
              <a:solidFill>
                <a:schemeClr val="tx1"/>
              </a:solidFill>
              <a:effectLst/>
              <a:latin typeface="Century Gothic" panose="020B0502020202020204" pitchFamily="34" charset="0"/>
            </a:endParaRPr>
          </a:p>
        </p:txBody>
      </p:sp>
      <p:sp>
        <p:nvSpPr>
          <p:cNvPr id="6" name="Rectangle 5">
            <a:extLst>
              <a:ext uri="{FF2B5EF4-FFF2-40B4-BE49-F238E27FC236}">
                <a16:creationId xmlns:a16="http://schemas.microsoft.com/office/drawing/2014/main" id="{4D9D81CC-4203-4775-5579-F471044B92A6}"/>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077237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Η εμπειρία από το πέρασμα στο </a:t>
            </a:r>
            <a:r>
              <a:rPr lang="en-GB" sz="3600" dirty="0">
                <a:latin typeface="Century Gothic" panose="020B0502020202020204" pitchFamily="34" charset="0"/>
              </a:rPr>
              <a:t>net-billing</a:t>
            </a:r>
            <a:endParaRPr lang="el-GR" sz="3600" dirty="0">
              <a:latin typeface="Century Gothic" panose="020B0502020202020204" pitchFamily="34" charset="0"/>
            </a:endParaRPr>
          </a:p>
        </p:txBody>
      </p:sp>
      <p:sp>
        <p:nvSpPr>
          <p:cNvPr id="6" name="Rectangle 5">
            <a:extLst>
              <a:ext uri="{FF2B5EF4-FFF2-40B4-BE49-F238E27FC236}">
                <a16:creationId xmlns:a16="http://schemas.microsoft.com/office/drawing/2014/main" id="{4D9D81CC-4203-4775-5579-F471044B92A6}"/>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p>
        </p:txBody>
      </p:sp>
      <p:sp>
        <p:nvSpPr>
          <p:cNvPr id="7" name="Content Placeholder 6">
            <a:extLst>
              <a:ext uri="{FF2B5EF4-FFF2-40B4-BE49-F238E27FC236}">
                <a16:creationId xmlns:a16="http://schemas.microsoft.com/office/drawing/2014/main" id="{CDD6FDDB-C8A0-5FAB-F1A8-9135DAFAF679}"/>
              </a:ext>
            </a:extLst>
          </p:cNvPr>
          <p:cNvSpPr>
            <a:spLocks noGrp="1"/>
          </p:cNvSpPr>
          <p:nvPr>
            <p:ph idx="1"/>
          </p:nvPr>
        </p:nvSpPr>
        <p:spPr/>
        <p:txBody>
          <a:bodyPr/>
          <a:lstStyle/>
          <a:p>
            <a:pPr marL="0" indent="0" algn="ctr">
              <a:buNone/>
            </a:pPr>
            <a:r>
              <a:rPr lang="el-GR" dirty="0">
                <a:latin typeface="Century Gothic" panose="020B0502020202020204" pitchFamily="34" charset="0"/>
              </a:rPr>
              <a:t>Καλιφόρνια</a:t>
            </a:r>
          </a:p>
          <a:p>
            <a:endParaRPr lang="en-GB" dirty="0"/>
          </a:p>
        </p:txBody>
      </p:sp>
      <p:pic>
        <p:nvPicPr>
          <p:cNvPr id="11" name="Picture 10">
            <a:extLst>
              <a:ext uri="{FF2B5EF4-FFF2-40B4-BE49-F238E27FC236}">
                <a16:creationId xmlns:a16="http://schemas.microsoft.com/office/drawing/2014/main" id="{5609A57A-6FAB-BD59-8C8F-149C88F9A83D}"/>
              </a:ext>
            </a:extLst>
          </p:cNvPr>
          <p:cNvPicPr>
            <a:picLocks noChangeAspect="1"/>
          </p:cNvPicPr>
          <p:nvPr/>
        </p:nvPicPr>
        <p:blipFill>
          <a:blip r:embed="rId3"/>
          <a:stretch>
            <a:fillRect/>
          </a:stretch>
        </p:blipFill>
        <p:spPr>
          <a:xfrm>
            <a:off x="1166561" y="2795576"/>
            <a:ext cx="9428571" cy="3571429"/>
          </a:xfrm>
          <a:prstGeom prst="rect">
            <a:avLst/>
          </a:prstGeom>
        </p:spPr>
      </p:pic>
    </p:spTree>
    <p:extLst>
      <p:ext uri="{BB962C8B-B14F-4D97-AF65-F5344CB8AC3E}">
        <p14:creationId xmlns:p14="http://schemas.microsoft.com/office/powerpoint/2010/main" val="363127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sp>
        <p:nvSpPr>
          <p:cNvPr id="10" name="Content Placeholder 9">
            <a:extLst>
              <a:ext uri="{FF2B5EF4-FFF2-40B4-BE49-F238E27FC236}">
                <a16:creationId xmlns:a16="http://schemas.microsoft.com/office/drawing/2014/main" id="{5343C0D7-F306-26CD-790F-FBE77A3E7905}"/>
              </a:ext>
            </a:extLst>
          </p:cNvPr>
          <p:cNvSpPr>
            <a:spLocks noGrp="1"/>
          </p:cNvSpPr>
          <p:nvPr>
            <p:ph idx="1"/>
          </p:nvPr>
        </p:nvSpPr>
        <p:spPr>
          <a:xfrm>
            <a:off x="4313278" y="1088309"/>
            <a:ext cx="7633557" cy="4351338"/>
          </a:xfrm>
        </p:spPr>
        <p:txBody>
          <a:bodyPr>
            <a:normAutofit fontScale="92500"/>
          </a:bodyPr>
          <a:lstStyle/>
          <a:p>
            <a:pPr marL="0" indent="0">
              <a:lnSpc>
                <a:spcPct val="114000"/>
              </a:lnSpc>
              <a:spcBef>
                <a:spcPts val="0"/>
              </a:spcBef>
              <a:buNone/>
            </a:pPr>
            <a:r>
              <a:rPr lang="el-GR" sz="1800" dirty="0">
                <a:latin typeface="Century Gothic" panose="020B0502020202020204" pitchFamily="34" charset="0"/>
              </a:rPr>
              <a:t>Οι καταναλωτές έχουν </a:t>
            </a:r>
            <a:r>
              <a:rPr lang="el-GR" sz="1800" b="1" dirty="0">
                <a:latin typeface="Century Gothic" panose="020B0502020202020204" pitchFamily="34" charset="0"/>
              </a:rPr>
              <a:t>δικαίωμα</a:t>
            </a:r>
            <a:r>
              <a:rPr lang="el-GR" sz="1800" dirty="0">
                <a:latin typeface="Century Gothic" panose="020B0502020202020204" pitchFamily="34" charset="0"/>
              </a:rPr>
              <a:t> να ενεργούν ως </a:t>
            </a:r>
            <a:r>
              <a:rPr lang="el-GR" sz="1800" b="1" dirty="0">
                <a:latin typeface="Century Gothic" panose="020B0502020202020204" pitchFamily="34" charset="0"/>
              </a:rPr>
              <a:t>αυτοκαταναλωτές</a:t>
            </a:r>
            <a:r>
              <a:rPr lang="el-GR" sz="1800" dirty="0">
                <a:latin typeface="Century Gothic" panose="020B0502020202020204" pitchFamily="34" charset="0"/>
              </a:rPr>
              <a:t> ενέργειας από ανανεώσιμες πηγές, είτε μεμονωμένα, είτε μέσω φορέων σωρευτικής εκπροσώπησης και:</a:t>
            </a:r>
          </a:p>
          <a:p>
            <a:pPr marL="0" indent="0">
              <a:lnSpc>
                <a:spcPct val="114000"/>
              </a:lnSpc>
              <a:spcBef>
                <a:spcPts val="0"/>
              </a:spcBef>
              <a:buNone/>
            </a:pPr>
            <a:endParaRPr lang="el-GR" sz="1800" dirty="0">
              <a:latin typeface="Century Gothic" panose="020B0502020202020204" pitchFamily="34" charset="0"/>
            </a:endParaRPr>
          </a:p>
          <a:p>
            <a:pPr marL="0" indent="0">
              <a:lnSpc>
                <a:spcPct val="114000"/>
              </a:lnSpc>
              <a:spcBef>
                <a:spcPts val="0"/>
              </a:spcBef>
              <a:buNone/>
            </a:pPr>
            <a:r>
              <a:rPr lang="el-GR" sz="1800" dirty="0">
                <a:latin typeface="Century Gothic" panose="020B0502020202020204" pitchFamily="34" charset="0"/>
              </a:rPr>
              <a:t>(α) να </a:t>
            </a:r>
            <a:r>
              <a:rPr lang="el-GR" sz="1800" b="1" dirty="0">
                <a:latin typeface="Century Gothic" panose="020B0502020202020204" pitchFamily="34" charset="0"/>
              </a:rPr>
              <a:t>παράγουν</a:t>
            </a:r>
            <a:r>
              <a:rPr lang="el-GR" sz="1800" dirty="0">
                <a:latin typeface="Century Gothic" panose="020B0502020202020204" pitchFamily="34" charset="0"/>
              </a:rPr>
              <a:t> ενέργεια</a:t>
            </a:r>
            <a:r>
              <a:rPr lang="en-GB" sz="1800" dirty="0">
                <a:latin typeface="Century Gothic" panose="020B0502020202020204" pitchFamily="34" charset="0"/>
              </a:rPr>
              <a:t> </a:t>
            </a:r>
            <a:r>
              <a:rPr lang="el-GR" sz="1800" dirty="0">
                <a:latin typeface="Century Gothic" panose="020B0502020202020204" pitchFamily="34" charset="0"/>
              </a:rPr>
              <a:t>για </a:t>
            </a:r>
            <a:r>
              <a:rPr lang="el-GR" sz="1800" b="1" dirty="0">
                <a:latin typeface="Century Gothic" panose="020B0502020202020204" pitchFamily="34" charset="0"/>
              </a:rPr>
              <a:t>ιδιοκατανάλωση</a:t>
            </a:r>
            <a:r>
              <a:rPr lang="el-GR" sz="1800" dirty="0">
                <a:latin typeface="Century Gothic" panose="020B0502020202020204" pitchFamily="34" charset="0"/>
              </a:rPr>
              <a:t>, να </a:t>
            </a:r>
            <a:r>
              <a:rPr lang="el-GR" sz="1800" b="1" dirty="0">
                <a:latin typeface="Century Gothic" panose="020B0502020202020204" pitchFamily="34" charset="0"/>
              </a:rPr>
              <a:t>αποθηκεύουν</a:t>
            </a:r>
            <a:r>
              <a:rPr lang="el-GR" sz="1800" dirty="0">
                <a:latin typeface="Century Gothic" panose="020B0502020202020204" pitchFamily="34" charset="0"/>
              </a:rPr>
              <a:t> ενέργεια, να </a:t>
            </a:r>
            <a:r>
              <a:rPr lang="el-GR" sz="1800" b="1" dirty="0">
                <a:latin typeface="Century Gothic" panose="020B0502020202020204" pitchFamily="34" charset="0"/>
              </a:rPr>
              <a:t>πωλούν</a:t>
            </a:r>
            <a:r>
              <a:rPr lang="el-GR" sz="1800" dirty="0">
                <a:latin typeface="Century Gothic" panose="020B0502020202020204" pitchFamily="34" charset="0"/>
              </a:rPr>
              <a:t> την πλεονάζουσα ηλεκτρική ενέργεια,</a:t>
            </a:r>
            <a:endParaRPr lang="en-GB" sz="1800" dirty="0">
              <a:latin typeface="Century Gothic" panose="020B0502020202020204" pitchFamily="34" charset="0"/>
            </a:endParaRPr>
          </a:p>
          <a:p>
            <a:pPr marL="0" indent="0">
              <a:lnSpc>
                <a:spcPct val="114000"/>
              </a:lnSpc>
              <a:spcBef>
                <a:spcPts val="0"/>
              </a:spcBef>
              <a:buNone/>
            </a:pPr>
            <a:endParaRPr lang="el-GR" sz="1800" dirty="0">
              <a:latin typeface="Century Gothic" panose="020B0502020202020204" pitchFamily="34" charset="0"/>
            </a:endParaRPr>
          </a:p>
          <a:p>
            <a:pPr marL="0" indent="0">
              <a:lnSpc>
                <a:spcPct val="114000"/>
              </a:lnSpc>
              <a:spcBef>
                <a:spcPts val="0"/>
              </a:spcBef>
              <a:buNone/>
            </a:pPr>
            <a:r>
              <a:rPr lang="el-GR" sz="1800" dirty="0">
                <a:latin typeface="Century Gothic" panose="020B0502020202020204" pitchFamily="34" charset="0"/>
              </a:rPr>
              <a:t>(β) μπορούν να λαμβάνουν αποζημίωση για την ηλεκτρική ενέργεια, την οποία παράγουν οι ίδιοι, από ανανεώσιμες πηγές που διοχετεύουν στο δίκτυο, η οποία αποτυπώνει την αγοραία αξία της εν λόγω ηλεκτρικής ενέργειας και λαμβάνει υπόψη τη μακροπρόθεσμη αξία της για το δίκτυο, το περιβάλλον και την κοινωνία.</a:t>
            </a:r>
            <a:endParaRPr lang="en-GB" sz="1800" dirty="0">
              <a:latin typeface="Century Gothic" panose="020B0502020202020204" pitchFamily="34" charset="0"/>
            </a:endParaRPr>
          </a:p>
          <a:p>
            <a:pPr marL="0" indent="0">
              <a:lnSpc>
                <a:spcPct val="114000"/>
              </a:lnSpc>
              <a:spcBef>
                <a:spcPts val="0"/>
              </a:spcBef>
              <a:buNone/>
            </a:pPr>
            <a:endParaRPr lang="en-GB" sz="1800" dirty="0">
              <a:latin typeface="Century Gothic" panose="020B0502020202020204" pitchFamily="34" charset="0"/>
            </a:endParaRPr>
          </a:p>
          <a:p>
            <a:pPr marL="0" indent="0">
              <a:lnSpc>
                <a:spcPct val="114000"/>
              </a:lnSpc>
              <a:spcBef>
                <a:spcPts val="0"/>
              </a:spcBef>
              <a:buNone/>
            </a:pPr>
            <a:r>
              <a:rPr lang="en-GB" sz="1800" dirty="0">
                <a:solidFill>
                  <a:schemeClr val="accent1">
                    <a:lumMod val="75000"/>
                  </a:schemeClr>
                </a:solidFill>
                <a:latin typeface="Century Gothic" panose="020B0502020202020204" pitchFamily="34" charset="0"/>
              </a:rPr>
              <a:t>(N.5037/2023 &amp; </a:t>
            </a:r>
            <a:r>
              <a:rPr lang="el-GR" sz="1800" dirty="0">
                <a:solidFill>
                  <a:schemeClr val="accent1">
                    <a:lumMod val="75000"/>
                  </a:schemeClr>
                </a:solidFill>
                <a:latin typeface="Century Gothic" panose="020B0502020202020204" pitchFamily="34" charset="0"/>
              </a:rPr>
              <a:t>Οδηγία ΕΕ 2018/2001)</a:t>
            </a:r>
          </a:p>
          <a:p>
            <a:pPr marL="0" indent="0">
              <a:buNone/>
            </a:pPr>
            <a:endParaRPr lang="en-GB" dirty="0"/>
          </a:p>
        </p:txBody>
      </p:sp>
      <p:pic>
        <p:nvPicPr>
          <p:cNvPr id="7" name="Picture 6" descr="A solar panel in a fist&#10;&#10;Description automatically generated with medium confidence">
            <a:extLst>
              <a:ext uri="{FF2B5EF4-FFF2-40B4-BE49-F238E27FC236}">
                <a16:creationId xmlns:a16="http://schemas.microsoft.com/office/drawing/2014/main" id="{FB7FE85B-AC2C-5BC9-C25B-9CB124E33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77" y="1158066"/>
            <a:ext cx="3638127" cy="2407584"/>
          </a:xfrm>
          <a:prstGeom prst="rect">
            <a:avLst/>
          </a:prstGeom>
        </p:spPr>
      </p:pic>
      <p:pic>
        <p:nvPicPr>
          <p:cNvPr id="11" name="Picture 10" descr="A group of hands raising their hands&#10;&#10;Description automatically generated">
            <a:extLst>
              <a:ext uri="{FF2B5EF4-FFF2-40B4-BE49-F238E27FC236}">
                <a16:creationId xmlns:a16="http://schemas.microsoft.com/office/drawing/2014/main" id="{E90FE0F3-A597-FE79-1DB6-7227B5C38ECD}"/>
              </a:ext>
            </a:extLst>
          </p:cNvPr>
          <p:cNvPicPr>
            <a:picLocks noChangeAspect="1"/>
          </p:cNvPicPr>
          <p:nvPr/>
        </p:nvPicPr>
        <p:blipFill>
          <a:blip r:embed="rId4">
            <a:extLst>
              <a:ext uri="{28A0092B-C50C-407E-A947-70E740481C1C}">
                <a14:useLocalDpi xmlns:a14="http://schemas.microsoft.com/office/drawing/2010/main" val="0"/>
              </a:ext>
            </a:extLst>
          </a:blip>
          <a:srcRect b="26040"/>
          <a:stretch/>
        </p:blipFill>
        <p:spPr>
          <a:xfrm>
            <a:off x="377577" y="3667478"/>
            <a:ext cx="3639600" cy="2099649"/>
          </a:xfrm>
          <a:prstGeom prst="rect">
            <a:avLst/>
          </a:prstGeom>
        </p:spPr>
      </p:pic>
    </p:spTree>
    <p:extLst>
      <p:ext uri="{BB962C8B-B14F-4D97-AF65-F5344CB8AC3E}">
        <p14:creationId xmlns:p14="http://schemas.microsoft.com/office/powerpoint/2010/main" val="2683770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Η εμπειρία από το πέρασμα στο </a:t>
            </a:r>
            <a:r>
              <a:rPr lang="en-GB" sz="3600" dirty="0">
                <a:latin typeface="Century Gothic" panose="020B0502020202020204" pitchFamily="34" charset="0"/>
              </a:rPr>
              <a:t>net-billing</a:t>
            </a:r>
            <a:endParaRPr lang="el-GR" sz="3600" dirty="0">
              <a:latin typeface="Century Gothic" panose="020B0502020202020204" pitchFamily="34" charset="0"/>
            </a:endParaRPr>
          </a:p>
        </p:txBody>
      </p:sp>
      <p:sp>
        <p:nvSpPr>
          <p:cNvPr id="6" name="Rectangle 5">
            <a:extLst>
              <a:ext uri="{FF2B5EF4-FFF2-40B4-BE49-F238E27FC236}">
                <a16:creationId xmlns:a16="http://schemas.microsoft.com/office/drawing/2014/main" id="{4D9D81CC-4203-4775-5579-F471044B92A6}"/>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p>
        </p:txBody>
      </p:sp>
      <p:sp>
        <p:nvSpPr>
          <p:cNvPr id="7" name="Content Placeholder 6">
            <a:extLst>
              <a:ext uri="{FF2B5EF4-FFF2-40B4-BE49-F238E27FC236}">
                <a16:creationId xmlns:a16="http://schemas.microsoft.com/office/drawing/2014/main" id="{CDD6FDDB-C8A0-5FAB-F1A8-9135DAFAF679}"/>
              </a:ext>
            </a:extLst>
          </p:cNvPr>
          <p:cNvSpPr>
            <a:spLocks noGrp="1"/>
          </p:cNvSpPr>
          <p:nvPr>
            <p:ph idx="1"/>
          </p:nvPr>
        </p:nvSpPr>
        <p:spPr>
          <a:xfrm>
            <a:off x="838200" y="1825625"/>
            <a:ext cx="10515600" cy="4351338"/>
          </a:xfrm>
        </p:spPr>
        <p:txBody>
          <a:bodyPr/>
          <a:lstStyle/>
          <a:p>
            <a:pPr marL="0" indent="0" algn="ctr">
              <a:buNone/>
            </a:pPr>
            <a:r>
              <a:rPr lang="el-GR" dirty="0">
                <a:latin typeface="Century Gothic" panose="020B0502020202020204" pitchFamily="34" charset="0"/>
              </a:rPr>
              <a:t>Πολωνία</a:t>
            </a:r>
          </a:p>
          <a:p>
            <a:endParaRPr lang="en-GB" dirty="0"/>
          </a:p>
        </p:txBody>
      </p:sp>
      <p:pic>
        <p:nvPicPr>
          <p:cNvPr id="4" name="Picture 3">
            <a:extLst>
              <a:ext uri="{FF2B5EF4-FFF2-40B4-BE49-F238E27FC236}">
                <a16:creationId xmlns:a16="http://schemas.microsoft.com/office/drawing/2014/main" id="{1C264176-E932-A089-CF06-2B490D63733E}"/>
              </a:ext>
            </a:extLst>
          </p:cNvPr>
          <p:cNvPicPr>
            <a:picLocks noChangeAspect="1"/>
          </p:cNvPicPr>
          <p:nvPr/>
        </p:nvPicPr>
        <p:blipFill>
          <a:blip r:embed="rId3"/>
          <a:stretch>
            <a:fillRect/>
          </a:stretch>
        </p:blipFill>
        <p:spPr>
          <a:xfrm>
            <a:off x="806181" y="2943478"/>
            <a:ext cx="4718347" cy="2836028"/>
          </a:xfrm>
          <a:prstGeom prst="rect">
            <a:avLst/>
          </a:prstGeom>
        </p:spPr>
      </p:pic>
      <p:sp>
        <p:nvSpPr>
          <p:cNvPr id="8" name="Rectangle 1">
            <a:extLst>
              <a:ext uri="{FF2B5EF4-FFF2-40B4-BE49-F238E27FC236}">
                <a16:creationId xmlns:a16="http://schemas.microsoft.com/office/drawing/2014/main" id="{CEC7551D-1B84-498F-13AA-488E671207F9}"/>
              </a:ext>
            </a:extLst>
          </p:cNvPr>
          <p:cNvSpPr>
            <a:spLocks noChangeArrowheads="1"/>
          </p:cNvSpPr>
          <p:nvPr/>
        </p:nvSpPr>
        <p:spPr bwMode="auto">
          <a:xfrm>
            <a:off x="5817706" y="2825995"/>
            <a:ext cx="5891784" cy="265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20000"/>
              </a:lnSpc>
              <a:spcBef>
                <a:spcPct val="0"/>
              </a:spcBef>
              <a:spcAft>
                <a:spcPct val="0"/>
              </a:spcAft>
              <a:buClrTx/>
              <a:buSzTx/>
              <a:buFontTx/>
              <a:buNone/>
              <a:tabLst/>
            </a:pPr>
            <a:r>
              <a:rPr lang="en-GB" altLang="en-US" i="1" dirty="0">
                <a:latin typeface="Century Gothic" panose="020B0502020202020204" pitchFamily="34" charset="0"/>
              </a:rPr>
              <a:t>“</a:t>
            </a:r>
            <a:r>
              <a:rPr lang="el-GR" altLang="en-US" i="1" dirty="0">
                <a:latin typeface="Century Gothic" panose="020B0502020202020204" pitchFamily="34" charset="0"/>
              </a:rPr>
              <a:t>Το </a:t>
            </a:r>
            <a:r>
              <a:rPr lang="en-GB" altLang="en-US" i="1" dirty="0">
                <a:latin typeface="Century Gothic" panose="020B0502020202020204" pitchFamily="34" charset="0"/>
              </a:rPr>
              <a:t>net-billing </a:t>
            </a:r>
            <a:r>
              <a:rPr lang="el-GR" altLang="en-US" i="1" dirty="0">
                <a:latin typeface="Century Gothic" panose="020B0502020202020204" pitchFamily="34" charset="0"/>
              </a:rPr>
              <a:t>επιβράδυνε</a:t>
            </a:r>
            <a:r>
              <a:rPr kumimoji="0" lang="el-GR" altLang="en-US" b="0" i="1" u="none" strike="noStrike" cap="none" normalizeH="0" baseline="0" dirty="0">
                <a:ln>
                  <a:noFill/>
                </a:ln>
                <a:solidFill>
                  <a:schemeClr val="tx1"/>
                </a:solidFill>
                <a:effectLst/>
                <a:latin typeface="Century Gothic" panose="020B0502020202020204" pitchFamily="34" charset="0"/>
              </a:rPr>
              <a:t> την ανάπτυξη των νέων εγκαταστάσεων, αλλά όχι επειδή είναι κακή λύση. Απαιτείται η αποδοχή και η εξοικείωση με τους νέους κανόνες από τους αυτοκαταναλωτές και τους εγκαταστάτες, καθώς και η κατανόηση του νέου σχήματος από τις τράπεζες</a:t>
            </a:r>
            <a:r>
              <a:rPr kumimoji="0" lang="en-GB" altLang="en-US" b="0" i="1" u="none" strike="noStrike" cap="none" normalizeH="0" baseline="0" dirty="0">
                <a:ln>
                  <a:noFill/>
                </a:ln>
                <a:solidFill>
                  <a:schemeClr val="tx1"/>
                </a:solidFill>
                <a:effectLst/>
                <a:latin typeface="Century Gothic" panose="020B0502020202020204" pitchFamily="34" charset="0"/>
              </a:rPr>
              <a:t>”</a:t>
            </a:r>
            <a:r>
              <a:rPr kumimoji="0" lang="el-GR" altLang="en-US" b="0" i="1" u="none" strike="noStrike" cap="none" normalizeH="0" baseline="0" dirty="0">
                <a:ln>
                  <a:noFill/>
                </a:ln>
                <a:solidFill>
                  <a:schemeClr val="tx1"/>
                </a:solidFill>
                <a:effectLst/>
                <a:latin typeface="Century Gothic" panose="020B0502020202020204" pitchFamily="34" charset="0"/>
              </a:rPr>
              <a:t>.</a:t>
            </a:r>
            <a:endParaRPr kumimoji="0" lang="en-GB" altLang="en-US" b="0" i="1" u="none" strike="noStrike" cap="none" normalizeH="0" baseline="0" dirty="0">
              <a:ln>
                <a:noFill/>
              </a:ln>
              <a:solidFill>
                <a:schemeClr val="tx1"/>
              </a:solidFill>
              <a:effectLst/>
              <a:latin typeface="Century Gothic" panose="020B0502020202020204" pitchFamily="34" charset="0"/>
            </a:endParaRPr>
          </a:p>
          <a:p>
            <a:pPr eaLnBrk="0" fontAlgn="base" hangingPunct="0">
              <a:lnSpc>
                <a:spcPct val="120000"/>
              </a:lnSpc>
              <a:spcBef>
                <a:spcPct val="0"/>
              </a:spcBef>
              <a:spcAft>
                <a:spcPct val="0"/>
              </a:spcAft>
            </a:pPr>
            <a:endParaRPr lang="nb-NO" b="1" dirty="0"/>
          </a:p>
          <a:p>
            <a:pPr eaLnBrk="0" fontAlgn="base" hangingPunct="0">
              <a:lnSpc>
                <a:spcPct val="120000"/>
              </a:lnSpc>
              <a:spcBef>
                <a:spcPct val="0"/>
              </a:spcBef>
              <a:spcAft>
                <a:spcPct val="0"/>
              </a:spcAft>
            </a:pPr>
            <a:r>
              <a:rPr lang="nb-NO" sz="1400" dirty="0">
                <a:solidFill>
                  <a:schemeClr val="accent1">
                    <a:lumMod val="75000"/>
                  </a:schemeClr>
                </a:solidFill>
                <a:latin typeface="Century Gothic" panose="020B0502020202020204" pitchFamily="34" charset="0"/>
              </a:rPr>
              <a:t>IEO – Polish Institute for Renewable Energy</a:t>
            </a:r>
          </a:p>
        </p:txBody>
      </p:sp>
    </p:spTree>
    <p:extLst>
      <p:ext uri="{BB962C8B-B14F-4D97-AF65-F5344CB8AC3E}">
        <p14:creationId xmlns:p14="http://schemas.microsoft.com/office/powerpoint/2010/main" val="4018875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Οι προοπτικές</a:t>
            </a:r>
          </a:p>
        </p:txBody>
      </p:sp>
      <p:sp>
        <p:nvSpPr>
          <p:cNvPr id="6" name="Rectangle 5">
            <a:extLst>
              <a:ext uri="{FF2B5EF4-FFF2-40B4-BE49-F238E27FC236}">
                <a16:creationId xmlns:a16="http://schemas.microsoft.com/office/drawing/2014/main" id="{4D9D81CC-4203-4775-5579-F471044B92A6}"/>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p>
        </p:txBody>
      </p:sp>
      <p:pic>
        <p:nvPicPr>
          <p:cNvPr id="4" name="Picture 3">
            <a:extLst>
              <a:ext uri="{FF2B5EF4-FFF2-40B4-BE49-F238E27FC236}">
                <a16:creationId xmlns:a16="http://schemas.microsoft.com/office/drawing/2014/main" id="{92AED269-C669-E0C3-31B1-C7D73F56AEE7}"/>
              </a:ext>
            </a:extLst>
          </p:cNvPr>
          <p:cNvPicPr>
            <a:picLocks noChangeAspect="1"/>
          </p:cNvPicPr>
          <p:nvPr/>
        </p:nvPicPr>
        <p:blipFill>
          <a:blip r:embed="rId3"/>
          <a:srcRect b="4482"/>
          <a:stretch/>
        </p:blipFill>
        <p:spPr>
          <a:xfrm>
            <a:off x="1596000" y="1439184"/>
            <a:ext cx="9000000" cy="4838874"/>
          </a:xfrm>
          <a:prstGeom prst="rect">
            <a:avLst/>
          </a:prstGeom>
        </p:spPr>
      </p:pic>
    </p:spTree>
    <p:extLst>
      <p:ext uri="{BB962C8B-B14F-4D97-AF65-F5344CB8AC3E}">
        <p14:creationId xmlns:p14="http://schemas.microsoft.com/office/powerpoint/2010/main" val="2471710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Οι προοπτικές</a:t>
            </a:r>
          </a:p>
        </p:txBody>
      </p:sp>
      <p:sp>
        <p:nvSpPr>
          <p:cNvPr id="6" name="Rectangle 5">
            <a:extLst>
              <a:ext uri="{FF2B5EF4-FFF2-40B4-BE49-F238E27FC236}">
                <a16:creationId xmlns:a16="http://schemas.microsoft.com/office/drawing/2014/main" id="{4D9D81CC-4203-4775-5579-F471044B92A6}"/>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p>
        </p:txBody>
      </p:sp>
      <p:graphicFrame>
        <p:nvGraphicFramePr>
          <p:cNvPr id="7" name="Chart 6">
            <a:extLst>
              <a:ext uri="{FF2B5EF4-FFF2-40B4-BE49-F238E27FC236}">
                <a16:creationId xmlns:a16="http://schemas.microsoft.com/office/drawing/2014/main" id="{FB20257E-3172-4CF4-815D-227D788CD92D}"/>
              </a:ext>
            </a:extLst>
          </p:cNvPr>
          <p:cNvGraphicFramePr>
            <a:graphicFrameLocks/>
          </p:cNvGraphicFramePr>
          <p:nvPr>
            <p:extLst>
              <p:ext uri="{D42A27DB-BD31-4B8C-83A1-F6EECF244321}">
                <p14:modId xmlns:p14="http://schemas.microsoft.com/office/powerpoint/2010/main" val="185385568"/>
              </p:ext>
            </p:extLst>
          </p:nvPr>
        </p:nvGraphicFramePr>
        <p:xfrm>
          <a:off x="2624137" y="1801371"/>
          <a:ext cx="6943725" cy="4248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94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Για περισσότερες πληροφορίες</a:t>
            </a: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pic>
        <p:nvPicPr>
          <p:cNvPr id="8" name="Picture 7">
            <a:extLst>
              <a:ext uri="{FF2B5EF4-FFF2-40B4-BE49-F238E27FC236}">
                <a16:creationId xmlns:a16="http://schemas.microsoft.com/office/drawing/2014/main" id="{00E1236E-6465-48C6-ABD3-0335F7AAD19F}"/>
              </a:ext>
            </a:extLst>
          </p:cNvPr>
          <p:cNvPicPr>
            <a:picLocks noChangeAspect="1"/>
          </p:cNvPicPr>
          <p:nvPr/>
        </p:nvPicPr>
        <p:blipFill>
          <a:blip r:embed="rId3"/>
          <a:stretch>
            <a:fillRect/>
          </a:stretch>
        </p:blipFill>
        <p:spPr>
          <a:xfrm>
            <a:off x="2136000" y="1697946"/>
            <a:ext cx="7920000" cy="4455000"/>
          </a:xfrm>
          <a:prstGeom prst="rect">
            <a:avLst/>
          </a:prstGeom>
        </p:spPr>
      </p:pic>
    </p:spTree>
    <p:extLst>
      <p:ext uri="{BB962C8B-B14F-4D97-AF65-F5344CB8AC3E}">
        <p14:creationId xmlns:p14="http://schemas.microsoft.com/office/powerpoint/2010/main" val="1064780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pic>
        <p:nvPicPr>
          <p:cNvPr id="11" name="Picture 10" descr="A person in a hard hat and yellow helmet installing solar panels&#10;&#10;Description automatically generated">
            <a:extLst>
              <a:ext uri="{FF2B5EF4-FFF2-40B4-BE49-F238E27FC236}">
                <a16:creationId xmlns:a16="http://schemas.microsoft.com/office/drawing/2014/main" id="{3C11A9B3-9E34-F2D3-DEFB-1FD234478243}"/>
              </a:ext>
            </a:extLst>
          </p:cNvPr>
          <p:cNvPicPr>
            <a:picLocks noChangeAspect="1"/>
          </p:cNvPicPr>
          <p:nvPr/>
        </p:nvPicPr>
        <p:blipFill>
          <a:blip r:embed="rId3">
            <a:extLst>
              <a:ext uri="{28A0092B-C50C-407E-A947-70E740481C1C}">
                <a14:useLocalDpi xmlns:a14="http://schemas.microsoft.com/office/drawing/2010/main" val="0"/>
              </a:ext>
            </a:extLst>
          </a:blip>
          <a:srcRect t="9277"/>
          <a:stretch/>
        </p:blipFill>
        <p:spPr>
          <a:xfrm>
            <a:off x="1" y="540000"/>
            <a:ext cx="12192000" cy="6318000"/>
          </a:xfrm>
          <a:prstGeom prst="rect">
            <a:avLst/>
          </a:prstGeom>
        </p:spPr>
      </p:pic>
    </p:spTree>
    <p:extLst>
      <p:ext uri="{BB962C8B-B14F-4D97-AF65-F5344CB8AC3E}">
        <p14:creationId xmlns:p14="http://schemas.microsoft.com/office/powerpoint/2010/main" val="265678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Η εξέλιξη της αυτοκατανάλωσης</a:t>
            </a: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graphicFrame>
        <p:nvGraphicFramePr>
          <p:cNvPr id="11" name="Chart 10">
            <a:extLst>
              <a:ext uri="{FF2B5EF4-FFF2-40B4-BE49-F238E27FC236}">
                <a16:creationId xmlns:a16="http://schemas.microsoft.com/office/drawing/2014/main" id="{477B81A5-0A59-4D1E-8632-8561C416412F}"/>
              </a:ext>
            </a:extLst>
          </p:cNvPr>
          <p:cNvGraphicFramePr>
            <a:graphicFrameLocks/>
          </p:cNvGraphicFramePr>
          <p:nvPr>
            <p:extLst>
              <p:ext uri="{D42A27DB-BD31-4B8C-83A1-F6EECF244321}">
                <p14:modId xmlns:p14="http://schemas.microsoft.com/office/powerpoint/2010/main" val="3700389564"/>
              </p:ext>
            </p:extLst>
          </p:nvPr>
        </p:nvGraphicFramePr>
        <p:xfrm>
          <a:off x="2247899" y="1806133"/>
          <a:ext cx="7696202" cy="4238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034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Η εξέλιξη της αυτοκατανάλωσης</a:t>
            </a: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968053A7-C995-8B4F-1BAD-0F11498BB543}"/>
              </a:ext>
            </a:extLst>
          </p:cNvPr>
          <p:cNvSpPr txBox="1"/>
          <p:nvPr/>
        </p:nvSpPr>
        <p:spPr>
          <a:xfrm>
            <a:off x="0" y="6130485"/>
            <a:ext cx="12192000" cy="284437"/>
          </a:xfrm>
          <a:prstGeom prst="rect">
            <a:avLst/>
          </a:prstGeom>
          <a:noFill/>
        </p:spPr>
        <p:txBody>
          <a:bodyPr wrap="square">
            <a:spAutoFit/>
          </a:bodyPr>
          <a:lstStyle/>
          <a:p>
            <a:pPr marL="0" indent="0" algn="ctr">
              <a:lnSpc>
                <a:spcPct val="114000"/>
              </a:lnSpc>
              <a:spcBef>
                <a:spcPts val="0"/>
              </a:spcBef>
              <a:buNone/>
            </a:pPr>
            <a:r>
              <a:rPr lang="el-GR" sz="1200" dirty="0">
                <a:solidFill>
                  <a:schemeClr val="accent1">
                    <a:lumMod val="75000"/>
                  </a:schemeClr>
                </a:solidFill>
                <a:latin typeface="Century Gothic" panose="020B0502020202020204" pitchFamily="34" charset="0"/>
              </a:rPr>
              <a:t>Με στοιχεία έως Αύγουστο 2024</a:t>
            </a:r>
          </a:p>
        </p:txBody>
      </p:sp>
      <p:graphicFrame>
        <p:nvGraphicFramePr>
          <p:cNvPr id="8" name="Chart 7">
            <a:extLst>
              <a:ext uri="{FF2B5EF4-FFF2-40B4-BE49-F238E27FC236}">
                <a16:creationId xmlns:a16="http://schemas.microsoft.com/office/drawing/2014/main" id="{D930F3AA-1354-DA9B-8796-22465CD0F085}"/>
              </a:ext>
            </a:extLst>
          </p:cNvPr>
          <p:cNvGraphicFramePr>
            <a:graphicFrameLocks/>
          </p:cNvGraphicFramePr>
          <p:nvPr>
            <p:extLst>
              <p:ext uri="{D42A27DB-BD31-4B8C-83A1-F6EECF244321}">
                <p14:modId xmlns:p14="http://schemas.microsoft.com/office/powerpoint/2010/main" val="2558495694"/>
              </p:ext>
            </p:extLst>
          </p:nvPr>
        </p:nvGraphicFramePr>
        <p:xfrm>
          <a:off x="2705617" y="1610603"/>
          <a:ext cx="6780765" cy="434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719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Ακτινογραφία της οικιακής αυτοκατανάλωσης</a:t>
            </a: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graphicFrame>
        <p:nvGraphicFramePr>
          <p:cNvPr id="4" name="Chart 3">
            <a:extLst>
              <a:ext uri="{FF2B5EF4-FFF2-40B4-BE49-F238E27FC236}">
                <a16:creationId xmlns:a16="http://schemas.microsoft.com/office/drawing/2014/main" id="{08D8D8CE-903D-47A6-BE30-0FDE96DE968D}"/>
              </a:ext>
            </a:extLst>
          </p:cNvPr>
          <p:cNvGraphicFramePr>
            <a:graphicFrameLocks/>
          </p:cNvGraphicFramePr>
          <p:nvPr>
            <p:extLst>
              <p:ext uri="{D42A27DB-BD31-4B8C-83A1-F6EECF244321}">
                <p14:modId xmlns:p14="http://schemas.microsoft.com/office/powerpoint/2010/main" val="2034267869"/>
              </p:ext>
            </p:extLst>
          </p:nvPr>
        </p:nvGraphicFramePr>
        <p:xfrm>
          <a:off x="2333625" y="1571323"/>
          <a:ext cx="7524750" cy="44100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655B7956-C548-2227-F16B-7805E59066BF}"/>
              </a:ext>
            </a:extLst>
          </p:cNvPr>
          <p:cNvSpPr txBox="1"/>
          <p:nvPr/>
        </p:nvSpPr>
        <p:spPr>
          <a:xfrm>
            <a:off x="0" y="6130485"/>
            <a:ext cx="12192000" cy="284437"/>
          </a:xfrm>
          <a:prstGeom prst="rect">
            <a:avLst/>
          </a:prstGeom>
          <a:noFill/>
        </p:spPr>
        <p:txBody>
          <a:bodyPr wrap="square">
            <a:spAutoFit/>
          </a:bodyPr>
          <a:lstStyle/>
          <a:p>
            <a:pPr marL="0" indent="0" algn="ctr">
              <a:lnSpc>
                <a:spcPct val="114000"/>
              </a:lnSpc>
              <a:spcBef>
                <a:spcPts val="0"/>
              </a:spcBef>
              <a:buNone/>
            </a:pPr>
            <a:r>
              <a:rPr lang="el-GR" sz="1200" dirty="0">
                <a:solidFill>
                  <a:schemeClr val="accent1">
                    <a:lumMod val="75000"/>
                  </a:schemeClr>
                </a:solidFill>
                <a:latin typeface="Century Gothic" panose="020B0502020202020204" pitchFamily="34" charset="0"/>
              </a:rPr>
              <a:t>Με στοιχεία έως Αύγουστο 2024</a:t>
            </a:r>
          </a:p>
        </p:txBody>
      </p:sp>
    </p:spTree>
    <p:extLst>
      <p:ext uri="{BB962C8B-B14F-4D97-AF65-F5344CB8AC3E}">
        <p14:creationId xmlns:p14="http://schemas.microsoft.com/office/powerpoint/2010/main" val="215874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Ανεκτέλεστα έργα </a:t>
            </a:r>
            <a:r>
              <a:rPr lang="en-GB" sz="3600" dirty="0">
                <a:latin typeface="Century Gothic" panose="020B0502020202020204" pitchFamily="34" charset="0"/>
              </a:rPr>
              <a:t>net-metering</a:t>
            </a:r>
            <a:endParaRPr lang="el-GR" sz="3600" dirty="0">
              <a:latin typeface="Century Gothic" panose="020B0502020202020204" pitchFamily="34" charset="0"/>
            </a:endParaRP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pic>
        <p:nvPicPr>
          <p:cNvPr id="8" name="Picture 7">
            <a:extLst>
              <a:ext uri="{FF2B5EF4-FFF2-40B4-BE49-F238E27FC236}">
                <a16:creationId xmlns:a16="http://schemas.microsoft.com/office/drawing/2014/main" id="{9948B4DF-3F62-2856-CC79-EEFE5EFE1BFF}"/>
              </a:ext>
            </a:extLst>
          </p:cNvPr>
          <p:cNvPicPr>
            <a:picLocks noChangeAspect="1"/>
          </p:cNvPicPr>
          <p:nvPr/>
        </p:nvPicPr>
        <p:blipFill>
          <a:blip r:embed="rId3"/>
          <a:stretch>
            <a:fillRect/>
          </a:stretch>
        </p:blipFill>
        <p:spPr>
          <a:xfrm>
            <a:off x="2136000" y="2014630"/>
            <a:ext cx="7920000" cy="3821631"/>
          </a:xfrm>
          <a:prstGeom prst="rect">
            <a:avLst/>
          </a:prstGeom>
        </p:spPr>
      </p:pic>
    </p:spTree>
    <p:extLst>
      <p:ext uri="{BB962C8B-B14F-4D97-AF65-F5344CB8AC3E}">
        <p14:creationId xmlns:p14="http://schemas.microsoft.com/office/powerpoint/2010/main" val="409633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Μια νέα εποχή και η δύσκολη μετάβαση</a:t>
            </a: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pic>
        <p:nvPicPr>
          <p:cNvPr id="8" name="Content Placeholder 6" descr="A person and person running with baton&#10;&#10;Description automatically generated">
            <a:extLst>
              <a:ext uri="{FF2B5EF4-FFF2-40B4-BE49-F238E27FC236}">
                <a16:creationId xmlns:a16="http://schemas.microsoft.com/office/drawing/2014/main" id="{E5FE4375-5731-D251-818A-44C05112411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7973"/>
          <a:stretch/>
        </p:blipFill>
        <p:spPr>
          <a:xfrm>
            <a:off x="2136000" y="1576567"/>
            <a:ext cx="7920000" cy="3978165"/>
          </a:xfrm>
        </p:spPr>
      </p:pic>
      <p:sp>
        <p:nvSpPr>
          <p:cNvPr id="11" name="Title 8">
            <a:extLst>
              <a:ext uri="{FF2B5EF4-FFF2-40B4-BE49-F238E27FC236}">
                <a16:creationId xmlns:a16="http://schemas.microsoft.com/office/drawing/2014/main" id="{1EB2BE13-866C-E3A4-4F4C-18EAC659E56B}"/>
              </a:ext>
            </a:extLst>
          </p:cNvPr>
          <p:cNvSpPr txBox="1">
            <a:spLocks/>
          </p:cNvSpPr>
          <p:nvPr/>
        </p:nvSpPr>
        <p:spPr>
          <a:xfrm>
            <a:off x="3016921" y="5792962"/>
            <a:ext cx="2199738"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accent1">
                    <a:lumMod val="75000"/>
                  </a:schemeClr>
                </a:solidFill>
                <a:latin typeface="Century Gothic" panose="020B0502020202020204" pitchFamily="34" charset="0"/>
              </a:rPr>
              <a:t>net-metering</a:t>
            </a:r>
            <a:endParaRPr lang="el-GR" sz="2400" dirty="0">
              <a:solidFill>
                <a:schemeClr val="accent1">
                  <a:lumMod val="75000"/>
                </a:schemeClr>
              </a:solidFill>
              <a:latin typeface="Century Gothic" panose="020B0502020202020204" pitchFamily="34" charset="0"/>
            </a:endParaRPr>
          </a:p>
        </p:txBody>
      </p:sp>
      <p:sp>
        <p:nvSpPr>
          <p:cNvPr id="12" name="Title 8">
            <a:extLst>
              <a:ext uri="{FF2B5EF4-FFF2-40B4-BE49-F238E27FC236}">
                <a16:creationId xmlns:a16="http://schemas.microsoft.com/office/drawing/2014/main" id="{63BD5B7B-3DCF-5896-09B0-F6203F22412D}"/>
              </a:ext>
            </a:extLst>
          </p:cNvPr>
          <p:cNvSpPr txBox="1">
            <a:spLocks/>
          </p:cNvSpPr>
          <p:nvPr/>
        </p:nvSpPr>
        <p:spPr>
          <a:xfrm>
            <a:off x="7130614" y="5792962"/>
            <a:ext cx="2199738"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accent1">
                    <a:lumMod val="75000"/>
                  </a:schemeClr>
                </a:solidFill>
                <a:latin typeface="Century Gothic" panose="020B0502020202020204" pitchFamily="34" charset="0"/>
              </a:rPr>
              <a:t>net-billing</a:t>
            </a:r>
            <a:endParaRPr lang="el-GR" sz="2400" dirty="0">
              <a:solidFill>
                <a:schemeClr val="accent1">
                  <a:lumMod val="75000"/>
                </a:schemeClr>
              </a:solidFill>
              <a:latin typeface="Century Gothic" panose="020B0502020202020204" pitchFamily="34" charset="0"/>
            </a:endParaRPr>
          </a:p>
        </p:txBody>
      </p:sp>
    </p:spTree>
    <p:extLst>
      <p:ext uri="{BB962C8B-B14F-4D97-AF65-F5344CB8AC3E}">
        <p14:creationId xmlns:p14="http://schemas.microsoft.com/office/powerpoint/2010/main" val="16928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F59A61C9-D077-5766-14D8-3CFFB39790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4000" y="679703"/>
            <a:ext cx="5040000" cy="3029585"/>
          </a:xfrm>
          <a:prstGeom prst="rect">
            <a:avLst/>
          </a:prstGeom>
          <a:noFill/>
        </p:spPr>
      </p:pic>
      <p:pic>
        <p:nvPicPr>
          <p:cNvPr id="14" name="Picture 13">
            <a:extLst>
              <a:ext uri="{FF2B5EF4-FFF2-40B4-BE49-F238E27FC236}">
                <a16:creationId xmlns:a16="http://schemas.microsoft.com/office/drawing/2014/main" id="{2E26EA63-5A99-C4F0-2CA1-F55F860EE18E}"/>
              </a:ext>
            </a:extLst>
          </p:cNvPr>
          <p:cNvPicPr>
            <a:picLocks noChangeAspect="1"/>
          </p:cNvPicPr>
          <p:nvPr/>
        </p:nvPicPr>
        <p:blipFill>
          <a:blip r:embed="rId4"/>
          <a:srcRect l="22675" t="-4860" r="23053" b="12333"/>
          <a:stretch/>
        </p:blipFill>
        <p:spPr>
          <a:xfrm>
            <a:off x="6996581" y="4418077"/>
            <a:ext cx="4294838" cy="1464434"/>
          </a:xfrm>
          <a:prstGeom prst="rect">
            <a:avLst/>
          </a:prstGeom>
        </p:spPr>
      </p:pic>
      <p:pic>
        <p:nvPicPr>
          <p:cNvPr id="7" name="Picture 6">
            <a:extLst>
              <a:ext uri="{FF2B5EF4-FFF2-40B4-BE49-F238E27FC236}">
                <a16:creationId xmlns:a16="http://schemas.microsoft.com/office/drawing/2014/main" id="{22A9FAEA-29D1-BC11-A92F-A7851971D6D1}"/>
              </a:ext>
            </a:extLst>
          </p:cNvPr>
          <p:cNvPicPr>
            <a:picLocks noChangeAspect="1"/>
          </p:cNvPicPr>
          <p:nvPr/>
        </p:nvPicPr>
        <p:blipFill>
          <a:blip r:embed="rId5"/>
          <a:srcRect b="4123"/>
          <a:stretch/>
        </p:blipFill>
        <p:spPr>
          <a:xfrm>
            <a:off x="540000" y="660271"/>
            <a:ext cx="5393889" cy="5742000"/>
          </a:xfrm>
          <a:prstGeom prst="rect">
            <a:avLst/>
          </a:prstGeom>
        </p:spPr>
      </p:pic>
    </p:spTree>
    <p:extLst>
      <p:ext uri="{BB962C8B-B14F-4D97-AF65-F5344CB8AC3E}">
        <p14:creationId xmlns:p14="http://schemas.microsoft.com/office/powerpoint/2010/main" val="130687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24A6B2-B157-C4B7-C237-F9F5CD081010}"/>
              </a:ext>
            </a:extLst>
          </p:cNvPr>
          <p:cNvSpPr/>
          <p:nvPr/>
        </p:nvSpPr>
        <p:spPr>
          <a:xfrm>
            <a:off x="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ΣΥΝΔΕΣΜΟΣ ΕΤΑΙΡΙΩΝ ΦΩΤΟΒΟΛΤΑΪΚΩΝ</a:t>
            </a:r>
            <a:endParaRPr lang="el-GR" b="1" dirty="0">
              <a:latin typeface="Century Gothic" panose="020B0502020202020204" pitchFamily="34" charset="0"/>
            </a:endParaRPr>
          </a:p>
        </p:txBody>
      </p:sp>
      <p:pic>
        <p:nvPicPr>
          <p:cNvPr id="3" name="Picture 2" descr="A white sun with a star on an orange background&#10;&#10;Description automatically generated">
            <a:extLst>
              <a:ext uri="{FF2B5EF4-FFF2-40B4-BE49-F238E27FC236}">
                <a16:creationId xmlns:a16="http://schemas.microsoft.com/office/drawing/2014/main" id="{87AEBBE0-8447-ED5D-E0D8-D37EAD6FB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000" cy="540000"/>
          </a:xfrm>
          <a:prstGeom prst="rect">
            <a:avLst/>
          </a:prstGeom>
        </p:spPr>
      </p:pic>
      <p:sp>
        <p:nvSpPr>
          <p:cNvPr id="5" name="Rectangle 4">
            <a:extLst>
              <a:ext uri="{FF2B5EF4-FFF2-40B4-BE49-F238E27FC236}">
                <a16:creationId xmlns:a16="http://schemas.microsoft.com/office/drawing/2014/main" id="{08B5BA09-AFDA-DB04-E830-1545B4F8920B}"/>
              </a:ext>
            </a:extLst>
          </p:cNvPr>
          <p:cNvSpPr/>
          <p:nvPr/>
        </p:nvSpPr>
        <p:spPr>
          <a:xfrm>
            <a:off x="0" y="6591300"/>
            <a:ext cx="12192000" cy="2667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352550" algn="l"/>
              </a:tabLst>
            </a:pPr>
            <a:r>
              <a:rPr lang="el-GR" dirty="0">
                <a:latin typeface="Century Gothic" panose="020B0502020202020204" pitchFamily="34" charset="0"/>
              </a:rPr>
              <a:t>        </a:t>
            </a:r>
            <a:endParaRPr lang="el-GR" b="1" dirty="0">
              <a:latin typeface="Century Gothic" panose="020B0502020202020204" pitchFamily="34" charset="0"/>
            </a:endParaRPr>
          </a:p>
        </p:txBody>
      </p:sp>
      <p:sp>
        <p:nvSpPr>
          <p:cNvPr id="9" name="Title 8">
            <a:extLst>
              <a:ext uri="{FF2B5EF4-FFF2-40B4-BE49-F238E27FC236}">
                <a16:creationId xmlns:a16="http://schemas.microsoft.com/office/drawing/2014/main" id="{581DC8BB-EA8C-0C99-AB71-04ED68C8344B}"/>
              </a:ext>
            </a:extLst>
          </p:cNvPr>
          <p:cNvSpPr>
            <a:spLocks noGrp="1"/>
          </p:cNvSpPr>
          <p:nvPr>
            <p:ph type="title"/>
          </p:nvPr>
        </p:nvSpPr>
        <p:spPr>
          <a:xfrm>
            <a:off x="838200" y="719592"/>
            <a:ext cx="10515600" cy="540000"/>
          </a:xfrm>
        </p:spPr>
        <p:txBody>
          <a:bodyPr>
            <a:noAutofit/>
          </a:bodyPr>
          <a:lstStyle/>
          <a:p>
            <a:pPr algn="ctr"/>
            <a:r>
              <a:rPr lang="el-GR" sz="3600" dirty="0">
                <a:latin typeface="Century Gothic" panose="020B0502020202020204" pitchFamily="34" charset="0"/>
              </a:rPr>
              <a:t>Επιπλέον διασφαλισμένος ηλεκτρικός χώρος</a:t>
            </a:r>
          </a:p>
        </p:txBody>
      </p:sp>
      <p:sp>
        <p:nvSpPr>
          <p:cNvPr id="6" name="Rectangle 5">
            <a:extLst>
              <a:ext uri="{FF2B5EF4-FFF2-40B4-BE49-F238E27FC236}">
                <a16:creationId xmlns:a16="http://schemas.microsoft.com/office/drawing/2014/main" id="{C1BA49E9-974C-D6C6-53A8-99B935D97F63}"/>
              </a:ext>
            </a:extLst>
          </p:cNvPr>
          <p:cNvSpPr/>
          <p:nvPr/>
        </p:nvSpPr>
        <p:spPr>
          <a:xfrm>
            <a:off x="6096000" y="0"/>
            <a:ext cx="6096000" cy="54000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bg1"/>
                </a:solidFill>
                <a:latin typeface="Century Gothic" panose="020B0502020202020204" pitchFamily="34" charset="0"/>
              </a:rPr>
              <a:t>				</a:t>
            </a:r>
            <a:r>
              <a:rPr lang="en-US" dirty="0">
                <a:solidFill>
                  <a:schemeClr val="bg1"/>
                </a:solidFill>
                <a:latin typeface="Century Gothic" panose="020B0502020202020204" pitchFamily="34" charset="0"/>
              </a:rPr>
              <a:t>www.helapco.gr</a:t>
            </a:r>
            <a:endParaRPr lang="el-GR" dirty="0">
              <a:solidFill>
                <a:schemeClr val="bg1"/>
              </a:solidFill>
              <a:latin typeface="Century Gothic" panose="020B0502020202020204" pitchFamily="34" charset="0"/>
            </a:endParaRPr>
          </a:p>
        </p:txBody>
      </p:sp>
      <p:sp>
        <p:nvSpPr>
          <p:cNvPr id="10" name="Content Placeholder 9">
            <a:extLst>
              <a:ext uri="{FF2B5EF4-FFF2-40B4-BE49-F238E27FC236}">
                <a16:creationId xmlns:a16="http://schemas.microsoft.com/office/drawing/2014/main" id="{5343C0D7-F306-26CD-790F-FBE77A3E7905}"/>
              </a:ext>
            </a:extLst>
          </p:cNvPr>
          <p:cNvSpPr>
            <a:spLocks noGrp="1"/>
          </p:cNvSpPr>
          <p:nvPr>
            <p:ph idx="1"/>
          </p:nvPr>
        </p:nvSpPr>
        <p:spPr>
          <a:xfrm>
            <a:off x="838200" y="1825624"/>
            <a:ext cx="10515600" cy="4609681"/>
          </a:xfrm>
        </p:spPr>
        <p:txBody>
          <a:bodyPr>
            <a:normAutofit/>
          </a:bodyPr>
          <a:lstStyle/>
          <a:p>
            <a:pPr marL="0" marR="259080" indent="0">
              <a:lnSpc>
                <a:spcPct val="115000"/>
              </a:lnSpc>
              <a:spcAft>
                <a:spcPts val="0"/>
              </a:spcAft>
              <a:buNone/>
            </a:pPr>
            <a:r>
              <a:rPr lang="el-GR" sz="1800" dirty="0">
                <a:effectLst/>
                <a:latin typeface="Century Gothic" panose="020B0502020202020204" pitchFamily="34" charset="0"/>
                <a:ea typeface="Calibri" panose="020F0502020204030204" pitchFamily="34" charset="0"/>
              </a:rPr>
              <a:t>Ο Διαχειριστής του Δικτύου διαθέτει περιθώριο απορρόφησης ισχύος </a:t>
            </a:r>
            <a:r>
              <a:rPr lang="el-GR" sz="1800" b="1" dirty="0">
                <a:effectLst/>
                <a:latin typeface="Century Gothic" panose="020B0502020202020204" pitchFamily="34" charset="0"/>
                <a:ea typeface="Calibri" panose="020F0502020204030204" pitchFamily="34" charset="0"/>
              </a:rPr>
              <a:t>δέκα μεγαβάτ (10 MW) ανά Υποσταθμό</a:t>
            </a:r>
            <a:r>
              <a:rPr lang="el-GR" sz="1800" dirty="0">
                <a:effectLst/>
                <a:latin typeface="Century Gothic" panose="020B0502020202020204" pitchFamily="34" charset="0"/>
                <a:ea typeface="Calibri" panose="020F0502020204030204" pitchFamily="34" charset="0"/>
              </a:rPr>
              <a:t>, </a:t>
            </a:r>
            <a:r>
              <a:rPr lang="el-GR" sz="1800" b="1" dirty="0">
                <a:effectLst/>
                <a:highlight>
                  <a:srgbClr val="FFFF00"/>
                </a:highlight>
                <a:latin typeface="Century Gothic" panose="020B0502020202020204" pitchFamily="34" charset="0"/>
                <a:ea typeface="Calibri" panose="020F0502020204030204" pitchFamily="34" charset="0"/>
              </a:rPr>
              <a:t>πλέον του υφιστάμενου περιθωρίου</a:t>
            </a:r>
            <a:r>
              <a:rPr lang="el-GR" sz="1800" dirty="0">
                <a:effectLst/>
                <a:latin typeface="Century Gothic" panose="020B0502020202020204" pitchFamily="34" charset="0"/>
                <a:ea typeface="Calibri" panose="020F0502020204030204" pitchFamily="34" charset="0"/>
              </a:rPr>
              <a:t>, αποκλειστικά για την εγκατάσταση σταθμών Α.Π.Ε. από αυτοκαταναλωτές, αυτοκαταναλωτές για την εφαρμογή ενεργειακού συμψηφισμού, καθώς και για την εφαρμογή του εικονικού ενεργειακού συμψηφισμού (για βιοαέριο και μικρές ανεμογεννήτριες αφορά και πώληση).</a:t>
            </a:r>
          </a:p>
          <a:p>
            <a:pPr marL="0" marR="259080" indent="0">
              <a:lnSpc>
                <a:spcPct val="115000"/>
              </a:lnSpc>
              <a:spcAft>
                <a:spcPts val="0"/>
              </a:spcAft>
              <a:buNone/>
            </a:pPr>
            <a:r>
              <a:rPr lang="el-GR" sz="1800" dirty="0">
                <a:effectLst/>
                <a:latin typeface="Century Gothic" panose="020B0502020202020204" pitchFamily="34" charset="0"/>
                <a:ea typeface="Calibri" panose="020F0502020204030204" pitchFamily="34" charset="0"/>
              </a:rPr>
              <a:t>Αυτά τα 10 </a:t>
            </a:r>
            <a:r>
              <a:rPr lang="en-GB" sz="1800" dirty="0">
                <a:effectLst/>
                <a:latin typeface="Century Gothic" panose="020B0502020202020204" pitchFamily="34" charset="0"/>
                <a:ea typeface="Calibri" panose="020F0502020204030204" pitchFamily="34" charset="0"/>
              </a:rPr>
              <a:t>MW </a:t>
            </a:r>
            <a:r>
              <a:rPr lang="el-GR" sz="1800" b="1" dirty="0">
                <a:latin typeface="Century Gothic" panose="020B0502020202020204" pitchFamily="34" charset="0"/>
                <a:ea typeface="Calibri" panose="020F0502020204030204" pitchFamily="34" charset="0"/>
              </a:rPr>
              <a:t>κατανέμονται ως εξής</a:t>
            </a:r>
            <a:r>
              <a:rPr lang="el-GR" sz="1800" dirty="0">
                <a:latin typeface="Century Gothic" panose="020B0502020202020204" pitchFamily="34" charset="0"/>
                <a:ea typeface="Calibri" panose="020F0502020204030204" pitchFamily="34" charset="0"/>
              </a:rPr>
              <a:t>:</a:t>
            </a:r>
          </a:p>
          <a:p>
            <a:pPr marR="259080">
              <a:lnSpc>
                <a:spcPct val="115000"/>
              </a:lnSpc>
              <a:spcAft>
                <a:spcPts val="0"/>
              </a:spcAft>
              <a:buFontTx/>
              <a:buChar char="-"/>
            </a:pPr>
            <a:r>
              <a:rPr lang="el-GR" sz="1800" b="1" dirty="0">
                <a:effectLst/>
                <a:latin typeface="Century Gothic" panose="020B0502020202020204" pitchFamily="34" charset="0"/>
                <a:ea typeface="Calibri" panose="020F0502020204030204" pitchFamily="34" charset="0"/>
              </a:rPr>
              <a:t>3 </a:t>
            </a:r>
            <a:r>
              <a:rPr lang="en-GB" sz="1800" b="1" dirty="0">
                <a:effectLst/>
                <a:latin typeface="Century Gothic" panose="020B0502020202020204" pitchFamily="34" charset="0"/>
                <a:ea typeface="Calibri" panose="020F0502020204030204" pitchFamily="34" charset="0"/>
              </a:rPr>
              <a:t>MW </a:t>
            </a:r>
            <a:r>
              <a:rPr lang="el-GR" sz="1800" dirty="0">
                <a:effectLst/>
                <a:latin typeface="Century Gothic" panose="020B0502020202020204" pitchFamily="34" charset="0"/>
                <a:ea typeface="Calibri" panose="020F0502020204030204" pitchFamily="34" charset="0"/>
              </a:rPr>
              <a:t>σε οικιακούς αυτοκαταναλωτές (έως 10,8 </a:t>
            </a:r>
            <a:r>
              <a:rPr lang="en-GB" sz="1800" dirty="0">
                <a:effectLst/>
                <a:latin typeface="Century Gothic" panose="020B0502020202020204" pitchFamily="34" charset="0"/>
                <a:ea typeface="Calibri" panose="020F0502020204030204" pitchFamily="34" charset="0"/>
              </a:rPr>
              <a:t>kWp </a:t>
            </a:r>
            <a:r>
              <a:rPr lang="el-GR" sz="1800" dirty="0">
                <a:effectLst/>
                <a:latin typeface="Century Gothic" panose="020B0502020202020204" pitchFamily="34" charset="0"/>
                <a:ea typeface="Calibri" panose="020F0502020204030204" pitchFamily="34" charset="0"/>
              </a:rPr>
              <a:t>ανά παροχή)</a:t>
            </a:r>
          </a:p>
          <a:p>
            <a:pPr marR="259080">
              <a:lnSpc>
                <a:spcPct val="115000"/>
              </a:lnSpc>
              <a:buFontTx/>
              <a:buChar char="-"/>
            </a:pPr>
            <a:r>
              <a:rPr lang="el-GR" sz="1800" b="1" dirty="0">
                <a:effectLst/>
                <a:latin typeface="Century Gothic" panose="020B0502020202020204" pitchFamily="34" charset="0"/>
                <a:ea typeface="Calibri" panose="020F0502020204030204" pitchFamily="34" charset="0"/>
              </a:rPr>
              <a:t>3 </a:t>
            </a:r>
            <a:r>
              <a:rPr lang="en-GB" sz="1800" b="1" dirty="0">
                <a:effectLst/>
                <a:latin typeface="Century Gothic" panose="020B0502020202020204" pitchFamily="34" charset="0"/>
                <a:ea typeface="Calibri" panose="020F0502020204030204" pitchFamily="34" charset="0"/>
              </a:rPr>
              <a:t>MW</a:t>
            </a:r>
            <a:r>
              <a:rPr lang="el-GR" sz="1800" b="1" dirty="0">
                <a:effectLst/>
                <a:latin typeface="Century Gothic" panose="020B0502020202020204" pitchFamily="34" charset="0"/>
                <a:ea typeface="Calibri" panose="020F0502020204030204" pitchFamily="34" charset="0"/>
              </a:rPr>
              <a:t> </a:t>
            </a:r>
            <a:r>
              <a:rPr lang="el-GR" sz="1800" dirty="0">
                <a:effectLst/>
                <a:latin typeface="Century Gothic" panose="020B0502020202020204" pitchFamily="34" charset="0"/>
                <a:ea typeface="Calibri" panose="020F0502020204030204" pitchFamily="34" charset="0"/>
              </a:rPr>
              <a:t>σε αγρότες (έως 50 </a:t>
            </a:r>
            <a:r>
              <a:rPr lang="en-GB" sz="1800" dirty="0">
                <a:effectLst/>
                <a:latin typeface="Century Gothic" panose="020B0502020202020204" pitchFamily="34" charset="0"/>
                <a:ea typeface="Calibri" panose="020F0502020204030204" pitchFamily="34" charset="0"/>
              </a:rPr>
              <a:t>kWp </a:t>
            </a:r>
            <a:r>
              <a:rPr lang="el-GR" sz="1800" dirty="0">
                <a:effectLst/>
                <a:latin typeface="Century Gothic" panose="020B0502020202020204" pitchFamily="34" charset="0"/>
                <a:ea typeface="Calibri" panose="020F0502020204030204" pitchFamily="34" charset="0"/>
              </a:rPr>
              <a:t>ανά παροχή)</a:t>
            </a:r>
          </a:p>
          <a:p>
            <a:pPr marR="259080">
              <a:lnSpc>
                <a:spcPct val="115000"/>
              </a:lnSpc>
              <a:buFontTx/>
              <a:buChar char="-"/>
            </a:pPr>
            <a:r>
              <a:rPr lang="el-GR" sz="1800" b="1" dirty="0">
                <a:latin typeface="Century Gothic" panose="020B0502020202020204" pitchFamily="34" charset="0"/>
                <a:ea typeface="Calibri" panose="020F0502020204030204" pitchFamily="34" charset="0"/>
              </a:rPr>
              <a:t>3,8 </a:t>
            </a:r>
            <a:r>
              <a:rPr lang="en-GB" sz="1800" b="1" dirty="0">
                <a:latin typeface="Century Gothic" panose="020B0502020202020204" pitchFamily="34" charset="0"/>
                <a:ea typeface="Calibri" panose="020F0502020204030204" pitchFamily="34" charset="0"/>
              </a:rPr>
              <a:t>MW </a:t>
            </a:r>
            <a:r>
              <a:rPr lang="el-GR" sz="1800" dirty="0">
                <a:latin typeface="Century Gothic" panose="020B0502020202020204" pitchFamily="34" charset="0"/>
                <a:ea typeface="Calibri" panose="020F0502020204030204" pitchFamily="34" charset="0"/>
              </a:rPr>
              <a:t>σε δευτερογενή-τριτογενή τομέα, Ενεργειακές Κοινότητες και σταθμούς βιομάζας-βιοαερίου</a:t>
            </a:r>
            <a:r>
              <a:rPr lang="en-GB" sz="1800" dirty="0">
                <a:latin typeface="Century Gothic" panose="020B0502020202020204" pitchFamily="34" charset="0"/>
                <a:ea typeface="Calibri" panose="020F0502020204030204" pitchFamily="34" charset="0"/>
              </a:rPr>
              <a:t> </a:t>
            </a:r>
            <a:r>
              <a:rPr lang="el-GR" sz="1800" dirty="0">
                <a:effectLst/>
                <a:latin typeface="Century Gothic" panose="020B0502020202020204" pitchFamily="34" charset="0"/>
                <a:ea typeface="Calibri" panose="020F0502020204030204" pitchFamily="34" charset="0"/>
              </a:rPr>
              <a:t>(έως 200 </a:t>
            </a:r>
            <a:r>
              <a:rPr lang="en-GB" sz="1800" dirty="0">
                <a:effectLst/>
                <a:latin typeface="Century Gothic" panose="020B0502020202020204" pitchFamily="34" charset="0"/>
                <a:ea typeface="Calibri" panose="020F0502020204030204" pitchFamily="34" charset="0"/>
              </a:rPr>
              <a:t>kWp </a:t>
            </a:r>
            <a:r>
              <a:rPr lang="el-GR" sz="1800" dirty="0">
                <a:effectLst/>
                <a:latin typeface="Century Gothic" panose="020B0502020202020204" pitchFamily="34" charset="0"/>
                <a:ea typeface="Calibri" panose="020F0502020204030204" pitchFamily="34" charset="0"/>
              </a:rPr>
              <a:t>ανά παροχή</a:t>
            </a:r>
            <a:r>
              <a:rPr lang="en-GB" sz="1800" dirty="0">
                <a:effectLst/>
                <a:latin typeface="Century Gothic" panose="020B0502020202020204" pitchFamily="34" charset="0"/>
                <a:ea typeface="Calibri" panose="020F0502020204030204" pitchFamily="34" charset="0"/>
              </a:rPr>
              <a:t> </a:t>
            </a:r>
            <a:r>
              <a:rPr lang="el-GR" sz="1800" dirty="0">
                <a:effectLst/>
                <a:latin typeface="Century Gothic" panose="020B0502020202020204" pitchFamily="34" charset="0"/>
                <a:ea typeface="Calibri" panose="020F0502020204030204" pitchFamily="34" charset="0"/>
              </a:rPr>
              <a:t>ή 100 </a:t>
            </a:r>
            <a:r>
              <a:rPr lang="en-GB" sz="1800" dirty="0">
                <a:effectLst/>
                <a:latin typeface="Century Gothic" panose="020B0502020202020204" pitchFamily="34" charset="0"/>
                <a:ea typeface="Calibri" panose="020F0502020204030204" pitchFamily="34" charset="0"/>
              </a:rPr>
              <a:t>kWp </a:t>
            </a:r>
            <a:r>
              <a:rPr lang="el-GR" sz="1800" dirty="0">
                <a:latin typeface="Century Gothic" panose="020B0502020202020204" pitchFamily="34" charset="0"/>
                <a:ea typeface="Calibri" panose="020F0502020204030204" pitchFamily="34" charset="0"/>
              </a:rPr>
              <a:t>για σταθμούς βιομάζας-βιοαερίου</a:t>
            </a:r>
            <a:r>
              <a:rPr lang="el-GR" sz="1800" dirty="0">
                <a:effectLst/>
                <a:latin typeface="Century Gothic" panose="020B0502020202020204" pitchFamily="34" charset="0"/>
                <a:ea typeface="Calibri" panose="020F0502020204030204" pitchFamily="34" charset="0"/>
              </a:rPr>
              <a:t>)</a:t>
            </a:r>
          </a:p>
          <a:p>
            <a:pPr marR="259080">
              <a:lnSpc>
                <a:spcPct val="115000"/>
              </a:lnSpc>
              <a:buFontTx/>
              <a:buChar char="-"/>
            </a:pPr>
            <a:r>
              <a:rPr lang="el-GR" sz="1800" b="1" dirty="0">
                <a:effectLst/>
                <a:latin typeface="Century Gothic" panose="020B0502020202020204" pitchFamily="34" charset="0"/>
                <a:ea typeface="Calibri" panose="020F0502020204030204" pitchFamily="34" charset="0"/>
              </a:rPr>
              <a:t>0,2 </a:t>
            </a:r>
            <a:r>
              <a:rPr lang="en-GB" sz="1800" b="1" dirty="0">
                <a:effectLst/>
                <a:latin typeface="Century Gothic" panose="020B0502020202020204" pitchFamily="34" charset="0"/>
                <a:ea typeface="Calibri" panose="020F0502020204030204" pitchFamily="34" charset="0"/>
              </a:rPr>
              <a:t>MW</a:t>
            </a:r>
            <a:r>
              <a:rPr lang="el-GR" sz="1800" b="1" dirty="0">
                <a:effectLst/>
                <a:latin typeface="Century Gothic" panose="020B0502020202020204" pitchFamily="34" charset="0"/>
                <a:ea typeface="Calibri" panose="020F0502020204030204" pitchFamily="34" charset="0"/>
              </a:rPr>
              <a:t> </a:t>
            </a:r>
            <a:r>
              <a:rPr lang="el-GR" sz="1800" dirty="0">
                <a:effectLst/>
                <a:latin typeface="Century Gothic" panose="020B0502020202020204" pitchFamily="34" charset="0"/>
                <a:ea typeface="Calibri" panose="020F0502020204030204" pitchFamily="34" charset="0"/>
              </a:rPr>
              <a:t>σε μικρές ανεμογεννήτριες</a:t>
            </a:r>
          </a:p>
          <a:p>
            <a:pPr marR="259080" algn="just">
              <a:lnSpc>
                <a:spcPct val="115000"/>
              </a:lnSpc>
              <a:spcAft>
                <a:spcPts val="0"/>
              </a:spcAft>
              <a:buFontTx/>
              <a:buChar char="-"/>
            </a:pP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1297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lar_Academy_template_3" id="{4C542D48-CC81-4337-A8F1-1972A50245AE}" vid="{5A52CFF6-C88B-4D8A-83B0-1CF07478E9B5}"/>
    </a:ext>
  </a:extLst>
</a:theme>
</file>

<file path=docProps/app.xml><?xml version="1.0" encoding="utf-8"?>
<Properties xmlns="http://schemas.openxmlformats.org/officeDocument/2006/extended-properties" xmlns:vt="http://schemas.openxmlformats.org/officeDocument/2006/docPropsVTypes">
  <Template>Solar_Academy_template_3(1)</Template>
  <TotalTime>491</TotalTime>
  <Words>1905</Words>
  <Application>Microsoft Office PowerPoint</Application>
  <PresentationFormat>Widescreen</PresentationFormat>
  <Paragraphs>185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Αυτοκατανάλωση ενέργειας</vt:lpstr>
      <vt:lpstr>PowerPoint Presentation</vt:lpstr>
      <vt:lpstr>Η εξέλιξη της αυτοκατανάλωσης</vt:lpstr>
      <vt:lpstr>Η εξέλιξη της αυτοκατανάλωσης</vt:lpstr>
      <vt:lpstr>Ακτινογραφία της οικιακής αυτοκατανάλωσης</vt:lpstr>
      <vt:lpstr>Ανεκτέλεστα έργα net-metering</vt:lpstr>
      <vt:lpstr>Μια νέα εποχή και η δύσκολη μετάβαση</vt:lpstr>
      <vt:lpstr>PowerPoint Presentation</vt:lpstr>
      <vt:lpstr>Επιπλέον διασφαλισμένος ηλεκτρικός χώρος</vt:lpstr>
      <vt:lpstr>Επιπλέον διασφαλισμένος ηλεκτρικός χώρος</vt:lpstr>
      <vt:lpstr>Έκπτωση δαπανών για νοικοκυριά</vt:lpstr>
      <vt:lpstr>Έκπτωση δαπανών για νοικοκυριά</vt:lpstr>
      <vt:lpstr>Υποχρεωτική εγκατάσταση φωτοβολταϊκών</vt:lpstr>
      <vt:lpstr>Υποχρεωτική εγκατάσταση φωτοβολταϊκών</vt:lpstr>
      <vt:lpstr>Υποχρεωτική εγκατάσταση φωτοβολταϊκών</vt:lpstr>
      <vt:lpstr>Plug-in συστήματα (Balcony PV)</vt:lpstr>
      <vt:lpstr>Plug-in συστήματα (Balcony PV)</vt:lpstr>
      <vt:lpstr>Βαρίδια, εμπόδια αλλά και θετικά βήματα</vt:lpstr>
      <vt:lpstr>Η εμπειρία από το πέρασμα στο net-billing</vt:lpstr>
      <vt:lpstr>Η εμπειρία από το πέρασμα στο net-billing</vt:lpstr>
      <vt:lpstr>Οι προοπτικές</vt:lpstr>
      <vt:lpstr>Οι προοπτικές</vt:lpstr>
      <vt:lpstr>Για περισσότερες πληροφορίες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Θεματική Ενότητα 3</dc:title>
  <dc:creator>Stelios Psomas</dc:creator>
  <cp:lastModifiedBy>Maria Delli</cp:lastModifiedBy>
  <cp:revision>161</cp:revision>
  <cp:lastPrinted>2024-09-29T11:02:25Z</cp:lastPrinted>
  <dcterms:created xsi:type="dcterms:W3CDTF">2024-02-24T12:11:20Z</dcterms:created>
  <dcterms:modified xsi:type="dcterms:W3CDTF">2024-10-30T10:13:56Z</dcterms:modified>
</cp:coreProperties>
</file>